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0"/>
  </p:notesMasterIdLst>
  <p:sldIdLst>
    <p:sldId id="257" r:id="rId3"/>
    <p:sldId id="1932" r:id="rId4"/>
    <p:sldId id="478" r:id="rId5"/>
    <p:sldId id="556" r:id="rId6"/>
    <p:sldId id="565" r:id="rId7"/>
    <p:sldId id="566" r:id="rId8"/>
    <p:sldId id="559" r:id="rId9"/>
    <p:sldId id="561" r:id="rId10"/>
    <p:sldId id="558" r:id="rId11"/>
    <p:sldId id="575" r:id="rId12"/>
    <p:sldId id="576" r:id="rId13"/>
    <p:sldId id="577" r:id="rId14"/>
    <p:sldId id="581" r:id="rId15"/>
    <p:sldId id="563" r:id="rId16"/>
    <p:sldId id="550" r:id="rId17"/>
    <p:sldId id="551" r:id="rId18"/>
    <p:sldId id="548" r:id="rId19"/>
    <p:sldId id="515" r:id="rId20"/>
    <p:sldId id="543" r:id="rId21"/>
    <p:sldId id="516" r:id="rId22"/>
    <p:sldId id="571" r:id="rId23"/>
    <p:sldId id="1921" r:id="rId24"/>
    <p:sldId id="1922" r:id="rId25"/>
    <p:sldId id="1923" r:id="rId26"/>
    <p:sldId id="542" r:id="rId27"/>
    <p:sldId id="517" r:id="rId28"/>
    <p:sldId id="544" r:id="rId29"/>
    <p:sldId id="518" r:id="rId30"/>
    <p:sldId id="540" r:id="rId31"/>
    <p:sldId id="520" r:id="rId32"/>
    <p:sldId id="538" r:id="rId33"/>
    <p:sldId id="267" r:id="rId34"/>
    <p:sldId id="376" r:id="rId35"/>
    <p:sldId id="394" r:id="rId36"/>
    <p:sldId id="393" r:id="rId37"/>
    <p:sldId id="395" r:id="rId38"/>
    <p:sldId id="396" r:id="rId39"/>
    <p:sldId id="397" r:id="rId40"/>
    <p:sldId id="398" r:id="rId41"/>
    <p:sldId id="405" r:id="rId42"/>
    <p:sldId id="399" r:id="rId43"/>
    <p:sldId id="458" r:id="rId44"/>
    <p:sldId id="464" r:id="rId45"/>
    <p:sldId id="465" r:id="rId46"/>
    <p:sldId id="466" r:id="rId47"/>
    <p:sldId id="467" r:id="rId48"/>
    <p:sldId id="484" r:id="rId49"/>
    <p:sldId id="485" r:id="rId50"/>
    <p:sldId id="489" r:id="rId51"/>
    <p:sldId id="486" r:id="rId52"/>
    <p:sldId id="488" r:id="rId53"/>
    <p:sldId id="474" r:id="rId54"/>
    <p:sldId id="487" r:id="rId55"/>
    <p:sldId id="490" r:id="rId56"/>
    <p:sldId id="491" r:id="rId57"/>
    <p:sldId id="476" r:id="rId58"/>
    <p:sldId id="479" r:id="rId59"/>
    <p:sldId id="494" r:id="rId60"/>
    <p:sldId id="480" r:id="rId61"/>
    <p:sldId id="495" r:id="rId62"/>
    <p:sldId id="493" r:id="rId63"/>
    <p:sldId id="497" r:id="rId64"/>
    <p:sldId id="499" r:id="rId65"/>
    <p:sldId id="514" r:id="rId66"/>
    <p:sldId id="496" r:id="rId67"/>
    <p:sldId id="572" r:id="rId68"/>
    <p:sldId id="498" r:id="rId69"/>
    <p:sldId id="573" r:id="rId70"/>
    <p:sldId id="534" r:id="rId71"/>
    <p:sldId id="1920" r:id="rId72"/>
    <p:sldId id="295" r:id="rId73"/>
    <p:sldId id="289" r:id="rId74"/>
    <p:sldId id="1924" r:id="rId75"/>
    <p:sldId id="1925" r:id="rId76"/>
    <p:sldId id="1926" r:id="rId77"/>
    <p:sldId id="1927" r:id="rId78"/>
    <p:sldId id="1928" r:id="rId79"/>
    <p:sldId id="512" r:id="rId80"/>
    <p:sldId id="1929" r:id="rId81"/>
    <p:sldId id="501" r:id="rId82"/>
    <p:sldId id="511" r:id="rId83"/>
    <p:sldId id="1930" r:id="rId84"/>
    <p:sldId id="471" r:id="rId85"/>
    <p:sldId id="492" r:id="rId86"/>
    <p:sldId id="1931" r:id="rId87"/>
    <p:sldId id="473" r:id="rId88"/>
    <p:sldId id="510" r:id="rId8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12B2023C-6A19-4077-BED1-58F5C877EE62}">
          <p14:sldIdLst>
            <p14:sldId id="257"/>
            <p14:sldId id="1932"/>
          </p14:sldIdLst>
        </p14:section>
        <p14:section name="Conservation introduction" id="{A5257F4C-5514-464F-86FB-0011D40F3022}">
          <p14:sldIdLst>
            <p14:sldId id="478"/>
            <p14:sldId id="556"/>
          </p14:sldIdLst>
        </p14:section>
        <p14:section name="Mental model" id="{033CF678-7D5B-4BD7-B767-EB7375A72E28}">
          <p14:sldIdLst>
            <p14:sldId id="565"/>
            <p14:sldId id="566"/>
          </p14:sldIdLst>
        </p14:section>
        <p14:section name="SCP introduction" id="{59622473-59DD-474B-9C24-A901D98714FB}">
          <p14:sldIdLst>
            <p14:sldId id="559"/>
            <p14:sldId id="561"/>
            <p14:sldId id="558"/>
          </p14:sldIdLst>
        </p14:section>
        <p14:section name="Terminology" id="{88DD6C34-D9EA-42FD-9B99-40B16440934C}">
          <p14:sldIdLst>
            <p14:sldId id="575"/>
            <p14:sldId id="576"/>
            <p14:sldId id="577"/>
            <p14:sldId id="581"/>
          </p14:sldIdLst>
        </p14:section>
        <p14:section name="Principles for SCP" id="{C3F6AC3E-5D41-4497-8D02-0A7CD82CF0BD}">
          <p14:sldIdLst>
            <p14:sldId id="563"/>
            <p14:sldId id="550"/>
            <p14:sldId id="551"/>
            <p14:sldId id="548"/>
            <p14:sldId id="515"/>
            <p14:sldId id="543"/>
            <p14:sldId id="516"/>
            <p14:sldId id="571"/>
            <p14:sldId id="1921"/>
            <p14:sldId id="1922"/>
            <p14:sldId id="1923"/>
            <p14:sldId id="542"/>
            <p14:sldId id="517"/>
            <p14:sldId id="544"/>
            <p14:sldId id="518"/>
            <p14:sldId id="540"/>
            <p14:sldId id="520"/>
            <p14:sldId id="538"/>
            <p14:sldId id="267"/>
          </p14:sldIdLst>
        </p14:section>
        <p14:section name="MILP" id="{38E1D941-72D5-420E-86A5-71A64DC2DE66}">
          <p14:sldIdLst>
            <p14:sldId id="376"/>
            <p14:sldId id="394"/>
            <p14:sldId id="393"/>
            <p14:sldId id="395"/>
            <p14:sldId id="396"/>
            <p14:sldId id="397"/>
            <p14:sldId id="398"/>
            <p14:sldId id="405"/>
            <p14:sldId id="399"/>
          </p14:sldIdLst>
        </p14:section>
        <p14:section name="SCP as ILP" id="{A4AF3ACF-7096-4DB4-A2D3-3C2868947C10}">
          <p14:sldIdLst>
            <p14:sldId id="458"/>
            <p14:sldId id="464"/>
            <p14:sldId id="465"/>
            <p14:sldId id="466"/>
            <p14:sldId id="467"/>
            <p14:sldId id="484"/>
            <p14:sldId id="485"/>
            <p14:sldId id="489"/>
            <p14:sldId id="486"/>
            <p14:sldId id="488"/>
            <p14:sldId id="474"/>
            <p14:sldId id="487"/>
            <p14:sldId id="490"/>
            <p14:sldId id="491"/>
            <p14:sldId id="476"/>
            <p14:sldId id="479"/>
            <p14:sldId id="494"/>
            <p14:sldId id="480"/>
            <p14:sldId id="495"/>
            <p14:sldId id="493"/>
            <p14:sldId id="497"/>
            <p14:sldId id="499"/>
          </p14:sldIdLst>
        </p14:section>
        <p14:section name="prioritizr" id="{A4222929-731C-46D8-A5A8-0DCA2F15F4D6}">
          <p14:sldIdLst>
            <p14:sldId id="514"/>
            <p14:sldId id="496"/>
            <p14:sldId id="572"/>
            <p14:sldId id="498"/>
            <p14:sldId id="573"/>
            <p14:sldId id="534"/>
            <p14:sldId id="1920"/>
          </p14:sldIdLst>
        </p14:section>
        <p14:section name="Demo" id="{33BB16CC-6C5A-4E5B-9FAE-60D14A7D1CD2}">
          <p14:sldIdLst>
            <p14:sldId id="295"/>
          </p14:sldIdLst>
        </p14:section>
        <p14:section name="Conclusion" id="{47C43CD2-A5AE-4607-BC3B-CD583D3D996F}">
          <p14:sldIdLst>
            <p14:sldId id="289"/>
          </p14:sldIdLst>
        </p14:section>
        <p14:section name="FAQ" id="{B834BFE9-E011-46CA-AD90-15A823AAD080}">
          <p14:sldIdLst>
            <p14:sldId id="1924"/>
            <p14:sldId id="1925"/>
            <p14:sldId id="1926"/>
            <p14:sldId id="1927"/>
            <p14:sldId id="1928"/>
            <p14:sldId id="512"/>
            <p14:sldId id="1929"/>
            <p14:sldId id="501"/>
            <p14:sldId id="511"/>
            <p14:sldId id="1930"/>
            <p14:sldId id="471"/>
            <p14:sldId id="492"/>
            <p14:sldId id="1931"/>
            <p14:sldId id="473"/>
            <p14:sldId id="51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 id="2" name="Jeffrey Owen Hanson" initials="JOH" lastIdx="7"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8E8E"/>
    <a:srgbClr val="4F4E62"/>
    <a:srgbClr val="8B8B8C"/>
    <a:srgbClr val="FF9900"/>
    <a:srgbClr val="FF0000"/>
    <a:srgbClr val="FFCC99"/>
    <a:srgbClr val="CC9900"/>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CD5948-1635-4AFB-8BA1-BDE4C4CEAAE4}" v="8" dt="2025-10-30T20:27:41.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91576" autoAdjust="0"/>
  </p:normalViewPr>
  <p:slideViewPr>
    <p:cSldViewPr snapToGrid="0">
      <p:cViewPr varScale="1">
        <p:scale>
          <a:sx n="131" d="100"/>
          <a:sy n="131" d="100"/>
        </p:scale>
        <p:origin x="882" y="33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Schuster" userId="c5224937-eeed-46c3-954f-92512bcda51b" providerId="ADAL" clId="{7346F998-41AF-47FD-8964-B6B7B1FD9454}"/>
    <pc:docChg chg="undo custSel delSld modSld modSection">
      <pc:chgData name="Richard Schuster" userId="c5224937-eeed-46c3-954f-92512bcda51b" providerId="ADAL" clId="{7346F998-41AF-47FD-8964-B6B7B1FD9454}" dt="2025-10-30T20:28:03.197" v="31" actId="20577"/>
      <pc:docMkLst>
        <pc:docMk/>
      </pc:docMkLst>
      <pc:sldChg chg="mod modShow">
        <pc:chgData name="Richard Schuster" userId="c5224937-eeed-46c3-954f-92512bcda51b" providerId="ADAL" clId="{7346F998-41AF-47FD-8964-B6B7B1FD9454}" dt="2025-10-30T20:23:03.355" v="17" actId="729"/>
        <pc:sldMkLst>
          <pc:docMk/>
          <pc:sldMk cId="3727285296" sldId="471"/>
        </pc:sldMkLst>
      </pc:sldChg>
      <pc:sldChg chg="mod modShow">
        <pc:chgData name="Richard Schuster" userId="c5224937-eeed-46c3-954f-92512bcda51b" providerId="ADAL" clId="{7346F998-41AF-47FD-8964-B6B7B1FD9454}" dt="2025-10-30T20:23:03.355" v="17" actId="729"/>
        <pc:sldMkLst>
          <pc:docMk/>
          <pc:sldMk cId="734793844" sldId="473"/>
        </pc:sldMkLst>
      </pc:sldChg>
      <pc:sldChg chg="mod modShow">
        <pc:chgData name="Richard Schuster" userId="c5224937-eeed-46c3-954f-92512bcda51b" providerId="ADAL" clId="{7346F998-41AF-47FD-8964-B6B7B1FD9454}" dt="2025-10-30T20:23:03.355" v="17" actId="729"/>
        <pc:sldMkLst>
          <pc:docMk/>
          <pc:sldMk cId="1953379422" sldId="492"/>
        </pc:sldMkLst>
      </pc:sldChg>
      <pc:sldChg chg="modSp mod">
        <pc:chgData name="Richard Schuster" userId="c5224937-eeed-46c3-954f-92512bcda51b" providerId="ADAL" clId="{7346F998-41AF-47FD-8964-B6B7B1FD9454}" dt="2025-10-30T20:05:45.814" v="3" actId="20577"/>
        <pc:sldMkLst>
          <pc:docMk/>
          <pc:sldMk cId="672859262" sldId="493"/>
        </pc:sldMkLst>
        <pc:spChg chg="mod">
          <ac:chgData name="Richard Schuster" userId="c5224937-eeed-46c3-954f-92512bcda51b" providerId="ADAL" clId="{7346F998-41AF-47FD-8964-B6B7B1FD9454}" dt="2025-10-30T20:05:42.836" v="1" actId="20577"/>
          <ac:spMkLst>
            <pc:docMk/>
            <pc:sldMk cId="672859262" sldId="493"/>
            <ac:spMk id="69" creationId="{00000000-0000-0000-0000-000000000000}"/>
          </ac:spMkLst>
        </pc:spChg>
        <pc:spChg chg="mod">
          <ac:chgData name="Richard Schuster" userId="c5224937-eeed-46c3-954f-92512bcda51b" providerId="ADAL" clId="{7346F998-41AF-47FD-8964-B6B7B1FD9454}" dt="2025-10-30T20:05:45.814" v="3" actId="20577"/>
          <ac:spMkLst>
            <pc:docMk/>
            <pc:sldMk cId="672859262" sldId="493"/>
            <ac:spMk id="74" creationId="{00000000-0000-0000-0000-000000000000}"/>
          </ac:spMkLst>
        </pc:spChg>
      </pc:sldChg>
      <pc:sldChg chg="mod modShow">
        <pc:chgData name="Richard Schuster" userId="c5224937-eeed-46c3-954f-92512bcda51b" providerId="ADAL" clId="{7346F998-41AF-47FD-8964-B6B7B1FD9454}" dt="2025-10-30T20:23:03.355" v="17" actId="729"/>
        <pc:sldMkLst>
          <pc:docMk/>
          <pc:sldMk cId="1779539206" sldId="501"/>
        </pc:sldMkLst>
      </pc:sldChg>
      <pc:sldChg chg="mod modShow">
        <pc:chgData name="Richard Schuster" userId="c5224937-eeed-46c3-954f-92512bcda51b" providerId="ADAL" clId="{7346F998-41AF-47FD-8964-B6B7B1FD9454}" dt="2025-10-30T20:23:03.355" v="17" actId="729"/>
        <pc:sldMkLst>
          <pc:docMk/>
          <pc:sldMk cId="2271253495" sldId="510"/>
        </pc:sldMkLst>
      </pc:sldChg>
      <pc:sldChg chg="mod modShow">
        <pc:chgData name="Richard Schuster" userId="c5224937-eeed-46c3-954f-92512bcda51b" providerId="ADAL" clId="{7346F998-41AF-47FD-8964-B6B7B1FD9454}" dt="2025-10-30T20:23:03.355" v="17" actId="729"/>
        <pc:sldMkLst>
          <pc:docMk/>
          <pc:sldMk cId="599744276" sldId="511"/>
        </pc:sldMkLst>
      </pc:sldChg>
      <pc:sldChg chg="mod modShow">
        <pc:chgData name="Richard Schuster" userId="c5224937-eeed-46c3-954f-92512bcda51b" providerId="ADAL" clId="{7346F998-41AF-47FD-8964-B6B7B1FD9454}" dt="2025-10-30T20:23:03.355" v="17" actId="729"/>
        <pc:sldMkLst>
          <pc:docMk/>
          <pc:sldMk cId="2466520582" sldId="512"/>
        </pc:sldMkLst>
      </pc:sldChg>
      <pc:sldChg chg="modSp mod">
        <pc:chgData name="Richard Schuster" userId="c5224937-eeed-46c3-954f-92512bcda51b" providerId="ADAL" clId="{7346F998-41AF-47FD-8964-B6B7B1FD9454}" dt="2025-10-30T20:28:03.197" v="31" actId="20577"/>
        <pc:sldMkLst>
          <pc:docMk/>
          <pc:sldMk cId="1275024192" sldId="563"/>
        </pc:sldMkLst>
        <pc:spChg chg="mod">
          <ac:chgData name="Richard Schuster" userId="c5224937-eeed-46c3-954f-92512bcda51b" providerId="ADAL" clId="{7346F998-41AF-47FD-8964-B6B7B1FD9454}" dt="2025-10-30T20:28:03.197" v="31" actId="20577"/>
          <ac:spMkLst>
            <pc:docMk/>
            <pc:sldMk cId="1275024192" sldId="563"/>
            <ac:spMk id="3" creationId="{412CC05F-B5BC-92DC-E2DB-BDCEC34402BC}"/>
          </ac:spMkLst>
        </pc:spChg>
      </pc:sldChg>
      <pc:sldChg chg="addSp modSp modAnim">
        <pc:chgData name="Richard Schuster" userId="c5224937-eeed-46c3-954f-92512bcda51b" providerId="ADAL" clId="{7346F998-41AF-47FD-8964-B6B7B1FD9454}" dt="2025-10-30T20:16:47.740" v="6"/>
        <pc:sldMkLst>
          <pc:docMk/>
          <pc:sldMk cId="2879818544" sldId="566"/>
        </pc:sldMkLst>
        <pc:spChg chg="add mod">
          <ac:chgData name="Richard Schuster" userId="c5224937-eeed-46c3-954f-92512bcda51b" providerId="ADAL" clId="{7346F998-41AF-47FD-8964-B6B7B1FD9454}" dt="2025-10-30T20:16:34.116" v="4"/>
          <ac:spMkLst>
            <pc:docMk/>
            <pc:sldMk cId="2879818544" sldId="566"/>
            <ac:spMk id="8" creationId="{263B1AFA-C6DE-45C4-4E98-BF1D2C459E4B}"/>
          </ac:spMkLst>
        </pc:spChg>
        <pc:spChg chg="add mod">
          <ac:chgData name="Richard Schuster" userId="c5224937-eeed-46c3-954f-92512bcda51b" providerId="ADAL" clId="{7346F998-41AF-47FD-8964-B6B7B1FD9454}" dt="2025-10-30T20:16:34.116" v="4"/>
          <ac:spMkLst>
            <pc:docMk/>
            <pc:sldMk cId="2879818544" sldId="566"/>
            <ac:spMk id="10" creationId="{435797C8-2EF8-A6E9-CBCD-03A61C14ED19}"/>
          </ac:spMkLst>
        </pc:spChg>
        <pc:picChg chg="add mod">
          <ac:chgData name="Richard Schuster" userId="c5224937-eeed-46c3-954f-92512bcda51b" providerId="ADAL" clId="{7346F998-41AF-47FD-8964-B6B7B1FD9454}" dt="2025-10-30T20:16:34.116" v="4"/>
          <ac:picMkLst>
            <pc:docMk/>
            <pc:sldMk cId="2879818544" sldId="566"/>
            <ac:picMk id="12" creationId="{9E656583-5BE9-C62D-679A-7D3DBF5B9185}"/>
          </ac:picMkLst>
        </pc:picChg>
        <pc:cxnChg chg="add mod">
          <ac:chgData name="Richard Schuster" userId="c5224937-eeed-46c3-954f-92512bcda51b" providerId="ADAL" clId="{7346F998-41AF-47FD-8964-B6B7B1FD9454}" dt="2025-10-30T20:16:34.116" v="4"/>
          <ac:cxnSpMkLst>
            <pc:docMk/>
            <pc:sldMk cId="2879818544" sldId="566"/>
            <ac:cxnSpMk id="14" creationId="{B1789713-3A2B-126D-89E5-B9F4B3B7B390}"/>
          </ac:cxnSpMkLst>
        </pc:cxnChg>
      </pc:sldChg>
      <pc:sldChg chg="del">
        <pc:chgData name="Richard Schuster" userId="c5224937-eeed-46c3-954f-92512bcda51b" providerId="ADAL" clId="{7346F998-41AF-47FD-8964-B6B7B1FD9454}" dt="2025-10-30T20:16:39.031" v="5" actId="47"/>
        <pc:sldMkLst>
          <pc:docMk/>
          <pc:sldMk cId="87049653" sldId="567"/>
        </pc:sldMkLst>
      </pc:sldChg>
      <pc:sldChg chg="mod modShow">
        <pc:chgData name="Richard Schuster" userId="c5224937-eeed-46c3-954f-92512bcda51b" providerId="ADAL" clId="{7346F998-41AF-47FD-8964-B6B7B1FD9454}" dt="2025-10-30T20:23:03.355" v="17" actId="729"/>
        <pc:sldMkLst>
          <pc:docMk/>
          <pc:sldMk cId="378126640" sldId="1924"/>
        </pc:sldMkLst>
      </pc:sldChg>
      <pc:sldChg chg="mod modShow">
        <pc:chgData name="Richard Schuster" userId="c5224937-eeed-46c3-954f-92512bcda51b" providerId="ADAL" clId="{7346F998-41AF-47FD-8964-B6B7B1FD9454}" dt="2025-10-30T20:23:03.355" v="17" actId="729"/>
        <pc:sldMkLst>
          <pc:docMk/>
          <pc:sldMk cId="4238548974" sldId="1925"/>
        </pc:sldMkLst>
      </pc:sldChg>
      <pc:sldChg chg="mod modShow">
        <pc:chgData name="Richard Schuster" userId="c5224937-eeed-46c3-954f-92512bcda51b" providerId="ADAL" clId="{7346F998-41AF-47FD-8964-B6B7B1FD9454}" dt="2025-10-30T20:23:03.355" v="17" actId="729"/>
        <pc:sldMkLst>
          <pc:docMk/>
          <pc:sldMk cId="2048832888" sldId="1926"/>
        </pc:sldMkLst>
      </pc:sldChg>
      <pc:sldChg chg="mod modShow">
        <pc:chgData name="Richard Schuster" userId="c5224937-eeed-46c3-954f-92512bcda51b" providerId="ADAL" clId="{7346F998-41AF-47FD-8964-B6B7B1FD9454}" dt="2025-10-30T20:23:03.355" v="17" actId="729"/>
        <pc:sldMkLst>
          <pc:docMk/>
          <pc:sldMk cId="4034021654" sldId="1927"/>
        </pc:sldMkLst>
      </pc:sldChg>
      <pc:sldChg chg="mod modShow">
        <pc:chgData name="Richard Schuster" userId="c5224937-eeed-46c3-954f-92512bcda51b" providerId="ADAL" clId="{7346F998-41AF-47FD-8964-B6B7B1FD9454}" dt="2025-10-30T20:23:03.355" v="17" actId="729"/>
        <pc:sldMkLst>
          <pc:docMk/>
          <pc:sldMk cId="2451140789" sldId="1928"/>
        </pc:sldMkLst>
      </pc:sldChg>
      <pc:sldChg chg="mod modShow">
        <pc:chgData name="Richard Schuster" userId="c5224937-eeed-46c3-954f-92512bcda51b" providerId="ADAL" clId="{7346F998-41AF-47FD-8964-B6B7B1FD9454}" dt="2025-10-30T20:23:03.355" v="17" actId="729"/>
        <pc:sldMkLst>
          <pc:docMk/>
          <pc:sldMk cId="2878539723" sldId="1929"/>
        </pc:sldMkLst>
      </pc:sldChg>
      <pc:sldChg chg="mod modShow">
        <pc:chgData name="Richard Schuster" userId="c5224937-eeed-46c3-954f-92512bcda51b" providerId="ADAL" clId="{7346F998-41AF-47FD-8964-B6B7B1FD9454}" dt="2025-10-30T20:23:03.355" v="17" actId="729"/>
        <pc:sldMkLst>
          <pc:docMk/>
          <pc:sldMk cId="1150421933" sldId="1930"/>
        </pc:sldMkLst>
      </pc:sldChg>
      <pc:sldChg chg="mod modShow">
        <pc:chgData name="Richard Schuster" userId="c5224937-eeed-46c3-954f-92512bcda51b" providerId="ADAL" clId="{7346F998-41AF-47FD-8964-B6B7B1FD9454}" dt="2025-10-30T20:23:03.355" v="17" actId="729"/>
        <pc:sldMkLst>
          <pc:docMk/>
          <pc:sldMk cId="3224282848" sldId="1931"/>
        </pc:sldMkLst>
      </pc:sldChg>
      <pc:sldChg chg="addSp delSp modSp mod">
        <pc:chgData name="Richard Schuster" userId="c5224937-eeed-46c3-954f-92512bcda51b" providerId="ADAL" clId="{7346F998-41AF-47FD-8964-B6B7B1FD9454}" dt="2025-10-30T20:21:32.678" v="16" actId="113"/>
        <pc:sldMkLst>
          <pc:docMk/>
          <pc:sldMk cId="892909404" sldId="1932"/>
        </pc:sldMkLst>
        <pc:spChg chg="mod">
          <ac:chgData name="Richard Schuster" userId="c5224937-eeed-46c3-954f-92512bcda51b" providerId="ADAL" clId="{7346F998-41AF-47FD-8964-B6B7B1FD9454}" dt="2025-10-30T20:21:32.678" v="16" actId="113"/>
          <ac:spMkLst>
            <pc:docMk/>
            <pc:sldMk cId="892909404" sldId="1932"/>
            <ac:spMk id="3" creationId="{00000000-0000-0000-0000-000000000000}"/>
          </ac:spMkLst>
        </pc:spChg>
        <pc:picChg chg="del mod">
          <ac:chgData name="Richard Schuster" userId="c5224937-eeed-46c3-954f-92512bcda51b" providerId="ADAL" clId="{7346F998-41AF-47FD-8964-B6B7B1FD9454}" dt="2025-10-30T20:21:17.623" v="10" actId="478"/>
          <ac:picMkLst>
            <pc:docMk/>
            <pc:sldMk cId="892909404" sldId="1932"/>
            <ac:picMk id="5" creationId="{0DF5121E-72F8-1174-2207-FE685E91D41C}"/>
          </ac:picMkLst>
        </pc:picChg>
        <pc:picChg chg="add mod">
          <ac:chgData name="Richard Schuster" userId="c5224937-eeed-46c3-954f-92512bcda51b" providerId="ADAL" clId="{7346F998-41AF-47FD-8964-B6B7B1FD9454}" dt="2025-10-30T20:21:28.076" v="15" actId="1076"/>
          <ac:picMkLst>
            <pc:docMk/>
            <pc:sldMk cId="892909404" sldId="1932"/>
            <ac:picMk id="6" creationId="{F371CF3B-925B-66D2-9DFF-C079D8A4F14E}"/>
          </ac:picMkLst>
        </pc:picChg>
        <pc:picChg chg="mod">
          <ac:chgData name="Richard Schuster" userId="c5224937-eeed-46c3-954f-92512bcda51b" providerId="ADAL" clId="{7346F998-41AF-47FD-8964-B6B7B1FD9454}" dt="2025-10-30T20:20:22.506" v="7" actId="14100"/>
          <ac:picMkLst>
            <pc:docMk/>
            <pc:sldMk cId="892909404" sldId="1932"/>
            <ac:picMk id="1024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29/10/2025</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D4E95D-E11A-4D61-AA35-B3ECB22C38A2}"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156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D4E95D-E11A-4D61-AA35-B3ECB22C38A2}"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5701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74D4E95D-E11A-4D61-AA35-B3ECB22C38A2}" type="slidenum">
              <a:rPr lang="en-AU" smtClean="0"/>
              <a:t>27</a:t>
            </a:fld>
            <a:endParaRPr lang="en-AU"/>
          </a:p>
        </p:txBody>
      </p:sp>
    </p:spTree>
    <p:extLst>
      <p:ext uri="{BB962C8B-B14F-4D97-AF65-F5344CB8AC3E}">
        <p14:creationId xmlns:p14="http://schemas.microsoft.com/office/powerpoint/2010/main" val="400140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D4E95D-E11A-4D61-AA35-B3ECB22C38A2}" type="slidenum">
              <a:rPr kumimoji="0" lang="en-A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756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72</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86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37771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0"/>
          </p:nvPr>
        </p:nvSpPr>
        <p:spPr/>
        <p:txBody>
          <a:bodyPr/>
          <a:lstStyle/>
          <a:p>
            <a:pPr algn="r"/>
            <a:fld id="{F08D1666-8CA5-49D1-A8F6-7CDDBF498F8E}" type="slidenum">
              <a:rPr lang="en-US" sz="1400" b="0" strike="noStrike" spc="-1" smtClean="0">
                <a:solidFill>
                  <a:srgbClr val="000000"/>
                </a:solidFill>
                <a:uFill>
                  <a:solidFill>
                    <a:srgbClr val="FFFFFF"/>
                  </a:solidFill>
                </a:uFill>
                <a:latin typeface="Times New Roman"/>
              </a:rPr>
              <a:t>87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22408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2025-10-29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2025-10-29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2025-10-29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553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5" name="PlaceHolder 2"/>
          <p:cNvSpPr>
            <a:spLocks noGrp="1"/>
          </p:cNvSpPr>
          <p:nvPr>
            <p:ph type="subTitle"/>
          </p:nvPr>
        </p:nvSpPr>
        <p:spPr>
          <a:xfrm>
            <a:off x="457200" y="1200240"/>
            <a:ext cx="8229240" cy="339408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1940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7"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358461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49"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0" name="PlaceHolder 3"/>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27005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771259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920"/>
            <a:ext cx="8229240" cy="397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589764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4"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5" name="PlaceHolder 3"/>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6" name="PlaceHolder 4"/>
          <p:cNvSpPr>
            <a:spLocks noGrp="1"/>
          </p:cNvSpPr>
          <p:nvPr>
            <p:ph type="body"/>
          </p:nvPr>
        </p:nvSpPr>
        <p:spPr>
          <a:xfrm>
            <a:off x="467424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784399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58" name="PlaceHolder 2"/>
          <p:cNvSpPr>
            <a:spLocks noGrp="1"/>
          </p:cNvSpPr>
          <p:nvPr>
            <p:ph type="body"/>
          </p:nvPr>
        </p:nvSpPr>
        <p:spPr>
          <a:xfrm>
            <a:off x="457200" y="1200240"/>
            <a:ext cx="401580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59"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0"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4107288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2025-10-29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2"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3"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4" name="PlaceHolder 4"/>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619879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6" name="PlaceHolder 2"/>
          <p:cNvSpPr>
            <a:spLocks noGrp="1"/>
          </p:cNvSpPr>
          <p:nvPr>
            <p:ph type="body"/>
          </p:nvPr>
        </p:nvSpPr>
        <p:spPr>
          <a:xfrm>
            <a:off x="457200" y="1200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67" name="PlaceHolder 3"/>
          <p:cNvSpPr>
            <a:spLocks noGrp="1"/>
          </p:cNvSpPr>
          <p:nvPr>
            <p:ph type="body"/>
          </p:nvPr>
        </p:nvSpPr>
        <p:spPr>
          <a:xfrm>
            <a:off x="457200" y="2973240"/>
            <a:ext cx="822924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1741008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69" name="PlaceHolder 2"/>
          <p:cNvSpPr>
            <a:spLocks noGrp="1"/>
          </p:cNvSpPr>
          <p:nvPr>
            <p:ph type="body"/>
          </p:nvPr>
        </p:nvSpPr>
        <p:spPr>
          <a:xfrm>
            <a:off x="45720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0" name="PlaceHolder 3"/>
          <p:cNvSpPr>
            <a:spLocks noGrp="1"/>
          </p:cNvSpPr>
          <p:nvPr>
            <p:ph type="body"/>
          </p:nvPr>
        </p:nvSpPr>
        <p:spPr>
          <a:xfrm>
            <a:off x="4674240" y="1200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1" name="PlaceHolder 4"/>
          <p:cNvSpPr>
            <a:spLocks noGrp="1"/>
          </p:cNvSpPr>
          <p:nvPr>
            <p:ph type="body"/>
          </p:nvPr>
        </p:nvSpPr>
        <p:spPr>
          <a:xfrm>
            <a:off x="467424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2" name="PlaceHolder 5"/>
          <p:cNvSpPr>
            <a:spLocks noGrp="1"/>
          </p:cNvSpPr>
          <p:nvPr>
            <p:ph type="body"/>
          </p:nvPr>
        </p:nvSpPr>
        <p:spPr>
          <a:xfrm>
            <a:off x="457200" y="2973240"/>
            <a:ext cx="4015800" cy="161892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Tree>
    <p:extLst>
      <p:ext uri="{BB962C8B-B14F-4D97-AF65-F5344CB8AC3E}">
        <p14:creationId xmlns:p14="http://schemas.microsoft.com/office/powerpoint/2010/main" val="235801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920"/>
            <a:ext cx="8229240" cy="856800"/>
          </a:xfrm>
          <a:prstGeom prst="rect">
            <a:avLst/>
          </a:prstGeom>
        </p:spPr>
        <p:txBody>
          <a:bodyPr lIns="0" tIns="0" rIns="0" bIns="0" anchor="ctr"/>
          <a:lstStyle/>
          <a:p>
            <a:endParaRPr lang="en-US" sz="1800" b="0" strike="noStrike" spc="-1">
              <a:solidFill>
                <a:srgbClr val="FFFFFF"/>
              </a:solidFill>
              <a:uFill>
                <a:solidFill>
                  <a:srgbClr val="FFFFFF"/>
                </a:solidFill>
              </a:uFill>
              <a:latin typeface="Calibri"/>
            </a:endParaRPr>
          </a:p>
        </p:txBody>
      </p:sp>
      <p:sp>
        <p:nvSpPr>
          <p:cNvPr id="74" name="PlaceHolder 2"/>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sp>
        <p:nvSpPr>
          <p:cNvPr id="75" name="PlaceHolder 3"/>
          <p:cNvSpPr>
            <a:spLocks noGrp="1"/>
          </p:cNvSpPr>
          <p:nvPr>
            <p:ph type="body"/>
          </p:nvPr>
        </p:nvSpPr>
        <p:spPr>
          <a:xfrm>
            <a:off x="457200" y="1200240"/>
            <a:ext cx="8229240" cy="3394080"/>
          </a:xfrm>
          <a:prstGeom prst="rect">
            <a:avLst/>
          </a:prstGeom>
        </p:spPr>
        <p:txBody>
          <a:bodyPr lIns="0" tIns="0" rIns="0" bIns="0"/>
          <a:lstStyle/>
          <a:p>
            <a:endParaRPr lang="en-US" sz="3200" b="0" strike="noStrike" spc="-1">
              <a:solidFill>
                <a:srgbClr val="FFFFFF"/>
              </a:solidFill>
              <a:uFill>
                <a:solidFill>
                  <a:srgbClr val="FFFFFF"/>
                </a:solidFill>
              </a:uFill>
              <a:latin typeface="Calibri"/>
            </a:endParaRPr>
          </a:p>
        </p:txBody>
      </p:sp>
      <p:pic>
        <p:nvPicPr>
          <p:cNvPr id="76" name="Picture 75"/>
          <p:cNvPicPr/>
          <p:nvPr/>
        </p:nvPicPr>
        <p:blipFill>
          <a:blip r:embed="rId2"/>
          <a:stretch/>
        </p:blipFill>
        <p:spPr>
          <a:xfrm>
            <a:off x="2443680" y="1200240"/>
            <a:ext cx="4255920" cy="3394080"/>
          </a:xfrm>
          <a:prstGeom prst="rect">
            <a:avLst/>
          </a:prstGeom>
          <a:ln>
            <a:noFill/>
          </a:ln>
        </p:spPr>
      </p:pic>
      <p:pic>
        <p:nvPicPr>
          <p:cNvPr id="77" name="Picture 76"/>
          <p:cNvPicPr/>
          <p:nvPr/>
        </p:nvPicPr>
        <p:blipFill>
          <a:blip r:embed="rId2"/>
          <a:stretch/>
        </p:blipFill>
        <p:spPr>
          <a:xfrm>
            <a:off x="2443680" y="1200240"/>
            <a:ext cx="4255920" cy="3394080"/>
          </a:xfrm>
          <a:prstGeom prst="rect">
            <a:avLst/>
          </a:prstGeom>
          <a:ln>
            <a:noFill/>
          </a:ln>
        </p:spPr>
      </p:pic>
    </p:spTree>
    <p:extLst>
      <p:ext uri="{BB962C8B-B14F-4D97-AF65-F5344CB8AC3E}">
        <p14:creationId xmlns:p14="http://schemas.microsoft.com/office/powerpoint/2010/main" val="129801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2025-10-29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2025-10-29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2025-10-29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2025-10-29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2025-10-29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2025-10-29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2025-10-29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2025-10-29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920"/>
            <a:ext cx="8229240" cy="856800"/>
          </a:xfrm>
          <a:prstGeom prst="rect">
            <a:avLst/>
          </a:prstGeom>
        </p:spPr>
        <p:txBody>
          <a:bodyPr anchor="ctr"/>
          <a:lstStyle/>
          <a:p>
            <a:pPr algn="ctr">
              <a:lnSpc>
                <a:spcPct val="100000"/>
              </a:lnSpc>
            </a:pPr>
            <a:r>
              <a:rPr lang="en-US" sz="4400" b="0" strike="noStrike" spc="-1">
                <a:solidFill>
                  <a:srgbClr val="FFFFFF"/>
                </a:solidFill>
                <a:uFill>
                  <a:solidFill>
                    <a:srgbClr val="FFFFFF"/>
                  </a:solidFill>
                </a:uFill>
                <a:latin typeface="Calibri"/>
              </a:rPr>
              <a:t>Click to edit Master title style</a:t>
            </a:r>
            <a:endParaRPr lang="en-US" sz="1800" b="0" strike="noStrike" spc="-1">
              <a:solidFill>
                <a:srgbClr val="FFFFFF"/>
              </a:solidFill>
              <a:uFill>
                <a:solidFill>
                  <a:srgbClr val="FFFFFF"/>
                </a:solidFill>
              </a:uFill>
              <a:latin typeface="Calibri"/>
            </a:endParaRPr>
          </a:p>
        </p:txBody>
      </p:sp>
      <p:sp>
        <p:nvSpPr>
          <p:cNvPr id="40" name="PlaceHolder 2"/>
          <p:cNvSpPr>
            <a:spLocks noGrp="1"/>
          </p:cNvSpPr>
          <p:nvPr>
            <p:ph type="body"/>
          </p:nvPr>
        </p:nvSpPr>
        <p:spPr>
          <a:xfrm>
            <a:off x="457200" y="1200240"/>
            <a:ext cx="8229240" cy="3394080"/>
          </a:xfrm>
          <a:prstGeom prst="rect">
            <a:avLst/>
          </a:prstGeom>
        </p:spPr>
        <p:txBody>
          <a:bodyPr/>
          <a:lstStyle/>
          <a:p>
            <a:pPr marL="432000" indent="-324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Click to edit the outline text format</a:t>
            </a:r>
          </a:p>
          <a:p>
            <a:pPr marL="864000" lvl="1" indent="-324000">
              <a:buClr>
                <a:srgbClr val="FFFFFF"/>
              </a:buClr>
              <a:buSzPct val="75000"/>
              <a:buFont typeface="Symbol" charset="2"/>
              <a:buChar char=""/>
            </a:pPr>
            <a:r>
              <a:rPr lang="en-US" sz="3200" b="0" strike="noStrike" spc="-1">
                <a:solidFill>
                  <a:srgbClr val="FFFFFF"/>
                </a:solidFill>
                <a:uFill>
                  <a:solidFill>
                    <a:srgbClr val="FFFFFF"/>
                  </a:solidFill>
                </a:uFill>
                <a:latin typeface="Calibri"/>
              </a:rPr>
              <a:t>Second Outline Level</a:t>
            </a:r>
          </a:p>
          <a:p>
            <a:pPr marL="1296000" lvl="2" indent="-288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Third Outline Level</a:t>
            </a:r>
          </a:p>
          <a:p>
            <a:pPr marL="1728000" lvl="3" indent="-216000">
              <a:buClr>
                <a:srgbClr val="FFFFFF"/>
              </a:buClr>
              <a:buSzPct val="75000"/>
              <a:buFont typeface="Symbol" charset="2"/>
              <a:buChar char=""/>
            </a:pPr>
            <a:r>
              <a:rPr lang="en-US" sz="3200" b="0" strike="noStrike" spc="-1">
                <a:solidFill>
                  <a:srgbClr val="FFFFFF"/>
                </a:solidFill>
                <a:uFill>
                  <a:solidFill>
                    <a:srgbClr val="FFFFFF"/>
                  </a:solidFill>
                </a:uFill>
                <a:latin typeface="Calibri"/>
              </a:rPr>
              <a:t>Fourth Outline Level</a:t>
            </a:r>
          </a:p>
          <a:p>
            <a:pPr marL="2160000" lvl="4"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Fifth Outline Level</a:t>
            </a:r>
          </a:p>
          <a:p>
            <a:pPr marL="2592000" lvl="5" indent="-216000">
              <a:buClr>
                <a:srgbClr val="FFFFFF"/>
              </a:buClr>
              <a:buSzPct val="45000"/>
              <a:buFont typeface="Wingdings" charset="2"/>
              <a:buChar char=""/>
            </a:pPr>
            <a:r>
              <a:rPr lang="en-US" sz="3200" b="0" strike="noStrike" spc="-1">
                <a:solidFill>
                  <a:srgbClr val="FFFFFF"/>
                </a:solidFill>
                <a:uFill>
                  <a:solidFill>
                    <a:srgbClr val="FFFFFF"/>
                  </a:solidFill>
                </a:uFill>
                <a:latin typeface="Calibri"/>
              </a:rPr>
              <a:t>Sixth Outline Level</a:t>
            </a:r>
          </a:p>
          <a:p>
            <a:pPr marL="343080" indent="-342720">
              <a:lnSpc>
                <a:spcPct val="100000"/>
              </a:lnSpc>
              <a:buClr>
                <a:srgbClr val="FFFFFF"/>
              </a:buClr>
              <a:buFont typeface="Arial"/>
              <a:buChar char="•"/>
            </a:pPr>
            <a:r>
              <a:rPr lang="en-US" sz="3200" b="0" strike="noStrike" spc="-1">
                <a:solidFill>
                  <a:srgbClr val="FFFFFF"/>
                </a:solidFill>
                <a:uFill>
                  <a:solidFill>
                    <a:srgbClr val="FFFFFF"/>
                  </a:solidFill>
                </a:uFill>
                <a:latin typeface="Calibri"/>
              </a:rPr>
              <a:t>Seventh Outline LevelClick to edit Master text styles</a:t>
            </a:r>
          </a:p>
          <a:p>
            <a:pPr marL="743040" lvl="1" indent="-285480">
              <a:lnSpc>
                <a:spcPct val="100000"/>
              </a:lnSpc>
              <a:buClr>
                <a:srgbClr val="FFFFFF"/>
              </a:buClr>
              <a:buFont typeface="Arial"/>
              <a:buChar char="–"/>
            </a:pPr>
            <a:r>
              <a:rPr lang="en-US" sz="2800" b="0" strike="noStrike" spc="-1">
                <a:solidFill>
                  <a:srgbClr val="FFFFFF"/>
                </a:solidFill>
                <a:uFill>
                  <a:solidFill>
                    <a:srgbClr val="FFFFFF"/>
                  </a:solidFill>
                </a:uFill>
                <a:latin typeface="Calibri"/>
              </a:rPr>
              <a:t>Second level</a:t>
            </a:r>
            <a:endParaRPr lang="en-US" sz="3200" b="0" strike="noStrike" spc="-1">
              <a:solidFill>
                <a:srgbClr val="FFFFFF"/>
              </a:solidFill>
              <a:uFill>
                <a:solidFill>
                  <a:srgbClr val="FFFFFF"/>
                </a:solidFill>
              </a:uFill>
              <a:latin typeface="Calibri"/>
            </a:endParaRPr>
          </a:p>
          <a:p>
            <a:pPr marL="1143000" lvl="2" indent="-228240">
              <a:lnSpc>
                <a:spcPct val="100000"/>
              </a:lnSpc>
              <a:buClr>
                <a:srgbClr val="FFFFFF"/>
              </a:buClr>
              <a:buFont typeface="Arial"/>
              <a:buChar char="•"/>
            </a:pPr>
            <a:r>
              <a:rPr lang="en-US" sz="2400" b="0" strike="noStrike" spc="-1">
                <a:solidFill>
                  <a:srgbClr val="FFFFFF"/>
                </a:solidFill>
                <a:uFill>
                  <a:solidFill>
                    <a:srgbClr val="FFFFFF"/>
                  </a:solidFill>
                </a:uFill>
                <a:latin typeface="Calibri"/>
              </a:rPr>
              <a:t>Third level</a:t>
            </a:r>
            <a:endParaRPr lang="en-US" sz="3200" b="0" strike="noStrike" spc="-1">
              <a:solidFill>
                <a:srgbClr val="FFFFFF"/>
              </a:solidFill>
              <a:uFill>
                <a:solidFill>
                  <a:srgbClr val="FFFFFF"/>
                </a:solidFill>
              </a:uFill>
              <a:latin typeface="Calibri"/>
            </a:endParaRPr>
          </a:p>
          <a:p>
            <a:pPr marL="1600200" lvl="3"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Fourth level</a:t>
            </a:r>
            <a:endParaRPr lang="en-US" sz="3200" b="0" strike="noStrike" spc="-1">
              <a:solidFill>
                <a:srgbClr val="FFFFFF"/>
              </a:solidFill>
              <a:uFill>
                <a:solidFill>
                  <a:srgbClr val="FFFFFF"/>
                </a:solidFill>
              </a:uFill>
              <a:latin typeface="Calibri"/>
            </a:endParaRPr>
          </a:p>
          <a:p>
            <a:pPr marL="2057400" lvl="4" indent="-228240">
              <a:lnSpc>
                <a:spcPct val="100000"/>
              </a:lnSpc>
              <a:buClr>
                <a:srgbClr val="FFFFFF"/>
              </a:buClr>
              <a:buFont typeface="Arial"/>
              <a:buChar char="»"/>
            </a:pPr>
            <a:r>
              <a:rPr lang="en-US" sz="2000" b="0" strike="noStrike" spc="-1">
                <a:solidFill>
                  <a:srgbClr val="FFFFFF"/>
                </a:solidFill>
                <a:uFill>
                  <a:solidFill>
                    <a:srgbClr val="FFFFFF"/>
                  </a:solidFill>
                </a:uFill>
                <a:latin typeface="Calibri"/>
              </a:rPr>
              <a:t>Fifth level</a:t>
            </a:r>
            <a:endParaRPr lang="en-US" sz="3200" b="0" strike="noStrike" spc="-1">
              <a:solidFill>
                <a:srgbClr val="FFFFFF"/>
              </a:solidFill>
              <a:uFill>
                <a:solidFill>
                  <a:srgbClr val="FFFFFF"/>
                </a:solidFill>
              </a:uFill>
              <a:latin typeface="Calibri"/>
            </a:endParaRPr>
          </a:p>
        </p:txBody>
      </p:sp>
      <p:sp>
        <p:nvSpPr>
          <p:cNvPr id="41" name="PlaceHolder 3"/>
          <p:cNvSpPr>
            <a:spLocks noGrp="1"/>
          </p:cNvSpPr>
          <p:nvPr>
            <p:ph type="dt"/>
          </p:nvPr>
        </p:nvSpPr>
        <p:spPr>
          <a:xfrm>
            <a:off x="457200" y="4767120"/>
            <a:ext cx="2133360" cy="273600"/>
          </a:xfrm>
          <a:prstGeom prst="rect">
            <a:avLst/>
          </a:prstGeom>
        </p:spPr>
        <p:txBody>
          <a:bodyPr anchor="ctr"/>
          <a:lstStyle/>
          <a:p>
            <a:pPr>
              <a:lnSpc>
                <a:spcPct val="100000"/>
              </a:lnSpc>
            </a:pPr>
            <a:r>
              <a:rPr lang="en-US" sz="1200" b="0" strike="noStrike" spc="-1">
                <a:solidFill>
                  <a:srgbClr val="FFFFFF"/>
                </a:solidFill>
                <a:uFill>
                  <a:solidFill>
                    <a:srgbClr val="FFFFFF"/>
                  </a:solidFill>
                </a:uFill>
                <a:latin typeface="Calibri"/>
              </a:rPr>
              <a:t>2/24/21</a:t>
            </a:r>
            <a:endParaRPr lang="en-US" sz="1400" b="0" strike="noStrike" spc="-1">
              <a:solidFill>
                <a:srgbClr val="FFFFFF"/>
              </a:solidFill>
              <a:uFill>
                <a:solidFill>
                  <a:srgbClr val="FFFFFF"/>
                </a:solidFill>
              </a:uFill>
              <a:latin typeface="Times New Roman"/>
            </a:endParaRPr>
          </a:p>
        </p:txBody>
      </p:sp>
      <p:sp>
        <p:nvSpPr>
          <p:cNvPr id="42" name="PlaceHolder 4"/>
          <p:cNvSpPr>
            <a:spLocks noGrp="1"/>
          </p:cNvSpPr>
          <p:nvPr>
            <p:ph type="ftr"/>
          </p:nvPr>
        </p:nvSpPr>
        <p:spPr>
          <a:xfrm>
            <a:off x="3124080" y="4767120"/>
            <a:ext cx="2895120" cy="273600"/>
          </a:xfrm>
          <a:prstGeom prst="rect">
            <a:avLst/>
          </a:prstGeom>
        </p:spPr>
        <p:txBody>
          <a:bodyPr anchor="ctr"/>
          <a:lstStyle/>
          <a:p>
            <a:endParaRPr lang="en-US" sz="2400" b="0" strike="noStrike" spc="-1">
              <a:solidFill>
                <a:srgbClr val="FFFFFF"/>
              </a:solidFill>
              <a:uFill>
                <a:solidFill>
                  <a:srgbClr val="FFFFFF"/>
                </a:solidFill>
              </a:uFill>
              <a:latin typeface="Times New Roman"/>
            </a:endParaRPr>
          </a:p>
        </p:txBody>
      </p:sp>
      <p:sp>
        <p:nvSpPr>
          <p:cNvPr id="43" name="PlaceHolder 5"/>
          <p:cNvSpPr>
            <a:spLocks noGrp="1"/>
          </p:cNvSpPr>
          <p:nvPr>
            <p:ph type="sldNum"/>
          </p:nvPr>
        </p:nvSpPr>
        <p:spPr>
          <a:xfrm>
            <a:off x="6553080" y="4767120"/>
            <a:ext cx="2133360" cy="273600"/>
          </a:xfrm>
          <a:prstGeom prst="rect">
            <a:avLst/>
          </a:prstGeom>
        </p:spPr>
        <p:txBody>
          <a:bodyPr anchor="ctr"/>
          <a:lstStyle/>
          <a:p>
            <a:pPr algn="r">
              <a:lnSpc>
                <a:spcPct val="100000"/>
              </a:lnSpc>
            </a:pPr>
            <a:fld id="{FA27F9FE-850B-4464-9AC1-121A1ADC59CD}" type="slidenum">
              <a:rPr lang="en-US" sz="1200" b="0" strike="noStrike" spc="-1">
                <a:solidFill>
                  <a:srgbClr val="FFFFFF"/>
                </a:solidFill>
                <a:uFill>
                  <a:solidFill>
                    <a:srgbClr val="FFFFFF"/>
                  </a:solidFill>
                </a:uFill>
                <a:latin typeface="Calibri"/>
              </a:rPr>
              <a:t>‹#›</a:t>
            </a:fld>
            <a:endParaRPr lang="en-US" sz="1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37606254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0.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0.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8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155" y="-249828"/>
            <a:ext cx="8542867" cy="1919001"/>
          </a:xfrm>
        </p:spPr>
        <p:txBody>
          <a:bodyPr>
            <a:noAutofit/>
          </a:bodyPr>
          <a:lstStyle/>
          <a:p>
            <a:r>
              <a:rPr lang="en-AU" dirty="0" err="1">
                <a:latin typeface="Courier New" panose="02070309020205020404" pitchFamily="49" charset="0"/>
                <a:cs typeface="Courier New" panose="02070309020205020404" pitchFamily="49" charset="0"/>
              </a:rPr>
              <a:t>p</a:t>
            </a:r>
            <a:r>
              <a:rPr lang="en-AU" dirty="0" err="1">
                <a:solidFill>
                  <a:schemeClr val="tx1"/>
                </a:solidFill>
                <a:latin typeface="Courier New" panose="02070309020205020404" pitchFamily="49" charset="0"/>
                <a:cs typeface="Courier New" panose="02070309020205020404" pitchFamily="49" charset="0"/>
              </a:rPr>
              <a:t>rioritizr</a:t>
            </a:r>
            <a:br>
              <a:rPr lang="en-AU" sz="4000" b="1" dirty="0"/>
            </a:br>
            <a:r>
              <a:rPr lang="en-AU" sz="4000" dirty="0">
                <a:solidFill>
                  <a:schemeClr val="tx1"/>
                </a:solidFill>
              </a:rPr>
              <a:t>Systematic conservation planning in </a:t>
            </a:r>
            <a:r>
              <a:rPr lang="en-AU" sz="4000" dirty="0">
                <a:solidFill>
                  <a:schemeClr val="bg1"/>
                </a:solidFill>
              </a:rPr>
              <a:t>R </a:t>
            </a:r>
            <a:r>
              <a:rPr lang="en-AU" sz="4000" dirty="0" err="1">
                <a:solidFill>
                  <a:schemeClr val="bg1"/>
                </a:solidFill>
              </a:rPr>
              <a:t>R</a:t>
            </a:r>
            <a:endParaRPr lang="en-AU" sz="4000" dirty="0">
              <a:solidFill>
                <a:schemeClr val="bg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a:solidFill>
                  <a:schemeClr val="tx1"/>
                </a:solidFill>
              </a:rPr>
              <a:t>Richard Schuster</a:t>
            </a:r>
          </a:p>
          <a:p>
            <a:endParaRPr lang="en-AU" dirty="0">
              <a:solidFill>
                <a:schemeClr val="tx1"/>
              </a:solidFill>
            </a:endParaRPr>
          </a:p>
        </p:txBody>
      </p:sp>
      <p:grpSp>
        <p:nvGrpSpPr>
          <p:cNvPr id="8" name="Group 7"/>
          <p:cNvGrpSpPr/>
          <p:nvPr/>
        </p:nvGrpSpPr>
        <p:grpSpPr>
          <a:xfrm>
            <a:off x="259155" y="4479765"/>
            <a:ext cx="5222108" cy="443584"/>
            <a:chOff x="259155" y="4479765"/>
            <a:chExt cx="5222108" cy="443584"/>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748929" cy="430887"/>
            </a:xfrm>
            <a:prstGeom prst="rect">
              <a:avLst/>
            </a:prstGeom>
            <a:noFill/>
          </p:spPr>
          <p:txBody>
            <a:bodyPr wrap="none" rtlCol="0">
              <a:spAutoFit/>
            </a:bodyPr>
            <a:lstStyle/>
            <a:p>
              <a:r>
                <a:rPr lang="en-AU" sz="2200" dirty="0"/>
                <a:t>richard.schuster@natureconservancy.ca</a:t>
              </a:r>
            </a:p>
          </p:txBody>
        </p:sp>
      </p:grpSp>
      <p:grpSp>
        <p:nvGrpSpPr>
          <p:cNvPr id="6" name="Group 5"/>
          <p:cNvGrpSpPr/>
          <p:nvPr/>
        </p:nvGrpSpPr>
        <p:grpSpPr>
          <a:xfrm>
            <a:off x="6808626" y="4497845"/>
            <a:ext cx="2034808" cy="430887"/>
            <a:chOff x="6059800" y="6034020"/>
            <a:chExt cx="2034808" cy="574516"/>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89765"/>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6034020"/>
              <a:ext cx="1597425" cy="574516"/>
            </a:xfrm>
            <a:prstGeom prst="rect">
              <a:avLst/>
            </a:prstGeom>
            <a:noFill/>
          </p:spPr>
          <p:txBody>
            <a:bodyPr wrap="none" rtlCol="0">
              <a:spAutoFit/>
            </a:bodyPr>
            <a:lstStyle/>
            <a:p>
              <a:r>
                <a:rPr lang="en-AU" sz="2200" dirty="0"/>
                <a:t>prioritizr.net</a:t>
              </a:r>
            </a:p>
          </p:txBody>
        </p:sp>
      </p:grpSp>
      <p:pic>
        <p:nvPicPr>
          <p:cNvPr id="9218" name="Picture 2" descr="Image result for 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0323" y="827716"/>
            <a:ext cx="682625" cy="528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802" y="1981734"/>
            <a:ext cx="1324396" cy="15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FF9A-AD47-7D44-BEF3-877E56A9D9A2}"/>
              </a:ext>
            </a:extLst>
          </p:cNvPr>
          <p:cNvSpPr>
            <a:spLocks noGrp="1"/>
          </p:cNvSpPr>
          <p:nvPr>
            <p:ph type="title"/>
          </p:nvPr>
        </p:nvSpPr>
        <p:spPr>
          <a:xfrm>
            <a:off x="939210" y="62046"/>
            <a:ext cx="7265581" cy="857250"/>
          </a:xfrm>
        </p:spPr>
        <p:txBody>
          <a:bodyPr>
            <a:normAutofit/>
          </a:bodyPr>
          <a:lstStyle/>
          <a:p>
            <a:r>
              <a:rPr lang="en-NZ" dirty="0"/>
              <a:t>Terminology: </a:t>
            </a:r>
            <a:r>
              <a:rPr lang="en-NZ" dirty="0">
                <a:solidFill>
                  <a:srgbClr val="FFFF00"/>
                </a:solidFill>
              </a:rPr>
              <a:t>“planning units”</a:t>
            </a:r>
          </a:p>
        </p:txBody>
      </p:sp>
      <p:sp>
        <p:nvSpPr>
          <p:cNvPr id="3" name="Content Placeholder 2">
            <a:extLst>
              <a:ext uri="{FF2B5EF4-FFF2-40B4-BE49-F238E27FC236}">
                <a16:creationId xmlns:a16="http://schemas.microsoft.com/office/drawing/2014/main" id="{539428CA-7197-923F-6C53-28AFFF77CDD8}"/>
              </a:ext>
            </a:extLst>
          </p:cNvPr>
          <p:cNvSpPr>
            <a:spLocks noGrp="1"/>
          </p:cNvSpPr>
          <p:nvPr>
            <p:ph idx="1"/>
          </p:nvPr>
        </p:nvSpPr>
        <p:spPr>
          <a:xfrm>
            <a:off x="105396" y="947675"/>
            <a:ext cx="3953144" cy="3854449"/>
          </a:xfrm>
        </p:spPr>
        <p:txBody>
          <a:bodyPr>
            <a:noAutofit/>
          </a:bodyPr>
          <a:lstStyle/>
          <a:p>
            <a:pPr>
              <a:buClr>
                <a:schemeClr val="tx1"/>
              </a:buClr>
            </a:pPr>
            <a:r>
              <a:rPr lang="en-NZ" sz="2400" dirty="0"/>
              <a:t>Discrete spatial areas </a:t>
            </a:r>
          </a:p>
          <a:p>
            <a:pPr>
              <a:buClr>
                <a:schemeClr val="tx1"/>
              </a:buClr>
            </a:pPr>
            <a:r>
              <a:rPr lang="en-NZ" sz="2400" dirty="0"/>
              <a:t>Managed independently</a:t>
            </a:r>
          </a:p>
          <a:p>
            <a:pPr>
              <a:buClr>
                <a:schemeClr val="tx1"/>
              </a:buClr>
            </a:pPr>
            <a:r>
              <a:rPr lang="en-NZ" sz="2400" dirty="0"/>
              <a:t>Scale appropriate for management and data uncertainty</a:t>
            </a:r>
          </a:p>
          <a:p>
            <a:pPr>
              <a:buClr>
                <a:schemeClr val="tx1"/>
              </a:buClr>
            </a:pPr>
            <a:r>
              <a:rPr lang="en-NZ" sz="2400" dirty="0"/>
              <a:t>Ideally include existing management areas</a:t>
            </a:r>
          </a:p>
          <a:p>
            <a:pPr>
              <a:buClr>
                <a:schemeClr val="tx1"/>
              </a:buClr>
            </a:pPr>
            <a:r>
              <a:rPr lang="en-NZ" sz="2400" dirty="0"/>
              <a:t>Potentially include places that not suitable for management</a:t>
            </a:r>
          </a:p>
        </p:txBody>
      </p:sp>
      <p:pic>
        <p:nvPicPr>
          <p:cNvPr id="1026" name="Picture 2">
            <a:extLst>
              <a:ext uri="{FF2B5EF4-FFF2-40B4-BE49-F238E27FC236}">
                <a16:creationId xmlns:a16="http://schemas.microsoft.com/office/drawing/2014/main" id="{488EE4EA-BE04-D233-1F43-365773556C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6369" y="1346717"/>
            <a:ext cx="2350756" cy="1509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9EBA3B-A066-2438-E44A-A15A6E667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038" y="3374450"/>
            <a:ext cx="1765840" cy="14178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convert H3 cell boundaries to Shapely polygons in Python ...">
            <a:extLst>
              <a:ext uri="{FF2B5EF4-FFF2-40B4-BE49-F238E27FC236}">
                <a16:creationId xmlns:a16="http://schemas.microsoft.com/office/drawing/2014/main" id="{2323C9EE-DD44-DCDA-65B2-944633D9B0D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8837" b="15400"/>
          <a:stretch/>
        </p:blipFill>
        <p:spPr bwMode="auto">
          <a:xfrm>
            <a:off x="4334539" y="3299006"/>
            <a:ext cx="1875835" cy="14845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gional Shorebird Surveys Assess Migratory Stopover Habitat ...">
            <a:extLst>
              <a:ext uri="{FF2B5EF4-FFF2-40B4-BE49-F238E27FC236}">
                <a16:creationId xmlns:a16="http://schemas.microsoft.com/office/drawing/2014/main" id="{111F3212-4649-5107-A4BF-2D161A69D4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99040" y="1106720"/>
            <a:ext cx="1875836" cy="16901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3D5E563-2F26-09E9-6377-74A598AC5BAF}"/>
              </a:ext>
            </a:extLst>
          </p:cNvPr>
          <p:cNvSpPr txBox="1"/>
          <p:nvPr/>
        </p:nvSpPr>
        <p:spPr>
          <a:xfrm>
            <a:off x="4097079" y="889935"/>
            <a:ext cx="2350756" cy="369332"/>
          </a:xfrm>
          <a:prstGeom prst="rect">
            <a:avLst/>
          </a:prstGeom>
          <a:noFill/>
        </p:spPr>
        <p:txBody>
          <a:bodyPr wrap="square">
            <a:spAutoFit/>
          </a:bodyPr>
          <a:lstStyle/>
          <a:p>
            <a:r>
              <a:rPr lang="en-NZ" dirty="0"/>
              <a:t>P</a:t>
            </a:r>
            <a:r>
              <a:rPr lang="en-NZ" sz="1800" dirty="0"/>
              <a:t>roperty boundaries</a:t>
            </a:r>
            <a:endParaRPr lang="en-NZ" dirty="0"/>
          </a:p>
        </p:txBody>
      </p:sp>
      <p:sp>
        <p:nvSpPr>
          <p:cNvPr id="8" name="TextBox 7">
            <a:extLst>
              <a:ext uri="{FF2B5EF4-FFF2-40B4-BE49-F238E27FC236}">
                <a16:creationId xmlns:a16="http://schemas.microsoft.com/office/drawing/2014/main" id="{526D4446-9DF7-27AF-D7D8-AD1250CB2F5C}"/>
              </a:ext>
            </a:extLst>
          </p:cNvPr>
          <p:cNvSpPr txBox="1"/>
          <p:nvPr/>
        </p:nvSpPr>
        <p:spPr>
          <a:xfrm>
            <a:off x="6603382" y="737388"/>
            <a:ext cx="2350756" cy="369332"/>
          </a:xfrm>
          <a:prstGeom prst="rect">
            <a:avLst/>
          </a:prstGeom>
          <a:noFill/>
        </p:spPr>
        <p:txBody>
          <a:bodyPr wrap="square">
            <a:spAutoFit/>
          </a:bodyPr>
          <a:lstStyle/>
          <a:p>
            <a:r>
              <a:rPr lang="en-NZ" sz="1800" dirty="0"/>
              <a:t>Sites (point localities)</a:t>
            </a:r>
            <a:endParaRPr lang="en-NZ" dirty="0"/>
          </a:p>
        </p:txBody>
      </p:sp>
      <p:sp>
        <p:nvSpPr>
          <p:cNvPr id="9" name="TextBox 8">
            <a:extLst>
              <a:ext uri="{FF2B5EF4-FFF2-40B4-BE49-F238E27FC236}">
                <a16:creationId xmlns:a16="http://schemas.microsoft.com/office/drawing/2014/main" id="{161F5D79-9BA9-8769-4BB7-C1921470E7BE}"/>
              </a:ext>
            </a:extLst>
          </p:cNvPr>
          <p:cNvSpPr txBox="1"/>
          <p:nvPr/>
        </p:nvSpPr>
        <p:spPr>
          <a:xfrm>
            <a:off x="3979394" y="2874900"/>
            <a:ext cx="2635581" cy="369332"/>
          </a:xfrm>
          <a:prstGeom prst="rect">
            <a:avLst/>
          </a:prstGeom>
          <a:noFill/>
        </p:spPr>
        <p:txBody>
          <a:bodyPr wrap="square">
            <a:spAutoFit/>
          </a:bodyPr>
          <a:lstStyle/>
          <a:p>
            <a:r>
              <a:rPr lang="en-NZ" dirty="0"/>
              <a:t>Spatial grid (hexagonal)</a:t>
            </a:r>
          </a:p>
        </p:txBody>
      </p:sp>
      <p:sp>
        <p:nvSpPr>
          <p:cNvPr id="10" name="TextBox 9">
            <a:extLst>
              <a:ext uri="{FF2B5EF4-FFF2-40B4-BE49-F238E27FC236}">
                <a16:creationId xmlns:a16="http://schemas.microsoft.com/office/drawing/2014/main" id="{9A3CFD2F-69DB-6BD2-6075-5734AAAC72B4}"/>
              </a:ext>
            </a:extLst>
          </p:cNvPr>
          <p:cNvSpPr txBox="1"/>
          <p:nvPr/>
        </p:nvSpPr>
        <p:spPr>
          <a:xfrm>
            <a:off x="6664318" y="2989761"/>
            <a:ext cx="2479681" cy="369332"/>
          </a:xfrm>
          <a:prstGeom prst="rect">
            <a:avLst/>
          </a:prstGeom>
          <a:noFill/>
        </p:spPr>
        <p:txBody>
          <a:bodyPr wrap="square">
            <a:spAutoFit/>
          </a:bodyPr>
          <a:lstStyle/>
          <a:p>
            <a:r>
              <a:rPr lang="en-NZ" dirty="0"/>
              <a:t>Spatial grid (rectangular)</a:t>
            </a:r>
          </a:p>
        </p:txBody>
      </p:sp>
      <p:sp>
        <p:nvSpPr>
          <p:cNvPr id="4" name="TextBox 3">
            <a:extLst>
              <a:ext uri="{FF2B5EF4-FFF2-40B4-BE49-F238E27FC236}">
                <a16:creationId xmlns:a16="http://schemas.microsoft.com/office/drawing/2014/main" id="{47E4C90B-CA69-4CD6-3AF3-8F42D385093B}"/>
              </a:ext>
            </a:extLst>
          </p:cNvPr>
          <p:cNvSpPr txBox="1"/>
          <p:nvPr/>
        </p:nvSpPr>
        <p:spPr>
          <a:xfrm>
            <a:off x="5553738" y="4822464"/>
            <a:ext cx="3562272" cy="246221"/>
          </a:xfrm>
          <a:prstGeom prst="rect">
            <a:avLst/>
          </a:prstGeom>
          <a:noFill/>
        </p:spPr>
        <p:txBody>
          <a:bodyPr wrap="square" rtlCol="0">
            <a:spAutoFit/>
          </a:bodyPr>
          <a:lstStyle/>
          <a:p>
            <a:r>
              <a:rPr lang="en-NZ" sz="1000" dirty="0" err="1"/>
              <a:t>Giakoumi</a:t>
            </a:r>
            <a:r>
              <a:rPr lang="en-NZ" sz="1000" dirty="0"/>
              <a:t> et al. 2025 https://doi.org/10.1016/j.tree.2024.12.002</a:t>
            </a:r>
          </a:p>
        </p:txBody>
      </p:sp>
    </p:spTree>
    <p:extLst>
      <p:ext uri="{BB962C8B-B14F-4D97-AF65-F5344CB8AC3E}">
        <p14:creationId xmlns:p14="http://schemas.microsoft.com/office/powerpoint/2010/main" val="378933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FF9A-AD47-7D44-BEF3-877E56A9D9A2}"/>
              </a:ext>
            </a:extLst>
          </p:cNvPr>
          <p:cNvSpPr>
            <a:spLocks noGrp="1"/>
          </p:cNvSpPr>
          <p:nvPr>
            <p:ph type="title"/>
          </p:nvPr>
        </p:nvSpPr>
        <p:spPr>
          <a:xfrm>
            <a:off x="861237" y="-30102"/>
            <a:ext cx="7421526" cy="857250"/>
          </a:xfrm>
        </p:spPr>
        <p:txBody>
          <a:bodyPr/>
          <a:lstStyle/>
          <a:p>
            <a:r>
              <a:rPr lang="en-NZ" dirty="0"/>
              <a:t>Terminology: </a:t>
            </a:r>
            <a:r>
              <a:rPr lang="en-NZ" dirty="0">
                <a:solidFill>
                  <a:srgbClr val="FFFF00"/>
                </a:solidFill>
              </a:rPr>
              <a:t>“feature”</a:t>
            </a:r>
          </a:p>
        </p:txBody>
      </p:sp>
      <p:sp>
        <p:nvSpPr>
          <p:cNvPr id="3" name="Content Placeholder 2">
            <a:extLst>
              <a:ext uri="{FF2B5EF4-FFF2-40B4-BE49-F238E27FC236}">
                <a16:creationId xmlns:a16="http://schemas.microsoft.com/office/drawing/2014/main" id="{539428CA-7197-923F-6C53-28AFFF77CDD8}"/>
              </a:ext>
            </a:extLst>
          </p:cNvPr>
          <p:cNvSpPr>
            <a:spLocks noGrp="1"/>
          </p:cNvSpPr>
          <p:nvPr>
            <p:ph idx="1"/>
          </p:nvPr>
        </p:nvSpPr>
        <p:spPr>
          <a:xfrm>
            <a:off x="86536" y="975574"/>
            <a:ext cx="4195684" cy="3896655"/>
          </a:xfrm>
        </p:spPr>
        <p:txBody>
          <a:bodyPr>
            <a:noAutofit/>
          </a:bodyPr>
          <a:lstStyle/>
          <a:p>
            <a:pPr>
              <a:buClr>
                <a:schemeClr val="tx1"/>
              </a:buClr>
            </a:pPr>
            <a:r>
              <a:rPr lang="en-NZ" sz="2200" dirty="0"/>
              <a:t>Typically a facet of biodiversity</a:t>
            </a:r>
          </a:p>
          <a:p>
            <a:pPr>
              <a:buClr>
                <a:schemeClr val="tx1"/>
              </a:buClr>
            </a:pPr>
            <a:r>
              <a:rPr lang="en-NZ" sz="2200" dirty="0"/>
              <a:t>Indicator variables used to represent fundamental objectives</a:t>
            </a:r>
          </a:p>
          <a:p>
            <a:pPr>
              <a:buClr>
                <a:schemeClr val="tx1"/>
              </a:buClr>
            </a:pPr>
            <a:r>
              <a:rPr lang="en-NZ" sz="2200" dirty="0"/>
              <a:t>Persistence is desirable</a:t>
            </a:r>
            <a:endParaRPr lang="en-NZ" sz="2200" dirty="0">
              <a:solidFill>
                <a:srgbClr val="FFFF00"/>
              </a:solidFill>
            </a:endParaRPr>
          </a:p>
          <a:p>
            <a:pPr>
              <a:buClr>
                <a:schemeClr val="tx1"/>
              </a:buClr>
            </a:pPr>
            <a:r>
              <a:rPr lang="en-NZ" sz="2200" dirty="0"/>
              <a:t>Need data for each planning unit (e.g., presence/absence, probability, amount, abundance)</a:t>
            </a:r>
          </a:p>
          <a:p>
            <a:pPr>
              <a:buClr>
                <a:schemeClr val="tx1"/>
              </a:buClr>
            </a:pPr>
            <a:r>
              <a:rPr lang="en-NZ" sz="2200" dirty="0"/>
              <a:t>E.g., species, habitat types, ecosystem services</a:t>
            </a:r>
          </a:p>
        </p:txBody>
      </p:sp>
      <p:pic>
        <p:nvPicPr>
          <p:cNvPr id="2054" name="Picture 6" descr="r.maxent.predict - GRASS GIS manual">
            <a:extLst>
              <a:ext uri="{FF2B5EF4-FFF2-40B4-BE49-F238E27FC236}">
                <a16:creationId xmlns:a16="http://schemas.microsoft.com/office/drawing/2014/main" id="{0F26D68C-1D2C-A5EA-E25A-A84182E794B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5821" y="1847919"/>
            <a:ext cx="1343746" cy="18471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4EC96E-2459-99A3-450B-B753380CDDA2}"/>
              </a:ext>
            </a:extLst>
          </p:cNvPr>
          <p:cNvSpPr txBox="1"/>
          <p:nvPr/>
        </p:nvSpPr>
        <p:spPr>
          <a:xfrm>
            <a:off x="7314435" y="898462"/>
            <a:ext cx="1626517" cy="923330"/>
          </a:xfrm>
          <a:prstGeom prst="rect">
            <a:avLst/>
          </a:prstGeom>
          <a:noFill/>
        </p:spPr>
        <p:txBody>
          <a:bodyPr wrap="square" rtlCol="0">
            <a:spAutoFit/>
          </a:bodyPr>
          <a:lstStyle/>
          <a:p>
            <a:pPr algn="ctr"/>
            <a:r>
              <a:rPr lang="en-NZ" dirty="0"/>
              <a:t>Species distribution </a:t>
            </a:r>
          </a:p>
          <a:p>
            <a:pPr algn="ctr"/>
            <a:r>
              <a:rPr lang="en-NZ" dirty="0"/>
              <a:t>model</a:t>
            </a:r>
          </a:p>
        </p:txBody>
      </p:sp>
      <p:pic>
        <p:nvPicPr>
          <p:cNvPr id="2056" name="Picture 8" descr="figure 2">
            <a:extLst>
              <a:ext uri="{FF2B5EF4-FFF2-40B4-BE49-F238E27FC236}">
                <a16:creationId xmlns:a16="http://schemas.microsoft.com/office/drawing/2014/main" id="{ECF2C889-89A7-BDCE-CB94-31F97E182A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98" r="32482" b="54109"/>
          <a:stretch/>
        </p:blipFill>
        <p:spPr bwMode="auto">
          <a:xfrm>
            <a:off x="4445610" y="1185050"/>
            <a:ext cx="2542044" cy="1699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6638EC-7D6E-D096-94BF-965031E0726E}"/>
              </a:ext>
            </a:extLst>
          </p:cNvPr>
          <p:cNvSpPr txBox="1"/>
          <p:nvPr/>
        </p:nvSpPr>
        <p:spPr>
          <a:xfrm>
            <a:off x="4273597" y="776436"/>
            <a:ext cx="2764466" cy="369332"/>
          </a:xfrm>
          <a:prstGeom prst="rect">
            <a:avLst/>
          </a:prstGeom>
          <a:noFill/>
        </p:spPr>
        <p:txBody>
          <a:bodyPr wrap="square" rtlCol="0">
            <a:spAutoFit/>
          </a:bodyPr>
          <a:lstStyle/>
          <a:p>
            <a:r>
              <a:rPr lang="en-NZ" dirty="0"/>
              <a:t>Habitat classification data</a:t>
            </a:r>
          </a:p>
        </p:txBody>
      </p:sp>
      <p:pic>
        <p:nvPicPr>
          <p:cNvPr id="2060" name="Picture 12" descr="Fine resolution map of top- and subsoil carbon sequestration ...">
            <a:extLst>
              <a:ext uri="{FF2B5EF4-FFF2-40B4-BE49-F238E27FC236}">
                <a16:creationId xmlns:a16="http://schemas.microsoft.com/office/drawing/2014/main" id="{76BB32F2-946D-F402-DB36-D03175DE10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6856" y="3066972"/>
            <a:ext cx="1754372" cy="17420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98183BC-FCBA-2E7F-16C3-9D7A1EBB4EDA}"/>
              </a:ext>
            </a:extLst>
          </p:cNvPr>
          <p:cNvSpPr txBox="1"/>
          <p:nvPr/>
        </p:nvSpPr>
        <p:spPr>
          <a:xfrm>
            <a:off x="6411295" y="3600599"/>
            <a:ext cx="1843839" cy="923330"/>
          </a:xfrm>
          <a:prstGeom prst="rect">
            <a:avLst/>
          </a:prstGeom>
          <a:noFill/>
        </p:spPr>
        <p:txBody>
          <a:bodyPr wrap="square" rtlCol="0">
            <a:spAutoFit/>
          </a:bodyPr>
          <a:lstStyle/>
          <a:p>
            <a:r>
              <a:rPr lang="en-NZ" dirty="0"/>
              <a:t>Carbon sequestration potential</a:t>
            </a:r>
          </a:p>
        </p:txBody>
      </p:sp>
      <p:sp>
        <p:nvSpPr>
          <p:cNvPr id="4" name="TextBox 3">
            <a:extLst>
              <a:ext uri="{FF2B5EF4-FFF2-40B4-BE49-F238E27FC236}">
                <a16:creationId xmlns:a16="http://schemas.microsoft.com/office/drawing/2014/main" id="{AA0CF794-EDC4-D369-4620-48DDBE3B2B42}"/>
              </a:ext>
            </a:extLst>
          </p:cNvPr>
          <p:cNvSpPr txBox="1"/>
          <p:nvPr/>
        </p:nvSpPr>
        <p:spPr>
          <a:xfrm>
            <a:off x="5504042" y="4867988"/>
            <a:ext cx="3562272" cy="246221"/>
          </a:xfrm>
          <a:prstGeom prst="rect">
            <a:avLst/>
          </a:prstGeom>
          <a:noFill/>
        </p:spPr>
        <p:txBody>
          <a:bodyPr wrap="square" rtlCol="0">
            <a:spAutoFit/>
          </a:bodyPr>
          <a:lstStyle/>
          <a:p>
            <a:r>
              <a:rPr lang="en-NZ" sz="1000" dirty="0" err="1"/>
              <a:t>Giakoumi</a:t>
            </a:r>
            <a:r>
              <a:rPr lang="en-NZ" sz="1000" dirty="0"/>
              <a:t> et al. 2025 https://doi.org/10.1016/j.tree.2024.12.002</a:t>
            </a:r>
          </a:p>
        </p:txBody>
      </p:sp>
    </p:spTree>
    <p:extLst>
      <p:ext uri="{BB962C8B-B14F-4D97-AF65-F5344CB8AC3E}">
        <p14:creationId xmlns:p14="http://schemas.microsoft.com/office/powerpoint/2010/main" val="222170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FF9A-AD47-7D44-BEF3-877E56A9D9A2}"/>
              </a:ext>
            </a:extLst>
          </p:cNvPr>
          <p:cNvSpPr>
            <a:spLocks noGrp="1"/>
          </p:cNvSpPr>
          <p:nvPr>
            <p:ph type="title"/>
          </p:nvPr>
        </p:nvSpPr>
        <p:spPr>
          <a:xfrm>
            <a:off x="960462" y="62046"/>
            <a:ext cx="7223077" cy="857250"/>
          </a:xfrm>
        </p:spPr>
        <p:txBody>
          <a:bodyPr/>
          <a:lstStyle/>
          <a:p>
            <a:r>
              <a:rPr lang="en-NZ" dirty="0"/>
              <a:t>Terminology: </a:t>
            </a:r>
            <a:r>
              <a:rPr lang="en-NZ" dirty="0">
                <a:solidFill>
                  <a:srgbClr val="FFFF00"/>
                </a:solidFill>
              </a:rPr>
              <a:t>“target”</a:t>
            </a:r>
          </a:p>
        </p:txBody>
      </p:sp>
      <p:sp>
        <p:nvSpPr>
          <p:cNvPr id="3" name="Content Placeholder 2">
            <a:extLst>
              <a:ext uri="{FF2B5EF4-FFF2-40B4-BE49-F238E27FC236}">
                <a16:creationId xmlns:a16="http://schemas.microsoft.com/office/drawing/2014/main" id="{539428CA-7197-923F-6C53-28AFFF77CDD8}"/>
              </a:ext>
            </a:extLst>
          </p:cNvPr>
          <p:cNvSpPr>
            <a:spLocks noGrp="1"/>
          </p:cNvSpPr>
          <p:nvPr>
            <p:ph idx="1"/>
          </p:nvPr>
        </p:nvSpPr>
        <p:spPr>
          <a:xfrm>
            <a:off x="65962" y="1227005"/>
            <a:ext cx="4285074" cy="3854449"/>
          </a:xfrm>
        </p:spPr>
        <p:txBody>
          <a:bodyPr>
            <a:noAutofit/>
          </a:bodyPr>
          <a:lstStyle/>
          <a:p>
            <a:pPr>
              <a:buClr>
                <a:schemeClr val="tx1"/>
              </a:buClr>
            </a:pPr>
            <a:r>
              <a:rPr lang="en-NZ" sz="2200" dirty="0"/>
              <a:t>Minimum threshold level of coverage (representation) required for a feature</a:t>
            </a:r>
          </a:p>
          <a:p>
            <a:pPr>
              <a:buClr>
                <a:schemeClr val="tx1"/>
              </a:buClr>
            </a:pPr>
            <a:r>
              <a:rPr lang="en-NZ" sz="2200" dirty="0"/>
              <a:t>Different features will often have different targets</a:t>
            </a:r>
          </a:p>
          <a:p>
            <a:pPr>
              <a:buClr>
                <a:schemeClr val="tx1"/>
              </a:buClr>
            </a:pPr>
            <a:r>
              <a:rPr lang="en-NZ" sz="2200" dirty="0"/>
              <a:t>Often set as a percentage</a:t>
            </a:r>
          </a:p>
          <a:p>
            <a:pPr>
              <a:buClr>
                <a:schemeClr val="tx1"/>
              </a:buClr>
            </a:pPr>
            <a:r>
              <a:rPr lang="en-NZ" sz="2200" dirty="0"/>
              <a:t>E.g., set based on policy, statistical models, expert elicitation, or published methods</a:t>
            </a:r>
          </a:p>
          <a:p>
            <a:pPr>
              <a:buClr>
                <a:schemeClr val="tx1"/>
              </a:buClr>
            </a:pPr>
            <a:endParaRPr lang="en-NZ" sz="2200" dirty="0"/>
          </a:p>
        </p:txBody>
      </p:sp>
      <p:pic>
        <p:nvPicPr>
          <p:cNvPr id="7" name="Picture 6">
            <a:extLst>
              <a:ext uri="{FF2B5EF4-FFF2-40B4-BE49-F238E27FC236}">
                <a16:creationId xmlns:a16="http://schemas.microsoft.com/office/drawing/2014/main" id="{6F0849D3-B35C-FCCE-B3FD-1551DE01F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9009" y="1077433"/>
            <a:ext cx="4580338" cy="3593804"/>
          </a:xfrm>
          <a:prstGeom prst="rect">
            <a:avLst/>
          </a:prstGeom>
        </p:spPr>
      </p:pic>
      <p:sp>
        <p:nvSpPr>
          <p:cNvPr id="8" name="TextBox 7">
            <a:extLst>
              <a:ext uri="{FF2B5EF4-FFF2-40B4-BE49-F238E27FC236}">
                <a16:creationId xmlns:a16="http://schemas.microsoft.com/office/drawing/2014/main" id="{9C84089C-F17C-84FC-72F3-5C9259AE46EB}"/>
              </a:ext>
            </a:extLst>
          </p:cNvPr>
          <p:cNvSpPr txBox="1"/>
          <p:nvPr/>
        </p:nvSpPr>
        <p:spPr>
          <a:xfrm>
            <a:off x="3289005" y="4866501"/>
            <a:ext cx="5925879" cy="276999"/>
          </a:xfrm>
          <a:prstGeom prst="rect">
            <a:avLst/>
          </a:prstGeom>
          <a:noFill/>
        </p:spPr>
        <p:txBody>
          <a:bodyPr wrap="square" rtlCol="0">
            <a:spAutoFit/>
          </a:bodyPr>
          <a:lstStyle/>
          <a:p>
            <a:r>
              <a:rPr lang="en-NZ" sz="1200" dirty="0"/>
              <a:t>Rodrigues </a:t>
            </a:r>
            <a:r>
              <a:rPr lang="en-NZ" sz="1200" i="1" dirty="0"/>
              <a:t>et al. </a:t>
            </a:r>
            <a:r>
              <a:rPr lang="en-NZ" sz="1200" dirty="0"/>
              <a:t>2000 https://doi.org/10.1641/0006-3568(2004)054[1092:GGAPRF]2.0.CO;2</a:t>
            </a:r>
          </a:p>
        </p:txBody>
      </p:sp>
    </p:spTree>
    <p:extLst>
      <p:ext uri="{BB962C8B-B14F-4D97-AF65-F5344CB8AC3E}">
        <p14:creationId xmlns:p14="http://schemas.microsoft.com/office/powerpoint/2010/main" val="869245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FF9A-AD47-7D44-BEF3-877E56A9D9A2}"/>
              </a:ext>
            </a:extLst>
          </p:cNvPr>
          <p:cNvSpPr>
            <a:spLocks noGrp="1"/>
          </p:cNvSpPr>
          <p:nvPr>
            <p:ph type="title"/>
          </p:nvPr>
        </p:nvSpPr>
        <p:spPr>
          <a:xfrm>
            <a:off x="124389" y="92358"/>
            <a:ext cx="8836732" cy="857250"/>
          </a:xfrm>
        </p:spPr>
        <p:txBody>
          <a:bodyPr>
            <a:normAutofit/>
          </a:bodyPr>
          <a:lstStyle/>
          <a:p>
            <a:r>
              <a:rPr lang="en-NZ" dirty="0"/>
              <a:t>Terminology: </a:t>
            </a:r>
            <a:r>
              <a:rPr lang="en-NZ" dirty="0">
                <a:solidFill>
                  <a:srgbClr val="FFFF00"/>
                </a:solidFill>
              </a:rPr>
              <a:t>“zone”</a:t>
            </a:r>
          </a:p>
        </p:txBody>
      </p:sp>
      <p:sp>
        <p:nvSpPr>
          <p:cNvPr id="3" name="Content Placeholder 2">
            <a:extLst>
              <a:ext uri="{FF2B5EF4-FFF2-40B4-BE49-F238E27FC236}">
                <a16:creationId xmlns:a16="http://schemas.microsoft.com/office/drawing/2014/main" id="{539428CA-7197-923F-6C53-28AFFF77CDD8}"/>
              </a:ext>
            </a:extLst>
          </p:cNvPr>
          <p:cNvSpPr>
            <a:spLocks noGrp="1"/>
          </p:cNvSpPr>
          <p:nvPr>
            <p:ph idx="1"/>
          </p:nvPr>
        </p:nvSpPr>
        <p:spPr>
          <a:xfrm>
            <a:off x="96697" y="789919"/>
            <a:ext cx="4984656" cy="3922210"/>
          </a:xfrm>
        </p:spPr>
        <p:txBody>
          <a:bodyPr>
            <a:noAutofit/>
          </a:bodyPr>
          <a:lstStyle/>
          <a:p>
            <a:pPr>
              <a:buClr>
                <a:schemeClr val="tx1"/>
              </a:buClr>
            </a:pPr>
            <a:r>
              <a:rPr lang="en-NZ" sz="2000" dirty="0"/>
              <a:t>Each zone represents an alternative management option</a:t>
            </a:r>
          </a:p>
          <a:p>
            <a:pPr>
              <a:buClr>
                <a:schemeClr val="tx1"/>
              </a:buClr>
            </a:pPr>
            <a:r>
              <a:rPr lang="en-NZ" sz="2000" dirty="0"/>
              <a:t>E.g., conservation zone (no fishing/shipping permitted), sustainable zone (limited fishing permitted, no shipping permitted), development (no restrictions)</a:t>
            </a:r>
            <a:endParaRPr lang="en-NZ" sz="2000" b="1" dirty="0"/>
          </a:p>
          <a:p>
            <a:pPr>
              <a:buClr>
                <a:schemeClr val="tx1"/>
              </a:buClr>
            </a:pPr>
            <a:r>
              <a:rPr lang="en-NZ" sz="2000" dirty="0"/>
              <a:t>Most exercises consider only a single protected area zone</a:t>
            </a:r>
          </a:p>
          <a:p>
            <a:pPr>
              <a:buClr>
                <a:schemeClr val="tx1"/>
              </a:buClr>
            </a:pPr>
            <a:r>
              <a:rPr lang="en-NZ" sz="2000" dirty="0"/>
              <a:t>May require features that are not related to biodiversity (e.g., shipping lanes, crop production, forestry production)</a:t>
            </a:r>
          </a:p>
          <a:p>
            <a:pPr>
              <a:buClr>
                <a:schemeClr val="tx1"/>
              </a:buClr>
            </a:pPr>
            <a:r>
              <a:rPr lang="en-NZ" sz="2000" dirty="0"/>
              <a:t>Very data hungry</a:t>
            </a:r>
          </a:p>
          <a:p>
            <a:pPr>
              <a:buClr>
                <a:schemeClr val="tx1"/>
              </a:buClr>
            </a:pPr>
            <a:endParaRPr lang="en-NZ" sz="2000" dirty="0"/>
          </a:p>
        </p:txBody>
      </p:sp>
      <p:pic>
        <p:nvPicPr>
          <p:cNvPr id="1028" name="Picture 4">
            <a:extLst>
              <a:ext uri="{FF2B5EF4-FFF2-40B4-BE49-F238E27FC236}">
                <a16:creationId xmlns:a16="http://schemas.microsoft.com/office/drawing/2014/main" id="{688012FA-403B-0C3E-3F96-68186B306F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67" r="28579" b="11260"/>
          <a:stretch/>
        </p:blipFill>
        <p:spPr bwMode="auto">
          <a:xfrm>
            <a:off x="5203717" y="961879"/>
            <a:ext cx="3757404" cy="29870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08EB674-6245-B15A-5F4A-FFB2DF0B9209}"/>
              </a:ext>
            </a:extLst>
          </p:cNvPr>
          <p:cNvSpPr/>
          <p:nvPr/>
        </p:nvSpPr>
        <p:spPr>
          <a:xfrm>
            <a:off x="8328660" y="1008809"/>
            <a:ext cx="632461" cy="10134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a:extLst>
              <a:ext uri="{FF2B5EF4-FFF2-40B4-BE49-F238E27FC236}">
                <a16:creationId xmlns:a16="http://schemas.microsoft.com/office/drawing/2014/main" id="{F9D8BC93-8FD4-D146-D04C-822DAA79A59A}"/>
              </a:ext>
            </a:extLst>
          </p:cNvPr>
          <p:cNvSpPr/>
          <p:nvPr/>
        </p:nvSpPr>
        <p:spPr>
          <a:xfrm>
            <a:off x="5203717" y="3948919"/>
            <a:ext cx="3757404" cy="76024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6" name="Picture 4">
            <a:extLst>
              <a:ext uri="{FF2B5EF4-FFF2-40B4-BE49-F238E27FC236}">
                <a16:creationId xmlns:a16="http://schemas.microsoft.com/office/drawing/2014/main" id="{2453B825-1DFF-8AC4-90A8-9EF99CC52E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965" t="18403" r="2652" b="64213"/>
          <a:stretch/>
        </p:blipFill>
        <p:spPr bwMode="auto">
          <a:xfrm>
            <a:off x="6132328" y="3978519"/>
            <a:ext cx="2019301" cy="7010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6FEF495-D900-430F-E2E8-B1B2B9BB4780}"/>
              </a:ext>
            </a:extLst>
          </p:cNvPr>
          <p:cNvSpPr txBox="1"/>
          <p:nvPr/>
        </p:nvSpPr>
        <p:spPr>
          <a:xfrm>
            <a:off x="3406140" y="4830639"/>
            <a:ext cx="5615940" cy="261610"/>
          </a:xfrm>
          <a:prstGeom prst="rect">
            <a:avLst/>
          </a:prstGeom>
          <a:noFill/>
        </p:spPr>
        <p:txBody>
          <a:bodyPr wrap="square" rtlCol="0">
            <a:spAutoFit/>
          </a:bodyPr>
          <a:lstStyle/>
          <a:p>
            <a:r>
              <a:rPr lang="en-NZ" sz="1100" dirty="0"/>
              <a:t>Neubert </a:t>
            </a:r>
            <a:r>
              <a:rPr lang="en-NZ" sz="1100" i="1" dirty="0"/>
              <a:t>et al.</a:t>
            </a:r>
            <a:r>
              <a:rPr lang="en-NZ" sz="1100" dirty="0"/>
              <a:t> (2025) https://doi.org/10.1016/j.tree.2025.09.007, https://marxansolutions.org</a:t>
            </a:r>
          </a:p>
        </p:txBody>
      </p:sp>
    </p:spTree>
    <p:extLst>
      <p:ext uri="{BB962C8B-B14F-4D97-AF65-F5344CB8AC3E}">
        <p14:creationId xmlns:p14="http://schemas.microsoft.com/office/powerpoint/2010/main" val="1213827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CC05F-B5BC-92DC-E2DB-BDCEC34402BC}"/>
              </a:ext>
            </a:extLst>
          </p:cNvPr>
          <p:cNvSpPr>
            <a:spLocks noGrp="1"/>
          </p:cNvSpPr>
          <p:nvPr>
            <p:ph idx="1"/>
          </p:nvPr>
        </p:nvSpPr>
        <p:spPr>
          <a:xfrm>
            <a:off x="228482" y="857248"/>
            <a:ext cx="3582872" cy="3994779"/>
          </a:xfrm>
        </p:spPr>
        <p:txBody>
          <a:bodyPr>
            <a:normAutofit lnSpcReduction="10000"/>
          </a:bodyPr>
          <a:lstStyle/>
          <a:p>
            <a:r>
              <a:rPr lang="en-NZ" sz="2800" dirty="0"/>
              <a:t>Important to ensure that conservation goals meet fundamental objectives and so that priority areas, in turn, </a:t>
            </a:r>
            <a:r>
              <a:rPr lang="en-CA" sz="2800" dirty="0"/>
              <a:t>receive focused, effective, and efficient </a:t>
            </a:r>
            <a:r>
              <a:rPr lang="en-CA" sz="2800"/>
              <a:t>conservation efforts.</a:t>
            </a:r>
            <a:endParaRPr lang="en-CA" sz="2800" dirty="0"/>
          </a:p>
          <a:p>
            <a:endParaRPr lang="en-NZ" sz="2800" dirty="0"/>
          </a:p>
        </p:txBody>
      </p:sp>
      <p:grpSp>
        <p:nvGrpSpPr>
          <p:cNvPr id="5" name="Group 4">
            <a:extLst>
              <a:ext uri="{FF2B5EF4-FFF2-40B4-BE49-F238E27FC236}">
                <a16:creationId xmlns:a16="http://schemas.microsoft.com/office/drawing/2014/main" id="{1DF71515-DD56-C1A9-1F52-2B26438E5088}"/>
              </a:ext>
            </a:extLst>
          </p:cNvPr>
          <p:cNvGrpSpPr/>
          <p:nvPr/>
        </p:nvGrpSpPr>
        <p:grpSpPr>
          <a:xfrm>
            <a:off x="3891709" y="857250"/>
            <a:ext cx="5153537" cy="3996242"/>
            <a:chOff x="4084568" y="839080"/>
            <a:chExt cx="4859078" cy="3633029"/>
          </a:xfrm>
        </p:grpSpPr>
        <p:grpSp>
          <p:nvGrpSpPr>
            <p:cNvPr id="6" name="Group 5">
              <a:extLst>
                <a:ext uri="{FF2B5EF4-FFF2-40B4-BE49-F238E27FC236}">
                  <a16:creationId xmlns:a16="http://schemas.microsoft.com/office/drawing/2014/main" id="{1DFC652C-1DA3-501A-6D1D-8B50798F1701}"/>
                </a:ext>
              </a:extLst>
            </p:cNvPr>
            <p:cNvGrpSpPr/>
            <p:nvPr/>
          </p:nvGrpSpPr>
          <p:grpSpPr>
            <a:xfrm>
              <a:off x="4084568" y="839080"/>
              <a:ext cx="4859078" cy="3631698"/>
              <a:chOff x="3891517" y="1008527"/>
              <a:chExt cx="4859078" cy="3631698"/>
            </a:xfrm>
          </p:grpSpPr>
          <p:pic>
            <p:nvPicPr>
              <p:cNvPr id="8" name="Picture 2">
                <a:extLst>
                  <a:ext uri="{FF2B5EF4-FFF2-40B4-BE49-F238E27FC236}">
                    <a16:creationId xmlns:a16="http://schemas.microsoft.com/office/drawing/2014/main" id="{0AB0A4F6-F38B-0C56-2E4E-54334B6F6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1517" y="1008527"/>
                <a:ext cx="4859078" cy="36316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BC13DC4-C1AB-A5F3-A7E5-2A7D17FA9DE4}"/>
                  </a:ext>
                </a:extLst>
              </p:cNvPr>
              <p:cNvSpPr/>
              <p:nvPr/>
            </p:nvSpPr>
            <p:spPr>
              <a:xfrm>
                <a:off x="3891517" y="1008527"/>
                <a:ext cx="418213" cy="21776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D53F49EE-FE4B-0BB7-D5EC-1E13F9BFF086}"/>
                  </a:ext>
                </a:extLst>
              </p:cNvPr>
              <p:cNvSpPr/>
              <p:nvPr/>
            </p:nvSpPr>
            <p:spPr>
              <a:xfrm>
                <a:off x="8191500" y="1008527"/>
                <a:ext cx="322520" cy="1852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A1249BB3-84AA-0BA1-5B44-8C51E4C09C4D}"/>
                  </a:ext>
                </a:extLst>
              </p:cNvPr>
              <p:cNvSpPr/>
              <p:nvPr/>
            </p:nvSpPr>
            <p:spPr>
              <a:xfrm>
                <a:off x="8154187" y="3379194"/>
                <a:ext cx="322520" cy="1852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 name="Rectangle 6">
              <a:extLst>
                <a:ext uri="{FF2B5EF4-FFF2-40B4-BE49-F238E27FC236}">
                  <a16:creationId xmlns:a16="http://schemas.microsoft.com/office/drawing/2014/main" id="{09319B45-C007-ECEB-B76A-0849473C10CC}"/>
                </a:ext>
              </a:extLst>
            </p:cNvPr>
            <p:cNvSpPr/>
            <p:nvPr/>
          </p:nvSpPr>
          <p:spPr>
            <a:xfrm>
              <a:off x="7667145" y="4324509"/>
              <a:ext cx="322520" cy="147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05475E17-95AF-DCB1-4511-CC167F0F4A68}"/>
              </a:ext>
            </a:extLst>
          </p:cNvPr>
          <p:cNvSpPr txBox="1"/>
          <p:nvPr/>
        </p:nvSpPr>
        <p:spPr>
          <a:xfrm>
            <a:off x="4572000" y="4888328"/>
            <a:ext cx="47210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white"/>
                </a:solidFill>
                <a:effectLst/>
                <a:uLnTx/>
                <a:uFillTx/>
                <a:latin typeface="Calibri"/>
                <a:ea typeface="+mn-ea"/>
                <a:cs typeface="+mn-cs"/>
              </a:rPr>
              <a:t>Pressey &amp; </a:t>
            </a:r>
            <a:r>
              <a:rPr kumimoji="0" lang="en-NZ" sz="1200" b="0" i="0" u="none" strike="noStrike" kern="1200" cap="none" spc="0" normalizeH="0" baseline="0" noProof="0" dirty="0" err="1">
                <a:ln>
                  <a:noFill/>
                </a:ln>
                <a:solidFill>
                  <a:prstClr val="white"/>
                </a:solidFill>
                <a:effectLst/>
                <a:uLnTx/>
                <a:uFillTx/>
                <a:latin typeface="Calibri"/>
                <a:ea typeface="+mn-ea"/>
                <a:cs typeface="+mn-cs"/>
              </a:rPr>
              <a:t>Botrill</a:t>
            </a:r>
            <a:r>
              <a:rPr kumimoji="0" lang="en-NZ" sz="1200" b="0" i="0" u="none" strike="noStrike" kern="1200" cap="none" spc="0" normalizeH="0" baseline="0" noProof="0" dirty="0">
                <a:ln>
                  <a:noFill/>
                </a:ln>
                <a:solidFill>
                  <a:prstClr val="white"/>
                </a:solidFill>
                <a:effectLst/>
                <a:uLnTx/>
                <a:uFillTx/>
                <a:latin typeface="Calibri"/>
                <a:ea typeface="+mn-ea"/>
                <a:cs typeface="+mn-cs"/>
              </a:rPr>
              <a:t> 2009 https://doi.org/10.1017/S0030605309990500</a:t>
            </a:r>
          </a:p>
        </p:txBody>
      </p:sp>
      <p:sp>
        <p:nvSpPr>
          <p:cNvPr id="15" name="TextBox 14">
            <a:extLst>
              <a:ext uri="{FF2B5EF4-FFF2-40B4-BE49-F238E27FC236}">
                <a16:creationId xmlns:a16="http://schemas.microsoft.com/office/drawing/2014/main" id="{7378EFDE-F068-3F0E-3F1C-BCF7B2D42428}"/>
              </a:ext>
            </a:extLst>
          </p:cNvPr>
          <p:cNvSpPr txBox="1"/>
          <p:nvPr/>
        </p:nvSpPr>
        <p:spPr>
          <a:xfrm>
            <a:off x="4680600" y="1960033"/>
            <a:ext cx="3161650"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a:ea typeface="+mn-ea"/>
                <a:cs typeface="+mn-cs"/>
              </a:rPr>
              <a:t>Identifying fundamental objectives</a:t>
            </a:r>
          </a:p>
        </p:txBody>
      </p:sp>
      <p:sp>
        <p:nvSpPr>
          <p:cNvPr id="16" name="TextBox 15">
            <a:extLst>
              <a:ext uri="{FF2B5EF4-FFF2-40B4-BE49-F238E27FC236}">
                <a16:creationId xmlns:a16="http://schemas.microsoft.com/office/drawing/2014/main" id="{91422DB8-64A6-474F-0D09-96438509FC43}"/>
              </a:ext>
            </a:extLst>
          </p:cNvPr>
          <p:cNvSpPr txBox="1"/>
          <p:nvPr/>
        </p:nvSpPr>
        <p:spPr>
          <a:xfrm>
            <a:off x="4680600" y="2940668"/>
            <a:ext cx="3161650"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a:ea typeface="+mn-ea"/>
                <a:cs typeface="+mn-cs"/>
              </a:rPr>
              <a:t>Setting conservation goals/targets</a:t>
            </a:r>
          </a:p>
        </p:txBody>
      </p:sp>
      <p:sp>
        <p:nvSpPr>
          <p:cNvPr id="18" name="Rectangle 17">
            <a:extLst>
              <a:ext uri="{FF2B5EF4-FFF2-40B4-BE49-F238E27FC236}">
                <a16:creationId xmlns:a16="http://schemas.microsoft.com/office/drawing/2014/main" id="{A863F967-5C36-9826-42B0-06677FDC3123}"/>
              </a:ext>
            </a:extLst>
          </p:cNvPr>
          <p:cNvSpPr/>
          <p:nvPr/>
        </p:nvSpPr>
        <p:spPr>
          <a:xfrm>
            <a:off x="4463401" y="1960033"/>
            <a:ext cx="2821063" cy="293685"/>
          </a:xfrm>
          <a:prstGeom prst="rect">
            <a:avLst/>
          </a:prstGeom>
          <a:noFill/>
          <a:ln>
            <a:solidFill>
              <a:srgbClr val="00B0F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00"/>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061266A3-CC53-5EC8-A621-BFF2A5489D53}"/>
              </a:ext>
            </a:extLst>
          </p:cNvPr>
          <p:cNvSpPr/>
          <p:nvPr/>
        </p:nvSpPr>
        <p:spPr>
          <a:xfrm>
            <a:off x="4463402" y="2958818"/>
            <a:ext cx="2802610" cy="293685"/>
          </a:xfrm>
          <a:prstGeom prst="rect">
            <a:avLst/>
          </a:prstGeom>
          <a:noFill/>
          <a:ln>
            <a:solidFill>
              <a:srgbClr val="00B0F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00"/>
              </a:solidFill>
              <a:effectLst/>
              <a:uLnTx/>
              <a:uFillTx/>
              <a:latin typeface="Calibri"/>
              <a:ea typeface="+mn-ea"/>
              <a:cs typeface="+mn-cs"/>
            </a:endParaRPr>
          </a:p>
        </p:txBody>
      </p:sp>
      <p:sp>
        <p:nvSpPr>
          <p:cNvPr id="22" name="Title 1">
            <a:extLst>
              <a:ext uri="{FF2B5EF4-FFF2-40B4-BE49-F238E27FC236}">
                <a16:creationId xmlns:a16="http://schemas.microsoft.com/office/drawing/2014/main" id="{4B3223F3-5E6C-3090-2354-4E94FDFF8B29}"/>
              </a:ext>
            </a:extLst>
          </p:cNvPr>
          <p:cNvSpPr txBox="1">
            <a:spLocks/>
          </p:cNvSpPr>
          <p:nvPr/>
        </p:nvSpPr>
        <p:spPr>
          <a:xfrm>
            <a:off x="852377" y="22067"/>
            <a:ext cx="7439246" cy="65322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NZ" sz="3200" b="1" i="0" u="none" strike="noStrike" kern="1200" cap="none" spc="0" normalizeH="0" baseline="0" noProof="0" dirty="0">
                <a:ln>
                  <a:noFill/>
                </a:ln>
                <a:solidFill>
                  <a:prstClr val="white"/>
                </a:solidFill>
                <a:effectLst/>
                <a:uLnTx/>
                <a:uFillTx/>
                <a:latin typeface="Calibri"/>
                <a:ea typeface="+mj-ea"/>
                <a:cs typeface="+mj-cs"/>
              </a:rPr>
              <a:t>Principles for conservation planning</a:t>
            </a:r>
          </a:p>
        </p:txBody>
      </p:sp>
      <p:sp>
        <p:nvSpPr>
          <p:cNvPr id="26" name="Arrow: Curved Left 25">
            <a:extLst>
              <a:ext uri="{FF2B5EF4-FFF2-40B4-BE49-F238E27FC236}">
                <a16:creationId xmlns:a16="http://schemas.microsoft.com/office/drawing/2014/main" id="{526949F2-028F-2DF7-9447-CAE06F9A7B60}"/>
              </a:ext>
            </a:extLst>
          </p:cNvPr>
          <p:cNvSpPr/>
          <p:nvPr/>
        </p:nvSpPr>
        <p:spPr>
          <a:xfrm>
            <a:off x="7364819" y="2055629"/>
            <a:ext cx="576238" cy="1073764"/>
          </a:xfrm>
          <a:prstGeom prst="curvedLeftArrow">
            <a:avLst/>
          </a:prstGeom>
          <a:solidFill>
            <a:srgbClr val="009E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407E8851-26AA-B5AF-74E4-ECEFA1D142E6}"/>
              </a:ext>
            </a:extLst>
          </p:cNvPr>
          <p:cNvSpPr txBox="1"/>
          <p:nvPr/>
        </p:nvSpPr>
        <p:spPr>
          <a:xfrm>
            <a:off x="4675051" y="3596836"/>
            <a:ext cx="3148950"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a:ea typeface="+mn-ea"/>
                <a:cs typeface="+mn-cs"/>
              </a:rPr>
              <a:t>Selecting priority areas for conservation</a:t>
            </a:r>
          </a:p>
        </p:txBody>
      </p:sp>
      <p:sp>
        <p:nvSpPr>
          <p:cNvPr id="2" name="Rectangle 1">
            <a:extLst>
              <a:ext uri="{FF2B5EF4-FFF2-40B4-BE49-F238E27FC236}">
                <a16:creationId xmlns:a16="http://schemas.microsoft.com/office/drawing/2014/main" id="{33534893-2890-27B1-7842-5051E20F7083}"/>
              </a:ext>
            </a:extLst>
          </p:cNvPr>
          <p:cNvSpPr/>
          <p:nvPr/>
        </p:nvSpPr>
        <p:spPr>
          <a:xfrm>
            <a:off x="4463402" y="3629244"/>
            <a:ext cx="2821062" cy="224185"/>
          </a:xfrm>
          <a:prstGeom prst="rect">
            <a:avLst/>
          </a:prstGeom>
          <a:noFill/>
          <a:ln>
            <a:solidFill>
              <a:srgbClr val="00B0F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srgbClr val="FFFF00"/>
              </a:solidFill>
              <a:effectLst/>
              <a:uLnTx/>
              <a:uFillTx/>
              <a:latin typeface="Calibri"/>
              <a:ea typeface="+mn-ea"/>
              <a:cs typeface="+mn-cs"/>
            </a:endParaRPr>
          </a:p>
        </p:txBody>
      </p:sp>
      <p:sp>
        <p:nvSpPr>
          <p:cNvPr id="13" name="Arrow: Curved Left 12">
            <a:extLst>
              <a:ext uri="{FF2B5EF4-FFF2-40B4-BE49-F238E27FC236}">
                <a16:creationId xmlns:a16="http://schemas.microsoft.com/office/drawing/2014/main" id="{937432AE-13FB-3067-1B53-0A0375AD526F}"/>
              </a:ext>
            </a:extLst>
          </p:cNvPr>
          <p:cNvSpPr/>
          <p:nvPr/>
        </p:nvSpPr>
        <p:spPr>
          <a:xfrm>
            <a:off x="7364819" y="3126868"/>
            <a:ext cx="576238" cy="746967"/>
          </a:xfrm>
          <a:prstGeom prst="curvedLeftArrow">
            <a:avLst/>
          </a:prstGeom>
          <a:solidFill>
            <a:srgbClr val="009E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75024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4EA2-411A-4985-99DD-889B4208490E}"/>
              </a:ext>
            </a:extLst>
          </p:cNvPr>
          <p:cNvSpPr>
            <a:spLocks noGrp="1"/>
          </p:cNvSpPr>
          <p:nvPr>
            <p:ph type="title"/>
          </p:nvPr>
        </p:nvSpPr>
        <p:spPr>
          <a:xfrm>
            <a:off x="873358" y="-21407"/>
            <a:ext cx="7397285" cy="857250"/>
          </a:xfrm>
        </p:spPr>
        <p:txBody>
          <a:bodyPr/>
          <a:lstStyle/>
          <a:p>
            <a:r>
              <a:rPr lang="en-AU" dirty="0"/>
              <a:t>Principle of connectivity</a:t>
            </a:r>
          </a:p>
        </p:txBody>
      </p:sp>
      <p:sp>
        <p:nvSpPr>
          <p:cNvPr id="3" name="Content Placeholder 2">
            <a:extLst>
              <a:ext uri="{FF2B5EF4-FFF2-40B4-BE49-F238E27FC236}">
                <a16:creationId xmlns:a16="http://schemas.microsoft.com/office/drawing/2014/main" id="{0398E518-3E05-40B6-9A2E-81F9AA99B8C6}"/>
              </a:ext>
            </a:extLst>
          </p:cNvPr>
          <p:cNvSpPr>
            <a:spLocks noGrp="1"/>
          </p:cNvSpPr>
          <p:nvPr>
            <p:ph idx="1"/>
          </p:nvPr>
        </p:nvSpPr>
        <p:spPr>
          <a:xfrm>
            <a:off x="1010525" y="821601"/>
            <a:ext cx="7122951" cy="1174039"/>
          </a:xfrm>
        </p:spPr>
        <p:txBody>
          <a:bodyPr>
            <a:normAutofit fontScale="85000"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grpSp>
        <p:nvGrpSpPr>
          <p:cNvPr id="5" name="Group 4">
            <a:extLst>
              <a:ext uri="{FF2B5EF4-FFF2-40B4-BE49-F238E27FC236}">
                <a16:creationId xmlns:a16="http://schemas.microsoft.com/office/drawing/2014/main" id="{84D5F037-8F0E-4F03-8D39-AD8D0B6F40EC}"/>
              </a:ext>
            </a:extLst>
          </p:cNvPr>
          <p:cNvGrpSpPr/>
          <p:nvPr/>
        </p:nvGrpSpPr>
        <p:grpSpPr>
          <a:xfrm>
            <a:off x="457200" y="2257912"/>
            <a:ext cx="4136400" cy="2451937"/>
            <a:chOff x="457200" y="2477831"/>
            <a:chExt cx="4136400" cy="2451937"/>
          </a:xfrm>
        </p:grpSpPr>
        <p:sp>
          <p:nvSpPr>
            <p:cNvPr id="6" name="Rectangle 5">
              <a:extLst>
                <a:ext uri="{FF2B5EF4-FFF2-40B4-BE49-F238E27FC236}">
                  <a16:creationId xmlns:a16="http://schemas.microsoft.com/office/drawing/2014/main" id="{E8AB9794-4A3F-4C39-B028-4A656DF8A420}"/>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DB2094E-325E-4EAF-AC09-36F81F73B0BC}"/>
                </a:ext>
              </a:extLst>
            </p:cNvPr>
            <p:cNvSpPr/>
            <p:nvPr/>
          </p:nvSpPr>
          <p:spPr>
            <a:xfrm>
              <a:off x="3074400" y="2692800"/>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4459EFB2-BE22-42F2-87B9-AA9553994D4D}"/>
                </a:ext>
              </a:extLst>
            </p:cNvPr>
            <p:cNvSpPr/>
            <p:nvPr/>
          </p:nvSpPr>
          <p:spPr>
            <a:xfrm>
              <a:off x="574675" y="2710845"/>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3" name="Group 22">
            <a:extLst>
              <a:ext uri="{FF2B5EF4-FFF2-40B4-BE49-F238E27FC236}">
                <a16:creationId xmlns:a16="http://schemas.microsoft.com/office/drawing/2014/main" id="{2FAF9219-F090-46C7-8649-1D295C1FA895}"/>
              </a:ext>
            </a:extLst>
          </p:cNvPr>
          <p:cNvGrpSpPr/>
          <p:nvPr/>
        </p:nvGrpSpPr>
        <p:grpSpPr>
          <a:xfrm>
            <a:off x="4863249" y="2235533"/>
            <a:ext cx="4136400" cy="2451937"/>
            <a:chOff x="457200" y="2477831"/>
            <a:chExt cx="4136400" cy="2451937"/>
          </a:xfrm>
        </p:grpSpPr>
        <p:sp>
          <p:nvSpPr>
            <p:cNvPr id="24" name="Rectangle 23">
              <a:extLst>
                <a:ext uri="{FF2B5EF4-FFF2-40B4-BE49-F238E27FC236}">
                  <a16:creationId xmlns:a16="http://schemas.microsoft.com/office/drawing/2014/main" id="{4995F684-E047-4152-85CC-CA7D8E740029}"/>
                </a:ext>
              </a:extLst>
            </p:cNvPr>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6" descr="http://phylopic.org/assets/images/submissions/b9d5547b-773c-46c8-841a-0846ff7f09ab.thumb.png">
              <a:extLst>
                <a:ext uri="{FF2B5EF4-FFF2-40B4-BE49-F238E27FC236}">
                  <a16:creationId xmlns:a16="http://schemas.microsoft.com/office/drawing/2014/main" id="{7C3041B0-206F-4142-88C3-D691A2696940}"/>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phylopic.org/assets/images/submissions/416ec8c6-0ed1-4c9f-b4a4-8c1ef6496e84.thumb.png">
              <a:extLst>
                <a:ext uri="{FF2B5EF4-FFF2-40B4-BE49-F238E27FC236}">
                  <a16:creationId xmlns:a16="http://schemas.microsoft.com/office/drawing/2014/main" id="{C3C9FDDE-F20C-4350-8EC9-DE47886001F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phylopic.org/assets/images/submissions/416ec8c6-0ed1-4c9f-b4a4-8c1ef6496e84.thumb.png">
              <a:extLst>
                <a:ext uri="{FF2B5EF4-FFF2-40B4-BE49-F238E27FC236}">
                  <a16:creationId xmlns:a16="http://schemas.microsoft.com/office/drawing/2014/main" id="{301B2949-2BD7-41C9-843E-1DE7D14B072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phylopic.org/assets/images/submissions/b9d5547b-773c-46c8-841a-0846ff7f09ab.thumb.png">
              <a:extLst>
                <a:ext uri="{FF2B5EF4-FFF2-40B4-BE49-F238E27FC236}">
                  <a16:creationId xmlns:a16="http://schemas.microsoft.com/office/drawing/2014/main" id="{57C2D3A6-38AA-4D74-AB99-F58C60F3253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phylopic.org/assets/images/submissions/b9d5547b-773c-46c8-841a-0846ff7f09ab.thumb.png">
              <a:extLst>
                <a:ext uri="{FF2B5EF4-FFF2-40B4-BE49-F238E27FC236}">
                  <a16:creationId xmlns:a16="http://schemas.microsoft.com/office/drawing/2014/main" id="{B1E46E7A-A118-462B-8CA2-F6CAD241D5C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phylopic.org/assets/images/submissions/b9d5547b-773c-46c8-841a-0846ff7f09ab.thumb.png">
              <a:extLst>
                <a:ext uri="{FF2B5EF4-FFF2-40B4-BE49-F238E27FC236}">
                  <a16:creationId xmlns:a16="http://schemas.microsoft.com/office/drawing/2014/main" id="{8940F0CA-C96B-471D-9F72-8A553BCD7D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1C31D4D-1776-4D81-9DAA-0C5020189788}"/>
                </a:ext>
              </a:extLst>
            </p:cNvPr>
            <p:cNvSpPr/>
            <p:nvPr/>
          </p:nvSpPr>
          <p:spPr>
            <a:xfrm>
              <a:off x="574675" y="2710845"/>
              <a:ext cx="1405326" cy="211094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1" name="Picture 2" descr="http://phylopic.org/assets/images/submissions/416ec8c6-0ed1-4c9f-b4a4-8c1ef6496e84.thumb.png">
            <a:extLst>
              <a:ext uri="{FF2B5EF4-FFF2-40B4-BE49-F238E27FC236}">
                <a16:creationId xmlns:a16="http://schemas.microsoft.com/office/drawing/2014/main" id="{B256196E-C666-44B8-8F04-6B8D6C99070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49885" y="38188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phylopic.org/assets/images/submissions/b9d5547b-773c-46c8-841a-0846ff7f09ab.thumb.png">
            <a:extLst>
              <a:ext uri="{FF2B5EF4-FFF2-40B4-BE49-F238E27FC236}">
                <a16:creationId xmlns:a16="http://schemas.microsoft.com/office/drawing/2014/main" id="{E98BC617-2F5D-42E2-9B57-757C5CEBC40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67098" y="38549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phylopic.org/assets/images/submissions/b9d5547b-773c-46c8-841a-0846ff7f09ab.thumb.png">
            <a:extLst>
              <a:ext uri="{FF2B5EF4-FFF2-40B4-BE49-F238E27FC236}">
                <a16:creationId xmlns:a16="http://schemas.microsoft.com/office/drawing/2014/main" id="{08C65A86-E8AB-4C99-B7C0-0AB548F1290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346031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106819" y="381905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24032" y="385516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651129" y="346053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538" y="3607760"/>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8" name="Multiply 46">
            <a:extLst>
              <a:ext uri="{FF2B5EF4-FFF2-40B4-BE49-F238E27FC236}">
                <a16:creationId xmlns:a16="http://schemas.microsoft.com/office/drawing/2014/main" id="{1DB1ACBB-F1F1-4F32-927B-CD152463344E}"/>
              </a:ext>
            </a:extLst>
          </p:cNvPr>
          <p:cNvSpPr/>
          <p:nvPr/>
        </p:nvSpPr>
        <p:spPr>
          <a:xfrm>
            <a:off x="2960718" y="3459609"/>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Within-reserve connectivity</a:t>
            </a:r>
          </a:p>
        </p:txBody>
      </p:sp>
      <p:sp>
        <p:nvSpPr>
          <p:cNvPr id="7" name="TextBox 6">
            <a:extLst>
              <a:ext uri="{FF2B5EF4-FFF2-40B4-BE49-F238E27FC236}">
                <a16:creationId xmlns:a16="http://schemas.microsoft.com/office/drawing/2014/main" id="{9A2488AB-964A-CF17-6A4C-B9B1C25C5899}"/>
              </a:ext>
            </a:extLst>
          </p:cNvPr>
          <p:cNvSpPr txBox="1"/>
          <p:nvPr/>
        </p:nvSpPr>
        <p:spPr>
          <a:xfrm>
            <a:off x="5175339" y="4847952"/>
            <a:ext cx="3944420" cy="276999"/>
          </a:xfrm>
          <a:prstGeom prst="rect">
            <a:avLst/>
          </a:prstGeom>
          <a:noFill/>
        </p:spPr>
        <p:txBody>
          <a:bodyPr wrap="square" rtlCol="0">
            <a:spAutoFit/>
          </a:bodyPr>
          <a:lstStyle/>
          <a:p>
            <a:r>
              <a:rPr lang="en-AU" sz="1200" dirty="0"/>
              <a:t>Daigle </a:t>
            </a:r>
            <a:r>
              <a:rPr lang="en-AU" sz="1200" i="1" dirty="0"/>
              <a:t>et al.</a:t>
            </a:r>
            <a:r>
              <a:rPr lang="en-AU" sz="1200" dirty="0"/>
              <a:t> 2020 https://doi.org/10.1111/2041-210X.13349</a:t>
            </a:r>
          </a:p>
        </p:txBody>
      </p:sp>
    </p:spTree>
    <p:extLst>
      <p:ext uri="{BB962C8B-B14F-4D97-AF65-F5344CB8AC3E}">
        <p14:creationId xmlns:p14="http://schemas.microsoft.com/office/powerpoint/2010/main" val="2566753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phylopic.org/assets/images/submissions/b9d5547b-773c-46c8-841a-0846ff7f09ab.thumb.png">
            <a:extLst>
              <a:ext uri="{FF2B5EF4-FFF2-40B4-BE49-F238E27FC236}">
                <a16:creationId xmlns:a16="http://schemas.microsoft.com/office/drawing/2014/main" id="{FA5DB4A8-857D-4F73-9557-E9D413A562D2}"/>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225791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CDADCB9-D60E-4CFD-B319-041DBC8E75F6}"/>
              </a:ext>
            </a:extLst>
          </p:cNvPr>
          <p:cNvSpPr txBox="1"/>
          <p:nvPr/>
        </p:nvSpPr>
        <p:spPr>
          <a:xfrm>
            <a:off x="3331656" y="1963082"/>
            <a:ext cx="3710762" cy="400110"/>
          </a:xfrm>
          <a:prstGeom prst="rect">
            <a:avLst/>
          </a:prstGeom>
          <a:noFill/>
        </p:spPr>
        <p:txBody>
          <a:bodyPr wrap="square" rtlCol="0">
            <a:spAutoFit/>
          </a:bodyPr>
          <a:lstStyle/>
          <a:p>
            <a:r>
              <a:rPr lang="en-AU" sz="2000" b="1" dirty="0"/>
              <a:t>Between-reserve connectivity</a:t>
            </a:r>
          </a:p>
        </p:txBody>
      </p:sp>
      <p:grpSp>
        <p:nvGrpSpPr>
          <p:cNvPr id="15" name="Group 14">
            <a:extLst>
              <a:ext uri="{FF2B5EF4-FFF2-40B4-BE49-F238E27FC236}">
                <a16:creationId xmlns:a16="http://schemas.microsoft.com/office/drawing/2014/main" id="{A6DCFEDF-6136-4477-9737-268A20FE74C6}"/>
              </a:ext>
            </a:extLst>
          </p:cNvPr>
          <p:cNvGrpSpPr/>
          <p:nvPr/>
        </p:nvGrpSpPr>
        <p:grpSpPr>
          <a:xfrm>
            <a:off x="457200" y="2324429"/>
            <a:ext cx="4137285" cy="2383680"/>
            <a:chOff x="457200" y="2326169"/>
            <a:chExt cx="4137285" cy="2383680"/>
          </a:xfrm>
        </p:grpSpPr>
        <p:sp>
          <p:nvSpPr>
            <p:cNvPr id="6" name="Rectangle 5">
              <a:extLst>
                <a:ext uri="{FF2B5EF4-FFF2-40B4-BE49-F238E27FC236}">
                  <a16:creationId xmlns:a16="http://schemas.microsoft.com/office/drawing/2014/main" id="{E8AB9794-4A3F-4C39-B028-4A656DF8A420}"/>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6" descr="http://phylopic.org/assets/images/submissions/b9d5547b-773c-46c8-841a-0846ff7f09ab.thumb.png">
              <a:extLst>
                <a:ext uri="{FF2B5EF4-FFF2-40B4-BE49-F238E27FC236}">
                  <a16:creationId xmlns:a16="http://schemas.microsoft.com/office/drawing/2014/main" id="{949867A0-D9EC-4804-A146-903965512B2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phylopic.org/assets/images/submissions/416ec8c6-0ed1-4c9f-b4a4-8c1ef6496e84.thumb.png">
              <a:extLst>
                <a:ext uri="{FF2B5EF4-FFF2-40B4-BE49-F238E27FC236}">
                  <a16:creationId xmlns:a16="http://schemas.microsoft.com/office/drawing/2014/main" id="{72FA92B8-6F03-4944-9F41-997BA31B4C6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phylopic.org/assets/images/submissions/416ec8c6-0ed1-4c9f-b4a4-8c1ef6496e84.thumb.png">
              <a:extLst>
                <a:ext uri="{FF2B5EF4-FFF2-40B4-BE49-F238E27FC236}">
                  <a16:creationId xmlns:a16="http://schemas.microsoft.com/office/drawing/2014/main" id="{24958F09-4F47-4FC4-8D7C-43757822F83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phylopic.org/assets/images/submissions/b9d5547b-773c-46c8-841a-0846ff7f09ab.thumb.png">
              <a:extLst>
                <a:ext uri="{FF2B5EF4-FFF2-40B4-BE49-F238E27FC236}">
                  <a16:creationId xmlns:a16="http://schemas.microsoft.com/office/drawing/2014/main" id="{4E751531-CB5C-4A98-88FB-FB8A84561A3C}"/>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a:extLst>
                <a:ext uri="{FF2B5EF4-FFF2-40B4-BE49-F238E27FC236}">
                  <a16:creationId xmlns:a16="http://schemas.microsoft.com/office/drawing/2014/main" id="{DADE6914-550F-49A4-B2A7-882B39E7F1D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459EFB2-BE22-42F2-87B9-AA9553994D4D}"/>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4" name="Picture 2" descr="http://phylopic.org/assets/images/submissions/416ec8c6-0ed1-4c9f-b4a4-8c1ef6496e84.thumb.png">
              <a:extLst>
                <a:ext uri="{FF2B5EF4-FFF2-40B4-BE49-F238E27FC236}">
                  <a16:creationId xmlns:a16="http://schemas.microsoft.com/office/drawing/2014/main" id="{D69368D7-3601-47BB-B76B-11A6B7E6401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phylopic.org/assets/images/submissions/b9d5547b-773c-46c8-841a-0846ff7f09ab.thumb.png">
              <a:extLst>
                <a:ext uri="{FF2B5EF4-FFF2-40B4-BE49-F238E27FC236}">
                  <a16:creationId xmlns:a16="http://schemas.microsoft.com/office/drawing/2014/main" id="{8B7167A5-493A-406F-A239-085FBABF24FF}"/>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phylopic.org/assets/images/submissions/b9d5547b-773c-46c8-841a-0846ff7f09ab.thumb.png">
              <a:extLst>
                <a:ext uri="{FF2B5EF4-FFF2-40B4-BE49-F238E27FC236}">
                  <a16:creationId xmlns:a16="http://schemas.microsoft.com/office/drawing/2014/main" id="{40EC1E26-8A25-41A9-A15A-9A34BDB025F1}"/>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1028FC34-51F6-4CD6-BAC8-2DCC759C7B51}"/>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014F2DE1-BE84-4E48-8BBE-5CFB655EEBF1}"/>
                </a:ext>
              </a:extLst>
            </p:cNvPr>
            <p:cNvSpPr/>
            <p:nvPr/>
          </p:nvSpPr>
          <p:spPr>
            <a:xfrm>
              <a:off x="3000339" y="3745377"/>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4" name="Group 73">
            <a:extLst>
              <a:ext uri="{FF2B5EF4-FFF2-40B4-BE49-F238E27FC236}">
                <a16:creationId xmlns:a16="http://schemas.microsoft.com/office/drawing/2014/main" id="{F70C6403-C30D-43F0-A76E-3C3A3A7E4308}"/>
              </a:ext>
            </a:extLst>
          </p:cNvPr>
          <p:cNvGrpSpPr/>
          <p:nvPr/>
        </p:nvGrpSpPr>
        <p:grpSpPr>
          <a:xfrm>
            <a:off x="4762405" y="2324429"/>
            <a:ext cx="4137285" cy="2383680"/>
            <a:chOff x="457200" y="2326169"/>
            <a:chExt cx="4137285" cy="2383680"/>
          </a:xfrm>
        </p:grpSpPr>
        <p:sp>
          <p:nvSpPr>
            <p:cNvPr id="75" name="Rectangle 74">
              <a:extLst>
                <a:ext uri="{FF2B5EF4-FFF2-40B4-BE49-F238E27FC236}">
                  <a16:creationId xmlns:a16="http://schemas.microsoft.com/office/drawing/2014/main" id="{C772D05B-D383-4D27-9BE4-41949000A277}"/>
                </a:ext>
              </a:extLst>
            </p:cNvPr>
            <p:cNvSpPr/>
            <p:nvPr/>
          </p:nvSpPr>
          <p:spPr>
            <a:xfrm>
              <a:off x="457200" y="2391449"/>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6" name="Picture 6" descr="http://phylopic.org/assets/images/submissions/b9d5547b-773c-46c8-841a-0846ff7f09ab.thumb.png">
              <a:extLst>
                <a:ext uri="{FF2B5EF4-FFF2-40B4-BE49-F238E27FC236}">
                  <a16:creationId xmlns:a16="http://schemas.microsoft.com/office/drawing/2014/main" id="{BC139AD6-1D7F-47DD-94C6-708CA7C6A3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94195" y="23261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phylopic.org/assets/images/submissions/416ec8c6-0ed1-4c9f-b4a4-8c1ef6496e84.thumb.png">
              <a:extLst>
                <a:ext uri="{FF2B5EF4-FFF2-40B4-BE49-F238E27FC236}">
                  <a16:creationId xmlns:a16="http://schemas.microsoft.com/office/drawing/2014/main" id="{CEE36F51-22A7-43D0-96F6-59BA2C9709D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34669" y="255892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phylopic.org/assets/images/submissions/416ec8c6-0ed1-4c9f-b4a4-8c1ef6496e84.thumb.png">
              <a:extLst>
                <a:ext uri="{FF2B5EF4-FFF2-40B4-BE49-F238E27FC236}">
                  <a16:creationId xmlns:a16="http://schemas.microsoft.com/office/drawing/2014/main" id="{750FD0CC-517D-41E2-9D55-23485F19019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1304" y="2616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phylopic.org/assets/images/submissions/b9d5547b-773c-46c8-841a-0846ff7f09ab.thumb.png">
              <a:extLst>
                <a:ext uri="{FF2B5EF4-FFF2-40B4-BE49-F238E27FC236}">
                  <a16:creationId xmlns:a16="http://schemas.microsoft.com/office/drawing/2014/main" id="{BF9DCFCD-8F7C-4E1F-838D-991C48092588}"/>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678517" y="2652543"/>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phylopic.org/assets/images/submissions/b9d5547b-773c-46c8-841a-0846ff7f09ab.thumb.png">
              <a:extLst>
                <a:ext uri="{FF2B5EF4-FFF2-40B4-BE49-F238E27FC236}">
                  <a16:creationId xmlns:a16="http://schemas.microsoft.com/office/drawing/2014/main" id="{5FA77405-1A6A-4F82-9AD4-98C0672394D7}"/>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80988" y="28519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5BBB1431-9DE2-4EEE-B915-0766FFBCDFB0}"/>
                </a:ext>
              </a:extLst>
            </p:cNvPr>
            <p:cNvSpPr/>
            <p:nvPr/>
          </p:nvSpPr>
          <p:spPr>
            <a:xfrm>
              <a:off x="3074400" y="2472881"/>
              <a:ext cx="1410549" cy="90529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73C69C38-CCEC-44EF-AF9C-C55A90A67E72}"/>
                </a:ext>
              </a:extLst>
            </p:cNvPr>
            <p:cNvSpPr/>
            <p:nvPr/>
          </p:nvSpPr>
          <p:spPr>
            <a:xfrm>
              <a:off x="574675" y="2490926"/>
              <a:ext cx="1405326" cy="10638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3" name="Picture 2" descr="http://phylopic.org/assets/images/submissions/416ec8c6-0ed1-4c9f-b4a4-8c1ef6496e84.thumb.png">
              <a:extLst>
                <a:ext uri="{FF2B5EF4-FFF2-40B4-BE49-F238E27FC236}">
                  <a16:creationId xmlns:a16="http://schemas.microsoft.com/office/drawing/2014/main" id="{4F59FCA5-CF73-41BB-BB49-DDDA0CD0706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074400" y="38319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http://phylopic.org/assets/images/submissions/b9d5547b-773c-46c8-841a-0846ff7f09ab.thumb.png">
              <a:extLst>
                <a:ext uri="{FF2B5EF4-FFF2-40B4-BE49-F238E27FC236}">
                  <a16:creationId xmlns:a16="http://schemas.microsoft.com/office/drawing/2014/main" id="{EB76C499-3E55-469E-B154-50E623200DAE}"/>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705614" y="36010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http://phylopic.org/assets/images/submissions/b9d5547b-773c-46c8-841a-0846ff7f09ab.thumb.png">
              <a:extLst>
                <a:ext uri="{FF2B5EF4-FFF2-40B4-BE49-F238E27FC236}">
                  <a16:creationId xmlns:a16="http://schemas.microsoft.com/office/drawing/2014/main" id="{F8F7CDC3-32B0-4229-838A-3432E6B5D36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95305" y="397117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Shape 85">
              <a:extLst>
                <a:ext uri="{FF2B5EF4-FFF2-40B4-BE49-F238E27FC236}">
                  <a16:creationId xmlns:a16="http://schemas.microsoft.com/office/drawing/2014/main" id="{6355B614-1B0B-45AB-8138-84BB212D5CC4}"/>
                </a:ext>
              </a:extLst>
            </p:cNvPr>
            <p:cNvSpPr/>
            <p:nvPr/>
          </p:nvSpPr>
          <p:spPr>
            <a:xfrm>
              <a:off x="2053652" y="3563748"/>
              <a:ext cx="2540833" cy="1143163"/>
            </a:xfrm>
            <a:custGeom>
              <a:avLst/>
              <a:gdLst>
                <a:gd name="connsiteX0" fmla="*/ 0 w 2540833"/>
                <a:gd name="connsiteY0" fmla="*/ 1143163 h 1143163"/>
                <a:gd name="connsiteX1" fmla="*/ 292309 w 2540833"/>
                <a:gd name="connsiteY1" fmla="*/ 348685 h 1143163"/>
                <a:gd name="connsiteX2" fmla="*/ 861935 w 2540833"/>
                <a:gd name="connsiteY2" fmla="*/ 48882 h 1143163"/>
                <a:gd name="connsiteX3" fmla="*/ 2540833 w 2540833"/>
                <a:gd name="connsiteY3" fmla="*/ 3911 h 1143163"/>
              </a:gdLst>
              <a:ahLst/>
              <a:cxnLst>
                <a:cxn ang="0">
                  <a:pos x="connsiteX0" y="connsiteY0"/>
                </a:cxn>
                <a:cxn ang="0">
                  <a:pos x="connsiteX1" y="connsiteY1"/>
                </a:cxn>
                <a:cxn ang="0">
                  <a:pos x="connsiteX2" y="connsiteY2"/>
                </a:cxn>
                <a:cxn ang="0">
                  <a:pos x="connsiteX3" y="connsiteY3"/>
                </a:cxn>
              </a:cxnLst>
              <a:rect l="l" t="t" r="r" b="b"/>
              <a:pathLst>
                <a:path w="2540833" h="1143163">
                  <a:moveTo>
                    <a:pt x="0" y="1143163"/>
                  </a:moveTo>
                  <a:cubicBezTo>
                    <a:pt x="74326" y="837114"/>
                    <a:pt x="148653" y="531065"/>
                    <a:pt x="292309" y="348685"/>
                  </a:cubicBezTo>
                  <a:cubicBezTo>
                    <a:pt x="435965" y="166305"/>
                    <a:pt x="487181" y="106344"/>
                    <a:pt x="861935" y="48882"/>
                  </a:cubicBezTo>
                  <a:cubicBezTo>
                    <a:pt x="1236689" y="-8580"/>
                    <a:pt x="1888761" y="-2335"/>
                    <a:pt x="2540833" y="3911"/>
                  </a:cubicBezTo>
                </a:path>
              </a:pathLst>
            </a:custGeom>
            <a:noFill/>
            <a:ln w="762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 name="Multiply 46">
            <a:extLst>
              <a:ext uri="{FF2B5EF4-FFF2-40B4-BE49-F238E27FC236}">
                <a16:creationId xmlns:a16="http://schemas.microsoft.com/office/drawing/2014/main" id="{1DB1ACBB-F1F1-4F32-927B-CD152463344E}"/>
              </a:ext>
            </a:extLst>
          </p:cNvPr>
          <p:cNvSpPr/>
          <p:nvPr/>
        </p:nvSpPr>
        <p:spPr>
          <a:xfrm>
            <a:off x="577698" y="3590050"/>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47" name="Picture 2" descr="http://www.clker.com/cliparts/2/k/n/l/C/Q/transparent-green-checkmark-md.png">
            <a:extLst>
              <a:ext uri="{FF2B5EF4-FFF2-40B4-BE49-F238E27FC236}">
                <a16:creationId xmlns:a16="http://schemas.microsoft.com/office/drawing/2014/main" id="{5124E996-FE20-4A0C-99AE-93C457AB52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5962" y="3733178"/>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64CF014-2806-463F-B3F1-EE2FA13FE2C9}"/>
              </a:ext>
            </a:extLst>
          </p:cNvPr>
          <p:cNvSpPr txBox="1"/>
          <p:nvPr/>
        </p:nvSpPr>
        <p:spPr>
          <a:xfrm>
            <a:off x="338736" y="4740862"/>
            <a:ext cx="1177565" cy="369332"/>
          </a:xfrm>
          <a:prstGeom prst="rect">
            <a:avLst/>
          </a:prstGeom>
          <a:noFill/>
        </p:spPr>
        <p:txBody>
          <a:bodyPr wrap="square" rtlCol="0">
            <a:spAutoFit/>
          </a:bodyPr>
          <a:lstStyle/>
          <a:p>
            <a:r>
              <a:rPr lang="en-AU" dirty="0"/>
              <a:t>Highway</a:t>
            </a:r>
          </a:p>
        </p:txBody>
      </p:sp>
      <p:cxnSp>
        <p:nvCxnSpPr>
          <p:cNvPr id="20" name="Straight Arrow Connector 19">
            <a:extLst>
              <a:ext uri="{FF2B5EF4-FFF2-40B4-BE49-F238E27FC236}">
                <a16:creationId xmlns:a16="http://schemas.microsoft.com/office/drawing/2014/main" id="{C19C81FB-8D38-4E16-BE56-1B594AB1A251}"/>
              </a:ext>
            </a:extLst>
          </p:cNvPr>
          <p:cNvCxnSpPr/>
          <p:nvPr/>
        </p:nvCxnSpPr>
        <p:spPr>
          <a:xfrm flipV="1">
            <a:off x="1277338" y="4467579"/>
            <a:ext cx="702663" cy="5029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7B75ED-13A5-FE8B-0645-F955B4B5E47C}"/>
              </a:ext>
            </a:extLst>
          </p:cNvPr>
          <p:cNvSpPr txBox="1"/>
          <p:nvPr/>
        </p:nvSpPr>
        <p:spPr>
          <a:xfrm>
            <a:off x="5175339" y="4847952"/>
            <a:ext cx="3944420" cy="276999"/>
          </a:xfrm>
          <a:prstGeom prst="rect">
            <a:avLst/>
          </a:prstGeom>
          <a:noFill/>
        </p:spPr>
        <p:txBody>
          <a:bodyPr wrap="square" rtlCol="0">
            <a:spAutoFit/>
          </a:bodyPr>
          <a:lstStyle/>
          <a:p>
            <a:r>
              <a:rPr lang="en-AU" sz="1200" dirty="0"/>
              <a:t>Daigle </a:t>
            </a:r>
            <a:r>
              <a:rPr lang="en-AU" sz="1200" i="1" dirty="0"/>
              <a:t>et al.</a:t>
            </a:r>
            <a:r>
              <a:rPr lang="en-AU" sz="1200" dirty="0"/>
              <a:t> 2020 https://doi.org/10.1111/2041-210X.13349</a:t>
            </a:r>
          </a:p>
        </p:txBody>
      </p:sp>
      <p:sp>
        <p:nvSpPr>
          <p:cNvPr id="5" name="Title 1">
            <a:extLst>
              <a:ext uri="{FF2B5EF4-FFF2-40B4-BE49-F238E27FC236}">
                <a16:creationId xmlns:a16="http://schemas.microsoft.com/office/drawing/2014/main" id="{598FAEA0-7F6E-1CE5-24AC-C6C57E7AC13D}"/>
              </a:ext>
            </a:extLst>
          </p:cNvPr>
          <p:cNvSpPr>
            <a:spLocks noGrp="1"/>
          </p:cNvSpPr>
          <p:nvPr>
            <p:ph type="title"/>
          </p:nvPr>
        </p:nvSpPr>
        <p:spPr>
          <a:xfrm>
            <a:off x="873358" y="-21407"/>
            <a:ext cx="7397285" cy="857250"/>
          </a:xfrm>
        </p:spPr>
        <p:txBody>
          <a:bodyPr/>
          <a:lstStyle/>
          <a:p>
            <a:r>
              <a:rPr lang="en-AU" dirty="0"/>
              <a:t>Principle of connectivity</a:t>
            </a:r>
          </a:p>
        </p:txBody>
      </p:sp>
      <p:sp>
        <p:nvSpPr>
          <p:cNvPr id="21" name="Content Placeholder 2">
            <a:extLst>
              <a:ext uri="{FF2B5EF4-FFF2-40B4-BE49-F238E27FC236}">
                <a16:creationId xmlns:a16="http://schemas.microsoft.com/office/drawing/2014/main" id="{E5344661-A8DF-D965-0094-8B15C5F35356}"/>
              </a:ext>
            </a:extLst>
          </p:cNvPr>
          <p:cNvSpPr>
            <a:spLocks noGrp="1"/>
          </p:cNvSpPr>
          <p:nvPr>
            <p:ph idx="1"/>
          </p:nvPr>
        </p:nvSpPr>
        <p:spPr>
          <a:xfrm>
            <a:off x="1010525" y="821601"/>
            <a:ext cx="7122951" cy="1174039"/>
          </a:xfrm>
        </p:spPr>
        <p:txBody>
          <a:bodyPr>
            <a:normAutofit fontScale="85000" lnSpcReduction="10000"/>
          </a:bodyPr>
          <a:lstStyle/>
          <a:p>
            <a:pPr marL="0" indent="0">
              <a:buNone/>
            </a:pPr>
            <a:r>
              <a:rPr lang="en-AU" sz="2800" dirty="0"/>
              <a:t>“improve population resilience to disturbance, increase metapopulation viability, promote genetic diversity and maintain energetic pathways among ecosystems”</a:t>
            </a:r>
          </a:p>
        </p:txBody>
      </p:sp>
    </p:spTree>
    <p:extLst>
      <p:ext uri="{BB962C8B-B14F-4D97-AF65-F5344CB8AC3E}">
        <p14:creationId xmlns:p14="http://schemas.microsoft.com/office/powerpoint/2010/main" val="255434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091339" y="48349"/>
            <a:ext cx="5056668" cy="857250"/>
          </a:xfrm>
        </p:spPr>
        <p:txBody>
          <a:bodyPr>
            <a:normAutofit/>
          </a:bodyPr>
          <a:lstStyle/>
          <a:p>
            <a:r>
              <a:rPr lang="en-US" sz="3200" dirty="0"/>
              <a:t>Accounting for connectivity</a:t>
            </a:r>
          </a:p>
        </p:txBody>
      </p:sp>
      <p:grpSp>
        <p:nvGrpSpPr>
          <p:cNvPr id="13" name="Group 12"/>
          <p:cNvGrpSpPr/>
          <p:nvPr/>
        </p:nvGrpSpPr>
        <p:grpSpPr>
          <a:xfrm>
            <a:off x="3516174" y="1333914"/>
            <a:ext cx="3279932" cy="3501037"/>
            <a:chOff x="5261316" y="846115"/>
            <a:chExt cx="3669323" cy="3703607"/>
          </a:xfrm>
        </p:grpSpPr>
        <p:grpSp>
          <p:nvGrpSpPr>
            <p:cNvPr id="12" name="Group 11"/>
            <p:cNvGrpSpPr/>
            <p:nvPr/>
          </p:nvGrpSpPr>
          <p:grpSpPr>
            <a:xfrm>
              <a:off x="5506267" y="846115"/>
              <a:ext cx="3179420" cy="3175797"/>
              <a:chOff x="5614060" y="846115"/>
              <a:chExt cx="3179420" cy="3175797"/>
            </a:xfrm>
          </p:grpSpPr>
          <p:pic>
            <p:nvPicPr>
              <p:cNvPr id="4098" name="Picture 2" descr="https://ars.els-cdn.com/content/image/1-s2.0-S2666166721005888-gr1.jpg"/>
              <p:cNvPicPr>
                <a:picLocks noChangeAspect="1" noChangeArrowheads="1"/>
              </p:cNvPicPr>
              <p:nvPr/>
            </p:nvPicPr>
            <p:blipFill rotWithShape="1">
              <a:blip r:embed="rId3">
                <a:extLst>
                  <a:ext uri="{28A0092B-C50C-407E-A947-70E740481C1C}">
                    <a14:useLocalDpi xmlns:a14="http://schemas.microsoft.com/office/drawing/2010/main" val="0"/>
                  </a:ext>
                </a:extLst>
              </a:blip>
              <a:srcRect t="3339" r="61189" b="1280"/>
              <a:stretch/>
            </p:blipFill>
            <p:spPr bwMode="auto">
              <a:xfrm>
                <a:off x="5614060" y="846115"/>
                <a:ext cx="1264374" cy="31757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ars.els-cdn.com/content/image/1-s2.0-S2666166721005888-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41432" t="2070" b="2147"/>
              <a:stretch/>
            </p:blipFill>
            <p:spPr bwMode="auto">
              <a:xfrm>
                <a:off x="6878434" y="846115"/>
                <a:ext cx="1915046" cy="317579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p:cNvSpPr/>
            <p:nvPr/>
          </p:nvSpPr>
          <p:spPr>
            <a:xfrm>
              <a:off x="5261316" y="4061345"/>
              <a:ext cx="3669323" cy="4883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Carroll 2021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https://doi.org/10.1016/j.xpro.2021.100882</a:t>
              </a:r>
            </a:p>
          </p:txBody>
        </p:sp>
      </p:grpSp>
      <p:pic>
        <p:nvPicPr>
          <p:cNvPr id="1026" name="Picture 2" descr="Details are in the caption following the image">
            <a:extLst>
              <a:ext uri="{FF2B5EF4-FFF2-40B4-BE49-F238E27FC236}">
                <a16:creationId xmlns:a16="http://schemas.microsoft.com/office/drawing/2014/main" id="{CCED0E72-5CEC-865B-BBF7-A1858A875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91" y="1340640"/>
            <a:ext cx="3505747" cy="24680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14CED3D-9F8B-AA0B-F50E-16DC3D8CB334}"/>
              </a:ext>
            </a:extLst>
          </p:cNvPr>
          <p:cNvSpPr txBox="1"/>
          <p:nvPr/>
        </p:nvSpPr>
        <p:spPr>
          <a:xfrm>
            <a:off x="52135" y="3860373"/>
            <a:ext cx="3531929" cy="276999"/>
          </a:xfrm>
          <a:prstGeom prst="rect">
            <a:avLst/>
          </a:prstGeom>
          <a:noFill/>
        </p:spPr>
        <p:txBody>
          <a:bodyPr wrap="none" rtlCol="0">
            <a:spAutoFit/>
          </a:bodyPr>
          <a:lstStyle/>
          <a:p>
            <a:r>
              <a:rPr lang="en-NZ" sz="1200" dirty="0"/>
              <a:t>Carter </a:t>
            </a:r>
            <a:r>
              <a:rPr lang="en-NZ" sz="1200" i="1" dirty="0"/>
              <a:t>et al. </a:t>
            </a:r>
            <a:r>
              <a:rPr lang="en-NZ" sz="1200" dirty="0"/>
              <a:t>2024 https://doi.org/10.1002/eap.2982</a:t>
            </a:r>
          </a:p>
        </p:txBody>
      </p:sp>
      <p:pic>
        <p:nvPicPr>
          <p:cNvPr id="1028" name="Picture 4" descr="Details are in the caption following the image">
            <a:extLst>
              <a:ext uri="{FF2B5EF4-FFF2-40B4-BE49-F238E27FC236}">
                <a16:creationId xmlns:a16="http://schemas.microsoft.com/office/drawing/2014/main" id="{D29341DC-BFCF-EB4A-0CBB-1BCF0188E4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6456"/>
          <a:stretch/>
        </p:blipFill>
        <p:spPr bwMode="auto">
          <a:xfrm>
            <a:off x="6779141" y="0"/>
            <a:ext cx="2364859" cy="513761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1A71822-7C73-4BFD-5EDE-0446FE8DCFFC}"/>
              </a:ext>
            </a:extLst>
          </p:cNvPr>
          <p:cNvSpPr txBox="1"/>
          <p:nvPr/>
        </p:nvSpPr>
        <p:spPr>
          <a:xfrm>
            <a:off x="3124025" y="4847784"/>
            <a:ext cx="3694025" cy="276999"/>
          </a:xfrm>
          <a:prstGeom prst="rect">
            <a:avLst/>
          </a:prstGeom>
          <a:noFill/>
        </p:spPr>
        <p:txBody>
          <a:bodyPr wrap="none" rtlCol="0">
            <a:spAutoFit/>
          </a:bodyPr>
          <a:lstStyle/>
          <a:p>
            <a:r>
              <a:rPr lang="en-NZ" sz="1200" dirty="0" err="1"/>
              <a:t>Giménez</a:t>
            </a:r>
            <a:r>
              <a:rPr lang="en-NZ" sz="1200" dirty="0"/>
              <a:t> </a:t>
            </a:r>
            <a:r>
              <a:rPr lang="en-NZ" sz="1200" i="1" dirty="0"/>
              <a:t>et al. </a:t>
            </a:r>
            <a:r>
              <a:rPr lang="en-NZ" sz="1200" dirty="0"/>
              <a:t>2023 https://doi.org/10.1002/aqc.4015</a:t>
            </a:r>
          </a:p>
        </p:txBody>
      </p:sp>
      <p:sp>
        <p:nvSpPr>
          <p:cNvPr id="18" name="TextBox 17">
            <a:extLst>
              <a:ext uri="{FF2B5EF4-FFF2-40B4-BE49-F238E27FC236}">
                <a16:creationId xmlns:a16="http://schemas.microsoft.com/office/drawing/2014/main" id="{259E34A9-FD4F-C070-0DED-7C60A2CA2133}"/>
              </a:ext>
            </a:extLst>
          </p:cNvPr>
          <p:cNvSpPr txBox="1"/>
          <p:nvPr/>
        </p:nvSpPr>
        <p:spPr>
          <a:xfrm>
            <a:off x="8007746" y="3415550"/>
            <a:ext cx="1012902" cy="584775"/>
          </a:xfrm>
          <a:prstGeom prst="rect">
            <a:avLst/>
          </a:prstGeom>
          <a:solidFill>
            <a:schemeClr val="tx1"/>
          </a:solidFill>
          <a:ln w="41275">
            <a:solidFill>
              <a:srgbClr val="0070C0"/>
            </a:solidFill>
          </a:ln>
        </p:spPr>
        <p:txBody>
          <a:bodyPr wrap="square" rtlCol="0">
            <a:spAutoFit/>
          </a:bodyPr>
          <a:lstStyle/>
          <a:p>
            <a:r>
              <a:rPr lang="en-NZ" sz="1600" dirty="0">
                <a:solidFill>
                  <a:schemeClr val="bg1"/>
                </a:solidFill>
              </a:rPr>
              <a:t>Spatial </a:t>
            </a:r>
          </a:p>
          <a:p>
            <a:r>
              <a:rPr lang="en-NZ" sz="1600" dirty="0">
                <a:solidFill>
                  <a:schemeClr val="bg1"/>
                </a:solidFill>
              </a:rPr>
              <a:t>clustering</a:t>
            </a:r>
          </a:p>
        </p:txBody>
      </p:sp>
      <p:sp>
        <p:nvSpPr>
          <p:cNvPr id="19" name="TextBox 18">
            <a:extLst>
              <a:ext uri="{FF2B5EF4-FFF2-40B4-BE49-F238E27FC236}">
                <a16:creationId xmlns:a16="http://schemas.microsoft.com/office/drawing/2014/main" id="{B57D69E9-40A2-7897-9D35-5DF5C036DEB9}"/>
              </a:ext>
            </a:extLst>
          </p:cNvPr>
          <p:cNvSpPr txBox="1"/>
          <p:nvPr/>
        </p:nvSpPr>
        <p:spPr>
          <a:xfrm>
            <a:off x="8161235" y="971308"/>
            <a:ext cx="982765" cy="369332"/>
          </a:xfrm>
          <a:prstGeom prst="rect">
            <a:avLst/>
          </a:prstGeom>
          <a:solidFill>
            <a:schemeClr val="tx1"/>
          </a:solidFill>
          <a:ln w="41275">
            <a:solidFill>
              <a:srgbClr val="0070C0"/>
            </a:solidFill>
          </a:ln>
        </p:spPr>
        <p:txBody>
          <a:bodyPr wrap="square" rtlCol="0">
            <a:spAutoFit/>
          </a:bodyPr>
          <a:lstStyle/>
          <a:p>
            <a:r>
              <a:rPr lang="en-NZ" dirty="0">
                <a:solidFill>
                  <a:schemeClr val="bg1"/>
                </a:solidFill>
              </a:rPr>
              <a:t>Baseline</a:t>
            </a:r>
          </a:p>
        </p:txBody>
      </p:sp>
    </p:spTree>
    <p:extLst>
      <p:ext uri="{BB962C8B-B14F-4D97-AF65-F5344CB8AC3E}">
        <p14:creationId xmlns:p14="http://schemas.microsoft.com/office/powerpoint/2010/main" val="3233036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949" y="25324"/>
            <a:ext cx="7588102" cy="857250"/>
          </a:xfrm>
        </p:spPr>
        <p:txBody>
          <a:bodyPr>
            <a:normAutofit/>
          </a:bodyPr>
          <a:lstStyle/>
          <a:p>
            <a:r>
              <a:rPr kumimoji="0" lang="en-AU" sz="4000" b="1" i="0" strike="noStrike" kern="1200" cap="none" spc="0" normalizeH="0" baseline="0" noProof="0" dirty="0">
                <a:ln>
                  <a:noFill/>
                </a:ln>
                <a:solidFill>
                  <a:prstClr val="white"/>
                </a:solidFill>
                <a:effectLst/>
                <a:uLnTx/>
                <a:uFillTx/>
                <a:latin typeface="Calibri"/>
                <a:ea typeface="+mn-ea"/>
                <a:cs typeface="+mn-cs"/>
              </a:rPr>
              <a:t>Principle of comprehensiveness</a:t>
            </a:r>
            <a:endParaRPr lang="en-AU" sz="4000" dirty="0"/>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937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47360" y="1328263"/>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597400" y="164435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293360" y="1740270"/>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26482" y="119017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16118" y="1787173"/>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03318" y="1829435"/>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22905" y="1190172"/>
            <a:ext cx="484071" cy="48407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a:off x="4382714" y="3331493"/>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Rectangle 85"/>
          <p:cNvSpPr/>
          <p:nvPr/>
        </p:nvSpPr>
        <p:spPr>
          <a:xfrm>
            <a:off x="6719514" y="3468414"/>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07649" y="358082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1274" y="3596527"/>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11314" y="39126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307274" y="4008534"/>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640396"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730032" y="405543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917232" y="4097699"/>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836819" y="3458436"/>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96" name="Multiply 9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6C9BCBD1-BCFF-78FC-EA93-1BC5B4513D47}"/>
              </a:ext>
            </a:extLst>
          </p:cNvPr>
          <p:cNvSpPr txBox="1"/>
          <p:nvPr/>
        </p:nvSpPr>
        <p:spPr>
          <a:xfrm>
            <a:off x="244222" y="1246583"/>
            <a:ext cx="3697348" cy="2677656"/>
          </a:xfrm>
          <a:prstGeom prst="rect">
            <a:avLst/>
          </a:prstGeom>
          <a:noFill/>
        </p:spPr>
        <p:txBody>
          <a:bodyPr wrap="square">
            <a:spAutoFit/>
          </a:bodyPr>
          <a:lstStyle/>
          <a:p>
            <a:r>
              <a:rPr lang="en-NZ" sz="2400" dirty="0"/>
              <a:t>“A comprehensive reserve system […] contains examples of many biodiversity features, where biodiversity features might include species, habitats, or ecological processes.”</a:t>
            </a:r>
          </a:p>
        </p:txBody>
      </p:sp>
      <p:sp>
        <p:nvSpPr>
          <p:cNvPr id="7" name="TextBox 6">
            <a:extLst>
              <a:ext uri="{FF2B5EF4-FFF2-40B4-BE49-F238E27FC236}">
                <a16:creationId xmlns:a16="http://schemas.microsoft.com/office/drawing/2014/main" id="{3582195E-EDE8-FDC0-47A6-3F77CF90E97A}"/>
              </a:ext>
            </a:extLst>
          </p:cNvPr>
          <p:cNvSpPr txBox="1"/>
          <p:nvPr/>
        </p:nvSpPr>
        <p:spPr>
          <a:xfrm>
            <a:off x="79566" y="4217418"/>
            <a:ext cx="4216788" cy="830997"/>
          </a:xfrm>
          <a:prstGeom prst="rect">
            <a:avLst/>
          </a:prstGeom>
          <a:noFill/>
        </p:spPr>
        <p:txBody>
          <a:bodyPr wrap="square" rtlCol="0">
            <a:spAutoFit/>
          </a:bodyPr>
          <a:lstStyle/>
          <a:p>
            <a:r>
              <a:rPr lang="en-US" sz="1200" dirty="0" err="1"/>
              <a:t>Possingham</a:t>
            </a:r>
            <a:r>
              <a:rPr lang="en-US" sz="1200" dirty="0"/>
              <a:t>, H. P., Wilson, K. A., </a:t>
            </a:r>
            <a:r>
              <a:rPr lang="en-US" sz="1200" dirty="0" err="1"/>
              <a:t>Andelman</a:t>
            </a:r>
            <a:r>
              <a:rPr lang="en-US" sz="1200" dirty="0"/>
              <a:t>, S. J. &amp; </a:t>
            </a:r>
            <a:r>
              <a:rPr lang="en-US" sz="1200" dirty="0" err="1"/>
              <a:t>Vynne</a:t>
            </a:r>
            <a:r>
              <a:rPr lang="en-US" sz="1200" dirty="0"/>
              <a:t>, C. H. (2006). Protected areas: goals, limitations and design. In Principles of Conservation Biology (eds M. J. Groom, G. K. </a:t>
            </a:r>
            <a:r>
              <a:rPr lang="en-US" sz="1200" dirty="0" err="1"/>
              <a:t>Meffe</a:t>
            </a:r>
            <a:r>
              <a:rPr lang="en-US" sz="1200" dirty="0"/>
              <a:t> and C. R. Carroll), pp. 509–533. Sunderland, Sinauer Associates.</a:t>
            </a:r>
            <a:endParaRPr lang="en-NZ" sz="1200" dirty="0"/>
          </a:p>
        </p:txBody>
      </p:sp>
    </p:spTree>
    <p:extLst>
      <p:ext uri="{BB962C8B-B14F-4D97-AF65-F5344CB8AC3E}">
        <p14:creationId xmlns:p14="http://schemas.microsoft.com/office/powerpoint/2010/main" val="181423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457200" y="-34173"/>
            <a:ext cx="8229600"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j-ea"/>
                <a:cs typeface="+mj-cs"/>
              </a:rPr>
              <a:t>Accounting for comprehensiveness</a:t>
            </a:r>
          </a:p>
        </p:txBody>
      </p:sp>
      <p:pic>
        <p:nvPicPr>
          <p:cNvPr id="6146" name="Picture 2" descr="Fig.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268" y="881051"/>
            <a:ext cx="7604079" cy="33445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0832" y="4276748"/>
            <a:ext cx="83629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Amphibians, mammals, birds, reptiles, plants, water provisioning, carbon sequestration</a:t>
            </a:r>
          </a:p>
        </p:txBody>
      </p:sp>
      <p:sp>
        <p:nvSpPr>
          <p:cNvPr id="3" name="TextBox 2"/>
          <p:cNvSpPr txBox="1"/>
          <p:nvPr/>
        </p:nvSpPr>
        <p:spPr>
          <a:xfrm>
            <a:off x="4947685" y="4860093"/>
            <a:ext cx="41963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Jung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a:t>
            </a:r>
            <a:r>
              <a:rPr kumimoji="0" lang="en-US" sz="1200" b="0" i="0" u="none" strike="noStrike" kern="1200" cap="none" spc="0" normalizeH="0" baseline="0" noProof="0" dirty="0">
                <a:ln>
                  <a:noFill/>
                </a:ln>
                <a:solidFill>
                  <a:prstClr val="white"/>
                </a:solidFill>
                <a:effectLst/>
                <a:uLnTx/>
                <a:uFillTx/>
                <a:latin typeface="Calibri"/>
                <a:ea typeface="+mn-ea"/>
                <a:cs typeface="+mn-cs"/>
              </a:rPr>
              <a:t> 2021 https://doi.org/10.1038/s41559-021-01528-7</a:t>
            </a:r>
          </a:p>
        </p:txBody>
      </p:sp>
    </p:spTree>
    <p:extLst>
      <p:ext uri="{BB962C8B-B14F-4D97-AF65-F5344CB8AC3E}">
        <p14:creationId xmlns:p14="http://schemas.microsoft.com/office/powerpoint/2010/main" val="116724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35650" y="932260"/>
            <a:ext cx="4572000" cy="4093428"/>
          </a:xfrm>
          <a:prstGeom prst="rect">
            <a:avLst/>
          </a:prstGeom>
        </p:spPr>
        <p:txBody>
          <a:bodyPr>
            <a:spAutoFit/>
          </a:bodyPr>
          <a:lstStyle/>
          <a:p>
            <a:pPr marL="285750" indent="-285750">
              <a:buFont typeface="Arial" panose="020B0604020202020204" pitchFamily="34" charset="0"/>
              <a:buChar char="•"/>
            </a:pPr>
            <a:r>
              <a:rPr lang="en-AU" sz="2000" dirty="0"/>
              <a:t>Matt Watts</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Joe Bennett</a:t>
            </a:r>
          </a:p>
          <a:p>
            <a:endParaRPr lang="en-AU" sz="2000" dirty="0"/>
          </a:p>
          <a:p>
            <a:endParaRPr lang="en-AU" sz="2000" dirty="0"/>
          </a:p>
          <a:p>
            <a:pPr marL="285750" indent="-285750">
              <a:buFont typeface="Arial" panose="020B0604020202020204" pitchFamily="34" charset="0"/>
              <a:buChar char="•"/>
            </a:pPr>
            <a:r>
              <a:rPr lang="en-AU" sz="2000" dirty="0"/>
              <a:t>Peter </a:t>
            </a:r>
            <a:r>
              <a:rPr lang="en-AU" sz="2000" dirty="0" err="1"/>
              <a:t>Arcese</a:t>
            </a:r>
            <a:endParaRPr lang="en-AU" sz="2000" dirty="0"/>
          </a:p>
          <a:p>
            <a:endParaRPr lang="en-AU" sz="2000" dirty="0"/>
          </a:p>
          <a:p>
            <a:endParaRPr lang="en-AU" sz="2000" dirty="0"/>
          </a:p>
          <a:p>
            <a:endParaRPr lang="en-AU" sz="2000" dirty="0"/>
          </a:p>
          <a:p>
            <a:pPr marL="285750" indent="-285750">
              <a:buFont typeface="Arial" panose="020B0604020202020204" pitchFamily="34" charset="0"/>
              <a:buChar char="•"/>
            </a:pPr>
            <a:r>
              <a:rPr lang="en-AU" sz="2000" dirty="0"/>
              <a:t>Hugh Possingham</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endParaRPr lang="en-AU" sz="2000" dirty="0"/>
          </a:p>
        </p:txBody>
      </p:sp>
      <p:sp>
        <p:nvSpPr>
          <p:cNvPr id="3" name="TextBox 2"/>
          <p:cNvSpPr txBox="1"/>
          <p:nvPr/>
        </p:nvSpPr>
        <p:spPr>
          <a:xfrm>
            <a:off x="256148" y="1053251"/>
            <a:ext cx="3945204" cy="5016758"/>
          </a:xfrm>
          <a:prstGeom prst="rect">
            <a:avLst/>
          </a:prstGeom>
          <a:noFill/>
        </p:spPr>
        <p:txBody>
          <a:bodyPr wrap="square" rtlCol="0">
            <a:spAutoFit/>
          </a:bodyPr>
          <a:lstStyle/>
          <a:p>
            <a:pPr marL="285750" indent="-285750">
              <a:buFont typeface="Arial" panose="020B0604020202020204" pitchFamily="34" charset="0"/>
              <a:buChar char="•"/>
            </a:pPr>
            <a:r>
              <a:rPr lang="en-AU" sz="2000" b="1" dirty="0"/>
              <a:t>Jeffrey Hanson</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Richard Schuster</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Matt Strimas-Mackey</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Nina Morrell</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Brandon Edwards</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endParaRPr lang="en-AU" sz="2000" dirty="0"/>
          </a:p>
          <a:p>
            <a:endParaRPr lang="en-AU" sz="2000" dirty="0"/>
          </a:p>
        </p:txBody>
      </p:sp>
      <p:sp>
        <p:nvSpPr>
          <p:cNvPr id="2" name="Title 1"/>
          <p:cNvSpPr>
            <a:spLocks noGrp="1"/>
          </p:cNvSpPr>
          <p:nvPr>
            <p:ph type="title"/>
          </p:nvPr>
        </p:nvSpPr>
        <p:spPr>
          <a:xfrm>
            <a:off x="374073" y="0"/>
            <a:ext cx="8229600" cy="857250"/>
          </a:xfrm>
        </p:spPr>
        <p:txBody>
          <a:bodyPr/>
          <a:lstStyle/>
          <a:p>
            <a:r>
              <a:rPr lang="en-AU" dirty="0"/>
              <a:t>Team</a:t>
            </a:r>
          </a:p>
        </p:txBody>
      </p:sp>
      <p:pic>
        <p:nvPicPr>
          <p:cNvPr id="10244" name="Picture 4" descr="https://carleton.ca/biology/wp-content/uploads/schuster-200x2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7548" y="1646153"/>
            <a:ext cx="740569" cy="74056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trimas.com/img/avat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081" y="2270440"/>
            <a:ext cx="818941" cy="81894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peter-arcese-lab.sites.olt.ubc.ca/files/2010/09/Nina_morrell-e147372727739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4972" y="3212122"/>
            <a:ext cx="697038" cy="80585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marxan.net/downloads/uq_marxan_web_2/Matt_Watts_phot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2382" y="671202"/>
            <a:ext cx="673691" cy="887811"/>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s://forestry-profiles.sites.olt.ubc.ca/files/2013/07/cropped-Peter-Arces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8710" y="2730135"/>
            <a:ext cx="840035" cy="84003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https://carleton.ca/biology/wp-content/uploads/joe-bennett-head-shot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2382" y="1646153"/>
            <a:ext cx="692692" cy="908449"/>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29624" y="3725724"/>
            <a:ext cx="859121" cy="8591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randon Edwards, Ph.D. — Ducks Unlimited Canada">
            <a:extLst>
              <a:ext uri="{FF2B5EF4-FFF2-40B4-BE49-F238E27FC236}">
                <a16:creationId xmlns:a16="http://schemas.microsoft.com/office/drawing/2014/main" id="{481A6D85-E9A9-5C21-17C5-F0D4A373B0B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9820" y="4206978"/>
            <a:ext cx="1114241" cy="7454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371CF3B-925B-66D2-9DFF-C079D8A4F14E}"/>
              </a:ext>
            </a:extLst>
          </p:cNvPr>
          <p:cNvPicPr>
            <a:picLocks noChangeAspect="1"/>
          </p:cNvPicPr>
          <p:nvPr/>
        </p:nvPicPr>
        <p:blipFill>
          <a:blip r:embed="rId11"/>
          <a:stretch>
            <a:fillRect/>
          </a:stretch>
        </p:blipFill>
        <p:spPr>
          <a:xfrm>
            <a:off x="2356608" y="218813"/>
            <a:ext cx="1365696" cy="1282926"/>
          </a:xfrm>
          <a:prstGeom prst="rect">
            <a:avLst/>
          </a:prstGeom>
        </p:spPr>
      </p:pic>
    </p:spTree>
    <p:extLst>
      <p:ext uri="{BB962C8B-B14F-4D97-AF65-F5344CB8AC3E}">
        <p14:creationId xmlns:p14="http://schemas.microsoft.com/office/powerpoint/2010/main" val="892909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042" y="-16059"/>
            <a:ext cx="5565917" cy="857250"/>
          </a:xfrm>
        </p:spPr>
        <p:txBody>
          <a:bodyPr/>
          <a:lstStyle/>
          <a:p>
            <a:r>
              <a:rPr lang="en-AU" dirty="0"/>
              <a:t>Principle of adequacy</a:t>
            </a:r>
          </a:p>
        </p:txBody>
      </p:sp>
      <p:sp>
        <p:nvSpPr>
          <p:cNvPr id="60" name="Rectangle 59"/>
          <p:cNvSpPr/>
          <p:nvPr/>
        </p:nvSpPr>
        <p:spPr>
          <a:xfrm>
            <a:off x="4368800" y="1063229"/>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11040" y="1200150"/>
            <a:ext cx="1000676"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95335" y="131256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130583" y="182673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44650" y="184856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43895" y="1613098"/>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12872" y="332444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7084678" y="3461361"/>
            <a:ext cx="1290593"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1"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9407" y="3573774"/>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174655" y="408794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788722" y="410977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387967" y="3874309"/>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clker.com/cliparts/2/k/n/l/C/Q/transparent-green-checkmark-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25"/>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27CAEA51-AAEE-368E-DE3D-6435C8670F43}"/>
              </a:ext>
            </a:extLst>
          </p:cNvPr>
          <p:cNvSpPr txBox="1"/>
          <p:nvPr/>
        </p:nvSpPr>
        <p:spPr>
          <a:xfrm>
            <a:off x="526421" y="1152817"/>
            <a:ext cx="3223512" cy="2246769"/>
          </a:xfrm>
          <a:prstGeom prst="rect">
            <a:avLst/>
          </a:prstGeom>
          <a:noFill/>
        </p:spPr>
        <p:txBody>
          <a:bodyPr wrap="square">
            <a:spAutoFit/>
          </a:bodyPr>
          <a:lstStyle/>
          <a:p>
            <a:r>
              <a:rPr lang="en-US" sz="2800" dirty="0"/>
              <a:t>“One approach […] is to set conservation goals […] to ensure persistence of the feature”</a:t>
            </a:r>
            <a:endParaRPr lang="en-NZ" sz="2800" dirty="0"/>
          </a:p>
        </p:txBody>
      </p:sp>
      <p:sp>
        <p:nvSpPr>
          <p:cNvPr id="9" name="TextBox 8">
            <a:extLst>
              <a:ext uri="{FF2B5EF4-FFF2-40B4-BE49-F238E27FC236}">
                <a16:creationId xmlns:a16="http://schemas.microsoft.com/office/drawing/2014/main" id="{34805E8E-C317-4758-5E59-7E2CA71C9E6B}"/>
              </a:ext>
            </a:extLst>
          </p:cNvPr>
          <p:cNvSpPr txBox="1"/>
          <p:nvPr/>
        </p:nvSpPr>
        <p:spPr>
          <a:xfrm>
            <a:off x="64616" y="4324043"/>
            <a:ext cx="4064000" cy="369332"/>
          </a:xfrm>
          <a:prstGeom prst="rect">
            <a:avLst/>
          </a:prstGeom>
          <a:noFill/>
        </p:spPr>
        <p:txBody>
          <a:bodyPr wrap="square">
            <a:spAutoFit/>
          </a:bodyPr>
          <a:lstStyle/>
          <a:p>
            <a:r>
              <a:rPr lang="en-US" sz="900" dirty="0"/>
              <a:t>Commonwealth of Australia (1992). National Forest Policy Statement: A New Focus for Australia's Forests. Advance Press, Perth.</a:t>
            </a:r>
            <a:endParaRPr lang="en-NZ" sz="900" dirty="0"/>
          </a:p>
        </p:txBody>
      </p:sp>
      <p:sp>
        <p:nvSpPr>
          <p:cNvPr id="13" name="TextBox 12">
            <a:extLst>
              <a:ext uri="{FF2B5EF4-FFF2-40B4-BE49-F238E27FC236}">
                <a16:creationId xmlns:a16="http://schemas.microsoft.com/office/drawing/2014/main" id="{F68718CB-31BF-8807-1A27-948AC11325DF}"/>
              </a:ext>
            </a:extLst>
          </p:cNvPr>
          <p:cNvSpPr txBox="1"/>
          <p:nvPr/>
        </p:nvSpPr>
        <p:spPr>
          <a:xfrm>
            <a:off x="64616" y="4635669"/>
            <a:ext cx="4157077" cy="507831"/>
          </a:xfrm>
          <a:prstGeom prst="rect">
            <a:avLst/>
          </a:prstGeom>
          <a:noFill/>
        </p:spPr>
        <p:txBody>
          <a:bodyPr wrap="square">
            <a:spAutoFit/>
          </a:bodyPr>
          <a:lstStyle/>
          <a:p>
            <a:r>
              <a:rPr lang="en-NZ" sz="900" dirty="0"/>
              <a:t>Wilson, K. A., Cabeza, M. &amp; Klein, C. J. (2009). Fundamental concepts of spatial conservation prioritization. In Spatial Conservation Prioritization (eds A. </a:t>
            </a:r>
            <a:r>
              <a:rPr lang="en-NZ" sz="900" dirty="0" err="1"/>
              <a:t>Moilanen</a:t>
            </a:r>
            <a:r>
              <a:rPr lang="en-NZ" sz="900" dirty="0"/>
              <a:t>, K. A. Wilson and H. P. </a:t>
            </a:r>
            <a:r>
              <a:rPr lang="en-NZ" sz="900" dirty="0" err="1"/>
              <a:t>Possingham</a:t>
            </a:r>
            <a:r>
              <a:rPr lang="en-NZ" sz="900" dirty="0"/>
              <a:t>), pp. 16–27. Oxford University Press, Oxford.</a:t>
            </a:r>
          </a:p>
        </p:txBody>
      </p:sp>
      <p:pic>
        <p:nvPicPr>
          <p:cNvPr id="4" name="Picture 2" descr="http://phylopic.org/assets/images/submissions/416ec8c6-0ed1-4c9f-b4a4-8c1ef6496e84.thumb.png">
            <a:extLst>
              <a:ext uri="{FF2B5EF4-FFF2-40B4-BE49-F238E27FC236}">
                <a16:creationId xmlns:a16="http://schemas.microsoft.com/office/drawing/2014/main" id="{093E05D6-8BBF-4AFA-DCB7-156437E5416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393526" y="3570095"/>
            <a:ext cx="633605" cy="633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CBDE93-1D5A-9332-2888-40412FA5DF34}"/>
              </a:ext>
            </a:extLst>
          </p:cNvPr>
          <p:cNvSpPr txBox="1"/>
          <p:nvPr/>
        </p:nvSpPr>
        <p:spPr>
          <a:xfrm>
            <a:off x="263824" y="3654045"/>
            <a:ext cx="3424511" cy="461665"/>
          </a:xfrm>
          <a:prstGeom prst="rect">
            <a:avLst/>
          </a:prstGeom>
          <a:noFill/>
        </p:spPr>
        <p:txBody>
          <a:bodyPr wrap="square" rtlCol="0">
            <a:spAutoFit/>
          </a:bodyPr>
          <a:lstStyle/>
          <a:p>
            <a:r>
              <a:rPr lang="en-NZ" sz="2400" dirty="0"/>
              <a:t>Conservation goal is ≥ 3 ×</a:t>
            </a:r>
          </a:p>
        </p:txBody>
      </p:sp>
      <p:sp>
        <p:nvSpPr>
          <p:cNvPr id="8" name="Rectangle 7">
            <a:extLst>
              <a:ext uri="{FF2B5EF4-FFF2-40B4-BE49-F238E27FC236}">
                <a16:creationId xmlns:a16="http://schemas.microsoft.com/office/drawing/2014/main" id="{1A35D183-8D7B-56C1-C96E-6B2CEA2C38A6}"/>
              </a:ext>
            </a:extLst>
          </p:cNvPr>
          <p:cNvSpPr/>
          <p:nvPr/>
        </p:nvSpPr>
        <p:spPr>
          <a:xfrm>
            <a:off x="5827439" y="1219278"/>
            <a:ext cx="1000676"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03921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6F99DBBD-9987-48E5-8C4B-516DAC42278C}"/>
              </a:ext>
            </a:extLst>
          </p:cNvPr>
          <p:cNvSpPr txBox="1">
            <a:spLocks/>
          </p:cNvSpPr>
          <p:nvPr/>
        </p:nvSpPr>
        <p:spPr>
          <a:xfrm>
            <a:off x="166879" y="825136"/>
            <a:ext cx="8495942" cy="37185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200" b="1" dirty="0">
                <a:solidFill>
                  <a:srgbClr val="FFFF00"/>
                </a:solidFill>
              </a:rPr>
              <a:t>Statistical models</a:t>
            </a:r>
            <a:r>
              <a:rPr lang="en-AU" sz="2200" dirty="0"/>
              <a:t> “[…] area required to achieve a less than 5% chance of the Leadbeater’s Possum population falling to (or below) 500 or fewer adult females in 40 generations ”</a:t>
            </a:r>
          </a:p>
          <a:p>
            <a:endParaRPr lang="en-AU" sz="2200" dirty="0"/>
          </a:p>
          <a:p>
            <a:endParaRPr lang="en-AU" sz="2200" dirty="0"/>
          </a:p>
          <a:p>
            <a:endParaRPr lang="en-AU" sz="2200" dirty="0"/>
          </a:p>
          <a:p>
            <a:endParaRPr lang="en-AU" sz="2200" dirty="0"/>
          </a:p>
          <a:p>
            <a:endParaRPr lang="en-AU" sz="2200" dirty="0"/>
          </a:p>
        </p:txBody>
      </p:sp>
      <p:sp>
        <p:nvSpPr>
          <p:cNvPr id="2" name="Rectangle 1">
            <a:extLst>
              <a:ext uri="{FF2B5EF4-FFF2-40B4-BE49-F238E27FC236}">
                <a16:creationId xmlns:a16="http://schemas.microsoft.com/office/drawing/2014/main" id="{15FA0C9A-8492-7983-E8BD-2990A7965336}"/>
              </a:ext>
            </a:extLst>
          </p:cNvPr>
          <p:cNvSpPr/>
          <p:nvPr/>
        </p:nvSpPr>
        <p:spPr>
          <a:xfrm>
            <a:off x="4888818" y="4892507"/>
            <a:ext cx="2877552" cy="200055"/>
          </a:xfrm>
          <a:prstGeom prst="rect">
            <a:avLst/>
          </a:prstGeom>
        </p:spPr>
        <p:txBody>
          <a:bodyPr wrap="square">
            <a:spAutoFit/>
          </a:bodyPr>
          <a:lstStyle/>
          <a:p>
            <a:r>
              <a:rPr lang="en-AU" sz="700" dirty="0"/>
              <a:t>Jung </a:t>
            </a:r>
            <a:r>
              <a:rPr lang="en-AU" sz="700" i="1" dirty="0"/>
              <a:t>et al. </a:t>
            </a:r>
            <a:r>
              <a:rPr lang="en-AU" sz="700" dirty="0"/>
              <a:t>2021 https://doi.org/10.1038/s41559-021-01528-7</a:t>
            </a:r>
          </a:p>
        </p:txBody>
      </p:sp>
      <p:sp>
        <p:nvSpPr>
          <p:cNvPr id="3" name="TextBox 2">
            <a:extLst>
              <a:ext uri="{FF2B5EF4-FFF2-40B4-BE49-F238E27FC236}">
                <a16:creationId xmlns:a16="http://schemas.microsoft.com/office/drawing/2014/main" id="{9559829D-7E3E-0F81-F138-C9CD2F2148FD}"/>
              </a:ext>
            </a:extLst>
          </p:cNvPr>
          <p:cNvSpPr txBox="1"/>
          <p:nvPr/>
        </p:nvSpPr>
        <p:spPr>
          <a:xfrm>
            <a:off x="-14910" y="4892507"/>
            <a:ext cx="3058160" cy="200055"/>
          </a:xfrm>
          <a:prstGeom prst="rect">
            <a:avLst/>
          </a:prstGeom>
          <a:noFill/>
        </p:spPr>
        <p:txBody>
          <a:bodyPr wrap="square" rtlCol="0">
            <a:spAutoFit/>
          </a:bodyPr>
          <a:lstStyle/>
          <a:p>
            <a:r>
              <a:rPr lang="en-AU" sz="700" dirty="0"/>
              <a:t>Friedrichs </a:t>
            </a:r>
            <a:r>
              <a:rPr lang="en-AU" sz="700" i="1" dirty="0"/>
              <a:t>et al.</a:t>
            </a:r>
            <a:r>
              <a:rPr lang="en-AU" sz="700" dirty="0"/>
              <a:t> 2018 https://doi.org/10.1371/journal.pone.0208264</a:t>
            </a:r>
          </a:p>
        </p:txBody>
      </p:sp>
      <p:sp>
        <p:nvSpPr>
          <p:cNvPr id="4" name="TextBox 3">
            <a:extLst>
              <a:ext uri="{FF2B5EF4-FFF2-40B4-BE49-F238E27FC236}">
                <a16:creationId xmlns:a16="http://schemas.microsoft.com/office/drawing/2014/main" id="{7AE5CDAA-15BE-C514-E9C2-9E4839E78CE0}"/>
              </a:ext>
            </a:extLst>
          </p:cNvPr>
          <p:cNvSpPr txBox="1"/>
          <p:nvPr/>
        </p:nvSpPr>
        <p:spPr>
          <a:xfrm>
            <a:off x="2492019" y="4892507"/>
            <a:ext cx="2888396" cy="200055"/>
          </a:xfrm>
          <a:prstGeom prst="rect">
            <a:avLst/>
          </a:prstGeom>
          <a:noFill/>
        </p:spPr>
        <p:txBody>
          <a:bodyPr wrap="square" rtlCol="0">
            <a:spAutoFit/>
          </a:bodyPr>
          <a:lstStyle/>
          <a:p>
            <a:r>
              <a:rPr lang="en-AU" sz="700" dirty="0"/>
              <a:t>Taylor </a:t>
            </a:r>
            <a:r>
              <a:rPr lang="en-AU" sz="700" i="1" dirty="0"/>
              <a:t>et al. </a:t>
            </a:r>
            <a:r>
              <a:rPr lang="en-AU" sz="700" dirty="0"/>
              <a:t>2017 https://doi.org/ 10.1371/journal.pone.0169629</a:t>
            </a:r>
          </a:p>
        </p:txBody>
      </p:sp>
      <p:sp>
        <p:nvSpPr>
          <p:cNvPr id="8" name="TextBox 7">
            <a:extLst>
              <a:ext uri="{FF2B5EF4-FFF2-40B4-BE49-F238E27FC236}">
                <a16:creationId xmlns:a16="http://schemas.microsoft.com/office/drawing/2014/main" id="{FFA0129B-8947-433A-59D3-3BAD694AA2A2}"/>
              </a:ext>
            </a:extLst>
          </p:cNvPr>
          <p:cNvSpPr txBox="1"/>
          <p:nvPr/>
        </p:nvSpPr>
        <p:spPr>
          <a:xfrm>
            <a:off x="7125684" y="4892507"/>
            <a:ext cx="2047460" cy="200055"/>
          </a:xfrm>
          <a:prstGeom prst="rect">
            <a:avLst/>
          </a:prstGeom>
          <a:noFill/>
        </p:spPr>
        <p:txBody>
          <a:bodyPr wrap="square" rtlCol="0">
            <a:spAutoFit/>
          </a:bodyPr>
          <a:lstStyle/>
          <a:p>
            <a:r>
              <a:rPr lang="en-NZ" sz="700" dirty="0"/>
              <a:t>Smith </a:t>
            </a:r>
            <a:r>
              <a:rPr lang="en-NZ" sz="700" i="1" dirty="0"/>
              <a:t>et al.</a:t>
            </a:r>
            <a:r>
              <a:rPr lang="en-NZ" sz="700" dirty="0"/>
              <a:t> 2022 https://doi.org/10.1111/csp2.578</a:t>
            </a:r>
          </a:p>
        </p:txBody>
      </p:sp>
      <p:sp>
        <p:nvSpPr>
          <p:cNvPr id="5" name="Content Placeholder 2">
            <a:extLst>
              <a:ext uri="{FF2B5EF4-FFF2-40B4-BE49-F238E27FC236}">
                <a16:creationId xmlns:a16="http://schemas.microsoft.com/office/drawing/2014/main" id="{6A0E9CD4-18D6-A938-0A3F-F60223546A0E}"/>
              </a:ext>
            </a:extLst>
          </p:cNvPr>
          <p:cNvSpPr txBox="1">
            <a:spLocks/>
          </p:cNvSpPr>
          <p:nvPr/>
        </p:nvSpPr>
        <p:spPr>
          <a:xfrm>
            <a:off x="971888" y="511975"/>
            <a:ext cx="7200223" cy="31316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AU" sz="2400" dirty="0"/>
              <a:t>target = minimum coverage required for a feature (e.g., species)</a:t>
            </a:r>
          </a:p>
        </p:txBody>
      </p:sp>
      <p:sp>
        <p:nvSpPr>
          <p:cNvPr id="6" name="Title 1">
            <a:extLst>
              <a:ext uri="{FF2B5EF4-FFF2-40B4-BE49-F238E27FC236}">
                <a16:creationId xmlns:a16="http://schemas.microsoft.com/office/drawing/2014/main" id="{14F5EB5B-E5FC-498F-1C0A-BC48E4A4FF1C}"/>
              </a:ext>
            </a:extLst>
          </p:cNvPr>
          <p:cNvSpPr txBox="1">
            <a:spLocks/>
          </p:cNvSpPr>
          <p:nvPr/>
        </p:nvSpPr>
        <p:spPr>
          <a:xfrm>
            <a:off x="994587" y="-19120"/>
            <a:ext cx="7154827" cy="610417"/>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j-ea"/>
                <a:cs typeface="+mj-cs"/>
              </a:rPr>
              <a:t>Accounting for adequacy – set good targets!</a:t>
            </a:r>
          </a:p>
        </p:txBody>
      </p:sp>
      <p:pic>
        <p:nvPicPr>
          <p:cNvPr id="7" name="Picture 8">
            <a:extLst>
              <a:ext uri="{FF2B5EF4-FFF2-40B4-BE49-F238E27FC236}">
                <a16:creationId xmlns:a16="http://schemas.microsoft.com/office/drawing/2014/main" id="{566198D3-B960-2360-0CDA-F99D65CC5BC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20" r="69477"/>
          <a:stretch/>
        </p:blipFill>
        <p:spPr bwMode="auto">
          <a:xfrm>
            <a:off x="8645430" y="1000952"/>
            <a:ext cx="345260" cy="65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541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6F99DBBD-9987-48E5-8C4B-516DAC42278C}"/>
              </a:ext>
            </a:extLst>
          </p:cNvPr>
          <p:cNvSpPr txBox="1">
            <a:spLocks/>
          </p:cNvSpPr>
          <p:nvPr/>
        </p:nvSpPr>
        <p:spPr>
          <a:xfrm>
            <a:off x="166879" y="825136"/>
            <a:ext cx="8495942" cy="37185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200" b="1" dirty="0">
                <a:solidFill>
                  <a:srgbClr val="FFFF00"/>
                </a:solidFill>
              </a:rPr>
              <a:t>Statistical models</a:t>
            </a:r>
            <a:r>
              <a:rPr lang="en-AU" sz="2200" dirty="0"/>
              <a:t> “[…] area required to achieve a less than 5% chance of the Leadbeater’s Possum population falling to (or below) 500 or fewer adult females in 40 generations ”</a:t>
            </a:r>
          </a:p>
          <a:p>
            <a:r>
              <a:rPr lang="en-AU" sz="2200" b="1" dirty="0">
                <a:solidFill>
                  <a:srgbClr val="FFFF00"/>
                </a:solidFill>
              </a:rPr>
              <a:t>Expert elicitation</a:t>
            </a:r>
            <a:r>
              <a:rPr lang="en-AU" sz="2200" dirty="0"/>
              <a:t> “</a:t>
            </a:r>
            <a:r>
              <a:rPr lang="en-US" sz="2200" dirty="0"/>
              <a:t>Targets […] set by the expert group through an iterative process designed to ensure the nature recovery network met the broad objectives set out by BBOWT”</a:t>
            </a:r>
          </a:p>
          <a:p>
            <a:endParaRPr lang="en-AU" sz="2200" dirty="0"/>
          </a:p>
          <a:p>
            <a:endParaRPr lang="en-AU" sz="2200" dirty="0"/>
          </a:p>
          <a:p>
            <a:endParaRPr lang="en-AU" sz="2200" dirty="0"/>
          </a:p>
          <a:p>
            <a:endParaRPr lang="en-AU" sz="2200" dirty="0"/>
          </a:p>
          <a:p>
            <a:endParaRPr lang="en-AU" sz="2200" dirty="0"/>
          </a:p>
        </p:txBody>
      </p:sp>
      <p:sp>
        <p:nvSpPr>
          <p:cNvPr id="2" name="Rectangle 1">
            <a:extLst>
              <a:ext uri="{FF2B5EF4-FFF2-40B4-BE49-F238E27FC236}">
                <a16:creationId xmlns:a16="http://schemas.microsoft.com/office/drawing/2014/main" id="{15FA0C9A-8492-7983-E8BD-2990A7965336}"/>
              </a:ext>
            </a:extLst>
          </p:cNvPr>
          <p:cNvSpPr/>
          <p:nvPr/>
        </p:nvSpPr>
        <p:spPr>
          <a:xfrm>
            <a:off x="4888818" y="4892507"/>
            <a:ext cx="2877552" cy="200055"/>
          </a:xfrm>
          <a:prstGeom prst="rect">
            <a:avLst/>
          </a:prstGeom>
        </p:spPr>
        <p:txBody>
          <a:bodyPr wrap="square">
            <a:spAutoFit/>
          </a:bodyPr>
          <a:lstStyle/>
          <a:p>
            <a:r>
              <a:rPr lang="en-AU" sz="700" dirty="0"/>
              <a:t>Jung </a:t>
            </a:r>
            <a:r>
              <a:rPr lang="en-AU" sz="700" i="1" dirty="0"/>
              <a:t>et al. </a:t>
            </a:r>
            <a:r>
              <a:rPr lang="en-AU" sz="700" dirty="0"/>
              <a:t>2021 https://doi.org/10.1038/s41559-021-01528-7</a:t>
            </a:r>
          </a:p>
        </p:txBody>
      </p:sp>
      <p:sp>
        <p:nvSpPr>
          <p:cNvPr id="3" name="TextBox 2">
            <a:extLst>
              <a:ext uri="{FF2B5EF4-FFF2-40B4-BE49-F238E27FC236}">
                <a16:creationId xmlns:a16="http://schemas.microsoft.com/office/drawing/2014/main" id="{9559829D-7E3E-0F81-F138-C9CD2F2148FD}"/>
              </a:ext>
            </a:extLst>
          </p:cNvPr>
          <p:cNvSpPr txBox="1"/>
          <p:nvPr/>
        </p:nvSpPr>
        <p:spPr>
          <a:xfrm>
            <a:off x="-14910" y="4892507"/>
            <a:ext cx="3058160" cy="200055"/>
          </a:xfrm>
          <a:prstGeom prst="rect">
            <a:avLst/>
          </a:prstGeom>
          <a:noFill/>
        </p:spPr>
        <p:txBody>
          <a:bodyPr wrap="square" rtlCol="0">
            <a:spAutoFit/>
          </a:bodyPr>
          <a:lstStyle/>
          <a:p>
            <a:r>
              <a:rPr lang="en-AU" sz="700" dirty="0"/>
              <a:t>Friedrichs </a:t>
            </a:r>
            <a:r>
              <a:rPr lang="en-AU" sz="700" i="1" dirty="0"/>
              <a:t>et al.</a:t>
            </a:r>
            <a:r>
              <a:rPr lang="en-AU" sz="700" dirty="0"/>
              <a:t> 2018 https://doi.org/10.1371/journal.pone.0208264</a:t>
            </a:r>
          </a:p>
        </p:txBody>
      </p:sp>
      <p:sp>
        <p:nvSpPr>
          <p:cNvPr id="4" name="TextBox 3">
            <a:extLst>
              <a:ext uri="{FF2B5EF4-FFF2-40B4-BE49-F238E27FC236}">
                <a16:creationId xmlns:a16="http://schemas.microsoft.com/office/drawing/2014/main" id="{7AE5CDAA-15BE-C514-E9C2-9E4839E78CE0}"/>
              </a:ext>
            </a:extLst>
          </p:cNvPr>
          <p:cNvSpPr txBox="1"/>
          <p:nvPr/>
        </p:nvSpPr>
        <p:spPr>
          <a:xfrm>
            <a:off x="2492019" y="4892507"/>
            <a:ext cx="2888396" cy="200055"/>
          </a:xfrm>
          <a:prstGeom prst="rect">
            <a:avLst/>
          </a:prstGeom>
          <a:noFill/>
        </p:spPr>
        <p:txBody>
          <a:bodyPr wrap="square" rtlCol="0">
            <a:spAutoFit/>
          </a:bodyPr>
          <a:lstStyle/>
          <a:p>
            <a:r>
              <a:rPr lang="en-AU" sz="700" dirty="0"/>
              <a:t>Taylor </a:t>
            </a:r>
            <a:r>
              <a:rPr lang="en-AU" sz="700" i="1" dirty="0"/>
              <a:t>et al. </a:t>
            </a:r>
            <a:r>
              <a:rPr lang="en-AU" sz="700" dirty="0"/>
              <a:t>2017 https://doi.org/ 10.1371/journal.pone.0169629</a:t>
            </a:r>
          </a:p>
        </p:txBody>
      </p:sp>
      <p:sp>
        <p:nvSpPr>
          <p:cNvPr id="8" name="TextBox 7">
            <a:extLst>
              <a:ext uri="{FF2B5EF4-FFF2-40B4-BE49-F238E27FC236}">
                <a16:creationId xmlns:a16="http://schemas.microsoft.com/office/drawing/2014/main" id="{FFA0129B-8947-433A-59D3-3BAD694AA2A2}"/>
              </a:ext>
            </a:extLst>
          </p:cNvPr>
          <p:cNvSpPr txBox="1"/>
          <p:nvPr/>
        </p:nvSpPr>
        <p:spPr>
          <a:xfrm>
            <a:off x="7125684" y="4892507"/>
            <a:ext cx="2047460" cy="200055"/>
          </a:xfrm>
          <a:prstGeom prst="rect">
            <a:avLst/>
          </a:prstGeom>
          <a:noFill/>
        </p:spPr>
        <p:txBody>
          <a:bodyPr wrap="square" rtlCol="0">
            <a:spAutoFit/>
          </a:bodyPr>
          <a:lstStyle/>
          <a:p>
            <a:r>
              <a:rPr lang="en-NZ" sz="700" dirty="0"/>
              <a:t>Smith </a:t>
            </a:r>
            <a:r>
              <a:rPr lang="en-NZ" sz="700" i="1" dirty="0"/>
              <a:t>et al.</a:t>
            </a:r>
            <a:r>
              <a:rPr lang="en-NZ" sz="700" dirty="0"/>
              <a:t> 2022 https://doi.org/10.1111/csp2.578</a:t>
            </a:r>
          </a:p>
        </p:txBody>
      </p:sp>
      <p:sp>
        <p:nvSpPr>
          <p:cNvPr id="5" name="Content Placeholder 2">
            <a:extLst>
              <a:ext uri="{FF2B5EF4-FFF2-40B4-BE49-F238E27FC236}">
                <a16:creationId xmlns:a16="http://schemas.microsoft.com/office/drawing/2014/main" id="{6A0E9CD4-18D6-A938-0A3F-F60223546A0E}"/>
              </a:ext>
            </a:extLst>
          </p:cNvPr>
          <p:cNvSpPr txBox="1">
            <a:spLocks/>
          </p:cNvSpPr>
          <p:nvPr/>
        </p:nvSpPr>
        <p:spPr>
          <a:xfrm>
            <a:off x="971888" y="511975"/>
            <a:ext cx="7200223" cy="31316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AU" sz="2400" dirty="0"/>
              <a:t>target = minimum coverage required for a feature (e.g., species)</a:t>
            </a:r>
          </a:p>
        </p:txBody>
      </p:sp>
      <p:sp>
        <p:nvSpPr>
          <p:cNvPr id="6" name="Title 1">
            <a:extLst>
              <a:ext uri="{FF2B5EF4-FFF2-40B4-BE49-F238E27FC236}">
                <a16:creationId xmlns:a16="http://schemas.microsoft.com/office/drawing/2014/main" id="{14F5EB5B-E5FC-498F-1C0A-BC48E4A4FF1C}"/>
              </a:ext>
            </a:extLst>
          </p:cNvPr>
          <p:cNvSpPr txBox="1">
            <a:spLocks/>
          </p:cNvSpPr>
          <p:nvPr/>
        </p:nvSpPr>
        <p:spPr>
          <a:xfrm>
            <a:off x="994587" y="-19120"/>
            <a:ext cx="7154827" cy="610417"/>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j-ea"/>
                <a:cs typeface="+mj-cs"/>
              </a:rPr>
              <a:t>Accounting for adequacy – set good targets!</a:t>
            </a:r>
          </a:p>
        </p:txBody>
      </p:sp>
      <p:pic>
        <p:nvPicPr>
          <p:cNvPr id="7" name="Picture 8">
            <a:extLst>
              <a:ext uri="{FF2B5EF4-FFF2-40B4-BE49-F238E27FC236}">
                <a16:creationId xmlns:a16="http://schemas.microsoft.com/office/drawing/2014/main" id="{566198D3-B960-2360-0CDA-F99D65CC5BC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20" r="69477"/>
          <a:stretch/>
        </p:blipFill>
        <p:spPr bwMode="auto">
          <a:xfrm>
            <a:off x="8645430" y="1000952"/>
            <a:ext cx="345260" cy="6557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7E81D83B-1176-4A68-C98F-F7775389CD0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20" r="69477"/>
          <a:stretch/>
        </p:blipFill>
        <p:spPr bwMode="auto">
          <a:xfrm>
            <a:off x="8645430" y="2049484"/>
            <a:ext cx="345260" cy="65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235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6F99DBBD-9987-48E5-8C4B-516DAC42278C}"/>
              </a:ext>
            </a:extLst>
          </p:cNvPr>
          <p:cNvSpPr txBox="1">
            <a:spLocks/>
          </p:cNvSpPr>
          <p:nvPr/>
        </p:nvSpPr>
        <p:spPr>
          <a:xfrm>
            <a:off x="166879" y="825136"/>
            <a:ext cx="8495942" cy="37185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200" b="1" dirty="0">
                <a:solidFill>
                  <a:srgbClr val="FFFF00"/>
                </a:solidFill>
              </a:rPr>
              <a:t>Statistical models</a:t>
            </a:r>
            <a:r>
              <a:rPr lang="en-AU" sz="2200" dirty="0"/>
              <a:t> “[…] area required to achieve a less than 5% chance of the Leadbeater’s Possum population falling to (or below) 500 or fewer adult females in 40 generations ”</a:t>
            </a:r>
          </a:p>
          <a:p>
            <a:r>
              <a:rPr lang="en-AU" sz="2200" b="1" dirty="0">
                <a:solidFill>
                  <a:srgbClr val="FFFF00"/>
                </a:solidFill>
              </a:rPr>
              <a:t>Expert elicitation</a:t>
            </a:r>
            <a:r>
              <a:rPr lang="en-AU" sz="2200" dirty="0"/>
              <a:t> “</a:t>
            </a:r>
            <a:r>
              <a:rPr lang="en-US" sz="2200" dirty="0"/>
              <a:t>Targets […] set by the expert group through an iterative process designed to ensure the nature recovery network met the broad objectives set out by BBOWT”</a:t>
            </a:r>
          </a:p>
          <a:p>
            <a:r>
              <a:rPr lang="en-AU" sz="2200" b="1" dirty="0">
                <a:solidFill>
                  <a:srgbClr val="FFFF00"/>
                </a:solidFill>
              </a:rPr>
              <a:t>Published methods</a:t>
            </a:r>
            <a:r>
              <a:rPr lang="en-AU" sz="2200" dirty="0"/>
              <a:t> “We set species targets to conserving the minimum amount of species’ habitat necessary to qualify it for the conservation status ‘Least Concern’ following IUCN Red List criteria”</a:t>
            </a:r>
          </a:p>
          <a:p>
            <a:endParaRPr lang="en-AU" sz="2200" dirty="0"/>
          </a:p>
          <a:p>
            <a:endParaRPr lang="en-AU" sz="2200" dirty="0"/>
          </a:p>
          <a:p>
            <a:endParaRPr lang="en-AU" sz="2200" dirty="0"/>
          </a:p>
          <a:p>
            <a:endParaRPr lang="en-AU" sz="2200" dirty="0"/>
          </a:p>
          <a:p>
            <a:endParaRPr lang="en-AU" sz="2200" dirty="0"/>
          </a:p>
        </p:txBody>
      </p:sp>
      <p:sp>
        <p:nvSpPr>
          <p:cNvPr id="2" name="Rectangle 1">
            <a:extLst>
              <a:ext uri="{FF2B5EF4-FFF2-40B4-BE49-F238E27FC236}">
                <a16:creationId xmlns:a16="http://schemas.microsoft.com/office/drawing/2014/main" id="{15FA0C9A-8492-7983-E8BD-2990A7965336}"/>
              </a:ext>
            </a:extLst>
          </p:cNvPr>
          <p:cNvSpPr/>
          <p:nvPr/>
        </p:nvSpPr>
        <p:spPr>
          <a:xfrm>
            <a:off x="4888818" y="4892507"/>
            <a:ext cx="2877552" cy="200055"/>
          </a:xfrm>
          <a:prstGeom prst="rect">
            <a:avLst/>
          </a:prstGeom>
        </p:spPr>
        <p:txBody>
          <a:bodyPr wrap="square">
            <a:spAutoFit/>
          </a:bodyPr>
          <a:lstStyle/>
          <a:p>
            <a:r>
              <a:rPr lang="en-AU" sz="700" dirty="0"/>
              <a:t>Jung </a:t>
            </a:r>
            <a:r>
              <a:rPr lang="en-AU" sz="700" i="1" dirty="0"/>
              <a:t>et al. </a:t>
            </a:r>
            <a:r>
              <a:rPr lang="en-AU" sz="700" dirty="0"/>
              <a:t>2021 https://doi.org/10.1038/s41559-021-01528-7</a:t>
            </a:r>
          </a:p>
        </p:txBody>
      </p:sp>
      <p:sp>
        <p:nvSpPr>
          <p:cNvPr id="3" name="TextBox 2">
            <a:extLst>
              <a:ext uri="{FF2B5EF4-FFF2-40B4-BE49-F238E27FC236}">
                <a16:creationId xmlns:a16="http://schemas.microsoft.com/office/drawing/2014/main" id="{9559829D-7E3E-0F81-F138-C9CD2F2148FD}"/>
              </a:ext>
            </a:extLst>
          </p:cNvPr>
          <p:cNvSpPr txBox="1"/>
          <p:nvPr/>
        </p:nvSpPr>
        <p:spPr>
          <a:xfrm>
            <a:off x="-14910" y="4892507"/>
            <a:ext cx="3058160" cy="200055"/>
          </a:xfrm>
          <a:prstGeom prst="rect">
            <a:avLst/>
          </a:prstGeom>
          <a:noFill/>
        </p:spPr>
        <p:txBody>
          <a:bodyPr wrap="square" rtlCol="0">
            <a:spAutoFit/>
          </a:bodyPr>
          <a:lstStyle/>
          <a:p>
            <a:r>
              <a:rPr lang="en-AU" sz="700" dirty="0"/>
              <a:t>Friedrichs </a:t>
            </a:r>
            <a:r>
              <a:rPr lang="en-AU" sz="700" i="1" dirty="0"/>
              <a:t>et al.</a:t>
            </a:r>
            <a:r>
              <a:rPr lang="en-AU" sz="700" dirty="0"/>
              <a:t> 2018 https://doi.org/10.1371/journal.pone.0208264</a:t>
            </a:r>
          </a:p>
        </p:txBody>
      </p:sp>
      <p:sp>
        <p:nvSpPr>
          <p:cNvPr id="4" name="TextBox 3">
            <a:extLst>
              <a:ext uri="{FF2B5EF4-FFF2-40B4-BE49-F238E27FC236}">
                <a16:creationId xmlns:a16="http://schemas.microsoft.com/office/drawing/2014/main" id="{7AE5CDAA-15BE-C514-E9C2-9E4839E78CE0}"/>
              </a:ext>
            </a:extLst>
          </p:cNvPr>
          <p:cNvSpPr txBox="1"/>
          <p:nvPr/>
        </p:nvSpPr>
        <p:spPr>
          <a:xfrm>
            <a:off x="2492019" y="4892507"/>
            <a:ext cx="2888396" cy="200055"/>
          </a:xfrm>
          <a:prstGeom prst="rect">
            <a:avLst/>
          </a:prstGeom>
          <a:noFill/>
        </p:spPr>
        <p:txBody>
          <a:bodyPr wrap="square" rtlCol="0">
            <a:spAutoFit/>
          </a:bodyPr>
          <a:lstStyle/>
          <a:p>
            <a:r>
              <a:rPr lang="en-AU" sz="700" dirty="0"/>
              <a:t>Taylor </a:t>
            </a:r>
            <a:r>
              <a:rPr lang="en-AU" sz="700" i="1" dirty="0"/>
              <a:t>et al. </a:t>
            </a:r>
            <a:r>
              <a:rPr lang="en-AU" sz="700" dirty="0"/>
              <a:t>2017 https://doi.org/ 10.1371/journal.pone.0169629</a:t>
            </a:r>
          </a:p>
        </p:txBody>
      </p:sp>
      <p:sp>
        <p:nvSpPr>
          <p:cNvPr id="8" name="TextBox 7">
            <a:extLst>
              <a:ext uri="{FF2B5EF4-FFF2-40B4-BE49-F238E27FC236}">
                <a16:creationId xmlns:a16="http://schemas.microsoft.com/office/drawing/2014/main" id="{FFA0129B-8947-433A-59D3-3BAD694AA2A2}"/>
              </a:ext>
            </a:extLst>
          </p:cNvPr>
          <p:cNvSpPr txBox="1"/>
          <p:nvPr/>
        </p:nvSpPr>
        <p:spPr>
          <a:xfrm>
            <a:off x="7125684" y="4892507"/>
            <a:ext cx="2047460" cy="200055"/>
          </a:xfrm>
          <a:prstGeom prst="rect">
            <a:avLst/>
          </a:prstGeom>
          <a:noFill/>
        </p:spPr>
        <p:txBody>
          <a:bodyPr wrap="square" rtlCol="0">
            <a:spAutoFit/>
          </a:bodyPr>
          <a:lstStyle/>
          <a:p>
            <a:r>
              <a:rPr lang="en-NZ" sz="700" dirty="0"/>
              <a:t>Smith </a:t>
            </a:r>
            <a:r>
              <a:rPr lang="en-NZ" sz="700" i="1" dirty="0"/>
              <a:t>et al.</a:t>
            </a:r>
            <a:r>
              <a:rPr lang="en-NZ" sz="700" dirty="0"/>
              <a:t> 2022 https://doi.org/10.1111/csp2.578</a:t>
            </a:r>
          </a:p>
        </p:txBody>
      </p:sp>
      <p:sp>
        <p:nvSpPr>
          <p:cNvPr id="5" name="Content Placeholder 2">
            <a:extLst>
              <a:ext uri="{FF2B5EF4-FFF2-40B4-BE49-F238E27FC236}">
                <a16:creationId xmlns:a16="http://schemas.microsoft.com/office/drawing/2014/main" id="{6A0E9CD4-18D6-A938-0A3F-F60223546A0E}"/>
              </a:ext>
            </a:extLst>
          </p:cNvPr>
          <p:cNvSpPr txBox="1">
            <a:spLocks/>
          </p:cNvSpPr>
          <p:nvPr/>
        </p:nvSpPr>
        <p:spPr>
          <a:xfrm>
            <a:off x="971888" y="511975"/>
            <a:ext cx="7200223" cy="31316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AU" sz="2400" dirty="0"/>
              <a:t>target = minimum coverage required for a feature (e.g., species)</a:t>
            </a:r>
          </a:p>
        </p:txBody>
      </p:sp>
      <p:sp>
        <p:nvSpPr>
          <p:cNvPr id="6" name="Title 1">
            <a:extLst>
              <a:ext uri="{FF2B5EF4-FFF2-40B4-BE49-F238E27FC236}">
                <a16:creationId xmlns:a16="http://schemas.microsoft.com/office/drawing/2014/main" id="{14F5EB5B-E5FC-498F-1C0A-BC48E4A4FF1C}"/>
              </a:ext>
            </a:extLst>
          </p:cNvPr>
          <p:cNvSpPr txBox="1">
            <a:spLocks/>
          </p:cNvSpPr>
          <p:nvPr/>
        </p:nvSpPr>
        <p:spPr>
          <a:xfrm>
            <a:off x="994587" y="-19120"/>
            <a:ext cx="7154827" cy="610417"/>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j-ea"/>
                <a:cs typeface="+mj-cs"/>
              </a:rPr>
              <a:t>Accounting for adequacy – set good targets!</a:t>
            </a:r>
          </a:p>
        </p:txBody>
      </p:sp>
      <p:pic>
        <p:nvPicPr>
          <p:cNvPr id="7" name="Picture 8">
            <a:extLst>
              <a:ext uri="{FF2B5EF4-FFF2-40B4-BE49-F238E27FC236}">
                <a16:creationId xmlns:a16="http://schemas.microsoft.com/office/drawing/2014/main" id="{566198D3-B960-2360-0CDA-F99D65CC5BC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20" r="69477"/>
          <a:stretch/>
        </p:blipFill>
        <p:spPr bwMode="auto">
          <a:xfrm>
            <a:off x="8645430" y="1000952"/>
            <a:ext cx="345260" cy="6557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F11FA4-543E-C863-9D32-6E73BC23178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516" r="33961"/>
          <a:stretch/>
        </p:blipFill>
        <p:spPr bwMode="auto">
          <a:xfrm>
            <a:off x="8644630" y="3098016"/>
            <a:ext cx="346861" cy="655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7E81D83B-1176-4A68-C98F-F7775389CD0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20" r="69477"/>
          <a:stretch/>
        </p:blipFill>
        <p:spPr bwMode="auto">
          <a:xfrm>
            <a:off x="8645430" y="2049484"/>
            <a:ext cx="345260" cy="65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798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6F99DBBD-9987-48E5-8C4B-516DAC42278C}"/>
              </a:ext>
            </a:extLst>
          </p:cNvPr>
          <p:cNvSpPr txBox="1">
            <a:spLocks/>
          </p:cNvSpPr>
          <p:nvPr/>
        </p:nvSpPr>
        <p:spPr>
          <a:xfrm>
            <a:off x="166879" y="825136"/>
            <a:ext cx="8495942" cy="37185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2200" b="1" dirty="0">
                <a:solidFill>
                  <a:srgbClr val="FFFF00"/>
                </a:solidFill>
              </a:rPr>
              <a:t>Statistical models</a:t>
            </a:r>
            <a:r>
              <a:rPr lang="en-AU" sz="2200" dirty="0"/>
              <a:t> “[…] area required to achieve a less than 5% chance of the Leadbeater’s Possum population falling to (or below) 500 or fewer adult females in 40 generations ”</a:t>
            </a:r>
          </a:p>
          <a:p>
            <a:r>
              <a:rPr lang="en-AU" sz="2200" b="1" dirty="0">
                <a:solidFill>
                  <a:srgbClr val="FFFF00"/>
                </a:solidFill>
              </a:rPr>
              <a:t>Expert elicitation</a:t>
            </a:r>
            <a:r>
              <a:rPr lang="en-AU" sz="2200" dirty="0"/>
              <a:t> “</a:t>
            </a:r>
            <a:r>
              <a:rPr lang="en-US" sz="2200" dirty="0"/>
              <a:t>Targets […] set by the expert group through an iterative process designed to ensure the nature recovery network met the broad objectives set out by BBOWT”</a:t>
            </a:r>
          </a:p>
          <a:p>
            <a:r>
              <a:rPr lang="en-AU" sz="2200" b="1" dirty="0">
                <a:solidFill>
                  <a:srgbClr val="FFFF00"/>
                </a:solidFill>
              </a:rPr>
              <a:t>Published methods</a:t>
            </a:r>
            <a:r>
              <a:rPr lang="en-AU" sz="2200" dirty="0"/>
              <a:t> “We set species targets to conserving the minimum amount of species’ habitat necessary to qualify it for the conservation status ‘Least Concern’ following IUCN Red List criteria”</a:t>
            </a:r>
          </a:p>
          <a:p>
            <a:r>
              <a:rPr lang="en-AU" sz="2200" b="1" dirty="0">
                <a:solidFill>
                  <a:srgbClr val="FFFF00"/>
                </a:solidFill>
              </a:rPr>
              <a:t>Policy</a:t>
            </a:r>
            <a:r>
              <a:rPr lang="en-AU" sz="2200" dirty="0"/>
              <a:t> “As a habitat-specific target, we used 17% of the total number of PUs where the respective habitat occurs, adopting Aichi target 11”</a:t>
            </a:r>
          </a:p>
          <a:p>
            <a:endParaRPr lang="en-AU" sz="2200" dirty="0"/>
          </a:p>
          <a:p>
            <a:endParaRPr lang="en-AU" sz="2200" dirty="0"/>
          </a:p>
          <a:p>
            <a:endParaRPr lang="en-AU" sz="2200" dirty="0"/>
          </a:p>
          <a:p>
            <a:endParaRPr lang="en-AU" sz="2200" dirty="0"/>
          </a:p>
          <a:p>
            <a:endParaRPr lang="en-AU" sz="2200" dirty="0"/>
          </a:p>
        </p:txBody>
      </p:sp>
      <p:sp>
        <p:nvSpPr>
          <p:cNvPr id="2" name="Rectangle 1">
            <a:extLst>
              <a:ext uri="{FF2B5EF4-FFF2-40B4-BE49-F238E27FC236}">
                <a16:creationId xmlns:a16="http://schemas.microsoft.com/office/drawing/2014/main" id="{15FA0C9A-8492-7983-E8BD-2990A7965336}"/>
              </a:ext>
            </a:extLst>
          </p:cNvPr>
          <p:cNvSpPr/>
          <p:nvPr/>
        </p:nvSpPr>
        <p:spPr>
          <a:xfrm>
            <a:off x="4888818" y="4892507"/>
            <a:ext cx="2877552" cy="200055"/>
          </a:xfrm>
          <a:prstGeom prst="rect">
            <a:avLst/>
          </a:prstGeom>
        </p:spPr>
        <p:txBody>
          <a:bodyPr wrap="square">
            <a:spAutoFit/>
          </a:bodyPr>
          <a:lstStyle/>
          <a:p>
            <a:r>
              <a:rPr lang="en-AU" sz="700" dirty="0"/>
              <a:t>Jung </a:t>
            </a:r>
            <a:r>
              <a:rPr lang="en-AU" sz="700" i="1" dirty="0"/>
              <a:t>et al. </a:t>
            </a:r>
            <a:r>
              <a:rPr lang="en-AU" sz="700" dirty="0"/>
              <a:t>2021 https://doi.org/10.1038/s41559-021-01528-7</a:t>
            </a:r>
          </a:p>
        </p:txBody>
      </p:sp>
      <p:sp>
        <p:nvSpPr>
          <p:cNvPr id="3" name="TextBox 2">
            <a:extLst>
              <a:ext uri="{FF2B5EF4-FFF2-40B4-BE49-F238E27FC236}">
                <a16:creationId xmlns:a16="http://schemas.microsoft.com/office/drawing/2014/main" id="{9559829D-7E3E-0F81-F138-C9CD2F2148FD}"/>
              </a:ext>
            </a:extLst>
          </p:cNvPr>
          <p:cNvSpPr txBox="1"/>
          <p:nvPr/>
        </p:nvSpPr>
        <p:spPr>
          <a:xfrm>
            <a:off x="-14910" y="4892507"/>
            <a:ext cx="3058160" cy="200055"/>
          </a:xfrm>
          <a:prstGeom prst="rect">
            <a:avLst/>
          </a:prstGeom>
          <a:noFill/>
        </p:spPr>
        <p:txBody>
          <a:bodyPr wrap="square" rtlCol="0">
            <a:spAutoFit/>
          </a:bodyPr>
          <a:lstStyle/>
          <a:p>
            <a:r>
              <a:rPr lang="en-AU" sz="700" dirty="0"/>
              <a:t>Friedrichs </a:t>
            </a:r>
            <a:r>
              <a:rPr lang="en-AU" sz="700" i="1" dirty="0"/>
              <a:t>et al.</a:t>
            </a:r>
            <a:r>
              <a:rPr lang="en-AU" sz="700" dirty="0"/>
              <a:t> 2018 https://doi.org/10.1371/journal.pone.0208264</a:t>
            </a:r>
          </a:p>
        </p:txBody>
      </p:sp>
      <p:sp>
        <p:nvSpPr>
          <p:cNvPr id="4" name="TextBox 3">
            <a:extLst>
              <a:ext uri="{FF2B5EF4-FFF2-40B4-BE49-F238E27FC236}">
                <a16:creationId xmlns:a16="http://schemas.microsoft.com/office/drawing/2014/main" id="{7AE5CDAA-15BE-C514-E9C2-9E4839E78CE0}"/>
              </a:ext>
            </a:extLst>
          </p:cNvPr>
          <p:cNvSpPr txBox="1"/>
          <p:nvPr/>
        </p:nvSpPr>
        <p:spPr>
          <a:xfrm>
            <a:off x="2492019" y="4892507"/>
            <a:ext cx="2888396" cy="200055"/>
          </a:xfrm>
          <a:prstGeom prst="rect">
            <a:avLst/>
          </a:prstGeom>
          <a:noFill/>
        </p:spPr>
        <p:txBody>
          <a:bodyPr wrap="square" rtlCol="0">
            <a:spAutoFit/>
          </a:bodyPr>
          <a:lstStyle/>
          <a:p>
            <a:r>
              <a:rPr lang="en-AU" sz="700" dirty="0"/>
              <a:t>Taylor </a:t>
            </a:r>
            <a:r>
              <a:rPr lang="en-AU" sz="700" i="1" dirty="0"/>
              <a:t>et al. </a:t>
            </a:r>
            <a:r>
              <a:rPr lang="en-AU" sz="700" dirty="0"/>
              <a:t>2017 https://doi.org/ 10.1371/journal.pone.0169629</a:t>
            </a:r>
          </a:p>
        </p:txBody>
      </p:sp>
      <p:sp>
        <p:nvSpPr>
          <p:cNvPr id="8" name="TextBox 7">
            <a:extLst>
              <a:ext uri="{FF2B5EF4-FFF2-40B4-BE49-F238E27FC236}">
                <a16:creationId xmlns:a16="http://schemas.microsoft.com/office/drawing/2014/main" id="{FFA0129B-8947-433A-59D3-3BAD694AA2A2}"/>
              </a:ext>
            </a:extLst>
          </p:cNvPr>
          <p:cNvSpPr txBox="1"/>
          <p:nvPr/>
        </p:nvSpPr>
        <p:spPr>
          <a:xfrm>
            <a:off x="7125684" y="4892507"/>
            <a:ext cx="2047460" cy="200055"/>
          </a:xfrm>
          <a:prstGeom prst="rect">
            <a:avLst/>
          </a:prstGeom>
          <a:noFill/>
        </p:spPr>
        <p:txBody>
          <a:bodyPr wrap="square" rtlCol="0">
            <a:spAutoFit/>
          </a:bodyPr>
          <a:lstStyle/>
          <a:p>
            <a:r>
              <a:rPr lang="en-NZ" sz="700" dirty="0"/>
              <a:t>Smith </a:t>
            </a:r>
            <a:r>
              <a:rPr lang="en-NZ" sz="700" i="1" dirty="0"/>
              <a:t>et al.</a:t>
            </a:r>
            <a:r>
              <a:rPr lang="en-NZ" sz="700" dirty="0"/>
              <a:t> 2022 https://doi.org/10.1111/csp2.578</a:t>
            </a:r>
          </a:p>
        </p:txBody>
      </p:sp>
      <p:sp>
        <p:nvSpPr>
          <p:cNvPr id="5" name="Content Placeholder 2">
            <a:extLst>
              <a:ext uri="{FF2B5EF4-FFF2-40B4-BE49-F238E27FC236}">
                <a16:creationId xmlns:a16="http://schemas.microsoft.com/office/drawing/2014/main" id="{6A0E9CD4-18D6-A938-0A3F-F60223546A0E}"/>
              </a:ext>
            </a:extLst>
          </p:cNvPr>
          <p:cNvSpPr txBox="1">
            <a:spLocks/>
          </p:cNvSpPr>
          <p:nvPr/>
        </p:nvSpPr>
        <p:spPr>
          <a:xfrm>
            <a:off x="971888" y="511975"/>
            <a:ext cx="7200223" cy="31316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AU" sz="2400" dirty="0"/>
              <a:t>target = minimum coverage required for a feature (e.g., species)</a:t>
            </a:r>
          </a:p>
        </p:txBody>
      </p:sp>
      <p:sp>
        <p:nvSpPr>
          <p:cNvPr id="6" name="Title 1">
            <a:extLst>
              <a:ext uri="{FF2B5EF4-FFF2-40B4-BE49-F238E27FC236}">
                <a16:creationId xmlns:a16="http://schemas.microsoft.com/office/drawing/2014/main" id="{14F5EB5B-E5FC-498F-1C0A-BC48E4A4FF1C}"/>
              </a:ext>
            </a:extLst>
          </p:cNvPr>
          <p:cNvSpPr txBox="1">
            <a:spLocks/>
          </p:cNvSpPr>
          <p:nvPr/>
        </p:nvSpPr>
        <p:spPr>
          <a:xfrm>
            <a:off x="994587" y="-19120"/>
            <a:ext cx="7154827" cy="610417"/>
          </a:xfrm>
          <a:prstGeom prst="rect">
            <a:avLst/>
          </a:prstGeom>
        </p:spPr>
        <p:txBody>
          <a:bodyPr vert="horz" lIns="91440" tIns="45720" rIns="91440" bIns="45720" rtlCol="0" anchor="ctr">
            <a:normAutofit fontScale="82500" lnSpcReduction="1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j-ea"/>
                <a:cs typeface="+mj-cs"/>
              </a:rPr>
              <a:t>Accounting for adequacy – set good targets!</a:t>
            </a:r>
          </a:p>
        </p:txBody>
      </p:sp>
      <p:pic>
        <p:nvPicPr>
          <p:cNvPr id="6152" name="Picture 8">
            <a:extLst>
              <a:ext uri="{FF2B5EF4-FFF2-40B4-BE49-F238E27FC236}">
                <a16:creationId xmlns:a16="http://schemas.microsoft.com/office/drawing/2014/main" id="{726B7DDB-6E85-529E-C7D8-1238B1644FC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9112"/>
          <a:stretch/>
        </p:blipFill>
        <p:spPr bwMode="auto">
          <a:xfrm>
            <a:off x="8653350" y="4181855"/>
            <a:ext cx="329420" cy="655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566198D3-B960-2360-0CDA-F99D65CC5BC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20" r="69477"/>
          <a:stretch/>
        </p:blipFill>
        <p:spPr bwMode="auto">
          <a:xfrm>
            <a:off x="8645430" y="1000952"/>
            <a:ext cx="345260" cy="6557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F11FA4-543E-C863-9D32-6E73BC23178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516" r="33961"/>
          <a:stretch/>
        </p:blipFill>
        <p:spPr bwMode="auto">
          <a:xfrm>
            <a:off x="8644630" y="3098016"/>
            <a:ext cx="346861" cy="655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7E81D83B-1176-4A68-C98F-F7775389CD06}"/>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20" r="69477"/>
          <a:stretch/>
        </p:blipFill>
        <p:spPr bwMode="auto">
          <a:xfrm>
            <a:off x="8645430" y="2049484"/>
            <a:ext cx="345260" cy="65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23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07875" y="4517824"/>
            <a:ext cx="27853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Species distribution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128" name="Picture 8" descr="https://ars.els-cdn.com/content/image/1-s2.0-S161713812200108X-gr2.jpg"/>
          <p:cNvPicPr>
            <a:picLocks noChangeAspect="1" noChangeArrowheads="1"/>
          </p:cNvPicPr>
          <p:nvPr/>
        </p:nvPicPr>
        <p:blipFill rotWithShape="1">
          <a:blip r:embed="rId3">
            <a:extLst>
              <a:ext uri="{28A0092B-C50C-407E-A947-70E740481C1C}">
                <a14:useLocalDpi xmlns:a14="http://schemas.microsoft.com/office/drawing/2010/main" val="0"/>
              </a:ext>
            </a:extLst>
          </a:blip>
          <a:srcRect b="47898"/>
          <a:stretch/>
        </p:blipFill>
        <p:spPr bwMode="auto">
          <a:xfrm>
            <a:off x="386681" y="2789990"/>
            <a:ext cx="3957955" cy="172783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Extended Data Fig.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79955"/>
          <a:stretch/>
        </p:blipFill>
        <p:spPr bwMode="auto">
          <a:xfrm>
            <a:off x="338428" y="1283337"/>
            <a:ext cx="4054462" cy="85782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935665" y="177855"/>
            <a:ext cx="7272670" cy="610417"/>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j-ea"/>
                <a:cs typeface="+mj-cs"/>
              </a:rPr>
              <a:t>Accounting for adequacy – get good data!</a:t>
            </a:r>
          </a:p>
        </p:txBody>
      </p:sp>
      <p:sp>
        <p:nvSpPr>
          <p:cNvPr id="17" name="TextBox 16"/>
          <p:cNvSpPr txBox="1"/>
          <p:nvPr/>
        </p:nvSpPr>
        <p:spPr>
          <a:xfrm>
            <a:off x="338429" y="2419672"/>
            <a:ext cx="3829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Hanson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a:t>
            </a:r>
            <a:r>
              <a:rPr kumimoji="0" lang="en-US" sz="1200" b="0" i="0" u="none" strike="noStrike" kern="1200" cap="none" spc="0" normalizeH="0" baseline="0" noProof="0" dirty="0">
                <a:ln>
                  <a:noFill/>
                </a:ln>
                <a:solidFill>
                  <a:prstClr val="white"/>
                </a:solidFill>
                <a:effectLst/>
                <a:uLnTx/>
                <a:uFillTx/>
                <a:latin typeface="Calibri"/>
                <a:ea typeface="+mn-ea"/>
                <a:cs typeface="+mn-cs"/>
              </a:rPr>
              <a:t> 2020 https://doi.org/s41586-020-2138-7</a:t>
            </a:r>
          </a:p>
        </p:txBody>
      </p:sp>
      <p:sp>
        <p:nvSpPr>
          <p:cNvPr id="5" name="TextBox 4"/>
          <p:cNvSpPr txBox="1"/>
          <p:nvPr/>
        </p:nvSpPr>
        <p:spPr>
          <a:xfrm>
            <a:off x="1359437" y="2096765"/>
            <a:ext cx="22753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Area of habitat data</a:t>
            </a:r>
          </a:p>
        </p:txBody>
      </p:sp>
      <p:sp>
        <p:nvSpPr>
          <p:cNvPr id="10" name="TextBox 9"/>
          <p:cNvSpPr txBox="1"/>
          <p:nvPr/>
        </p:nvSpPr>
        <p:spPr>
          <a:xfrm>
            <a:off x="0" y="4816387"/>
            <a:ext cx="448970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González-Fernández </a:t>
            </a:r>
            <a:r>
              <a:rPr kumimoji="0" lang="en-US" sz="1100" b="0" i="1" u="none" strike="noStrike" kern="1200" cap="none" spc="0" normalizeH="0" baseline="0" noProof="0" dirty="0">
                <a:ln>
                  <a:noFill/>
                </a:ln>
                <a:solidFill>
                  <a:prstClr val="white"/>
                </a:solidFill>
                <a:effectLst/>
                <a:uLnTx/>
                <a:uFillTx/>
                <a:latin typeface="Calibri"/>
                <a:ea typeface="+mn-ea"/>
                <a:cs typeface="+mn-cs"/>
              </a:rPr>
              <a:t>et al. </a:t>
            </a:r>
            <a:r>
              <a:rPr kumimoji="0" lang="en-US" sz="1100" b="0" i="0" u="none" strike="noStrike" kern="1200" cap="none" spc="0" normalizeH="0" baseline="0" noProof="0" dirty="0">
                <a:ln>
                  <a:noFill/>
                </a:ln>
                <a:solidFill>
                  <a:prstClr val="white"/>
                </a:solidFill>
                <a:effectLst/>
                <a:uLnTx/>
                <a:uFillTx/>
                <a:latin typeface="Calibri"/>
                <a:ea typeface="+mn-ea"/>
                <a:cs typeface="+mn-cs"/>
              </a:rPr>
              <a:t>2022 https://doi.org/10.1016/j.jnc.2022.126235</a:t>
            </a:r>
          </a:p>
        </p:txBody>
      </p:sp>
      <p:pic>
        <p:nvPicPr>
          <p:cNvPr id="2050" name="Picture 2" descr="Fig.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92" r="30598" b="63778"/>
          <a:stretch/>
        </p:blipFill>
        <p:spPr bwMode="auto">
          <a:xfrm>
            <a:off x="5188463" y="967879"/>
            <a:ext cx="3118625" cy="155689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5736534" y="2514998"/>
            <a:ext cx="22753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a:rPr>
              <a:t>Habitat classification</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TextBox 38"/>
          <p:cNvSpPr txBox="1"/>
          <p:nvPr/>
        </p:nvSpPr>
        <p:spPr>
          <a:xfrm>
            <a:off x="4799366" y="2822781"/>
            <a:ext cx="4055795" cy="276999"/>
          </a:xfrm>
          <a:prstGeom prst="rect">
            <a:avLst/>
          </a:prstGeom>
          <a:noFill/>
        </p:spPr>
        <p:txBody>
          <a:bodyPr wrap="square" rtlCol="0">
            <a:spAutoFit/>
          </a:bodyPr>
          <a:lstStyle/>
          <a:p>
            <a:pPr lvl="0"/>
            <a:r>
              <a:rPr kumimoji="0" lang="en-US" sz="1200" b="0" i="0" u="none" strike="noStrike" kern="1200" cap="none" spc="0" normalizeH="0" baseline="0" noProof="0" dirty="0">
                <a:ln>
                  <a:noFill/>
                </a:ln>
                <a:solidFill>
                  <a:prstClr val="white"/>
                </a:solidFill>
                <a:effectLst/>
                <a:uLnTx/>
                <a:uFillTx/>
                <a:latin typeface="+mj-lt"/>
              </a:rPr>
              <a:t>Jung </a:t>
            </a:r>
            <a:r>
              <a:rPr kumimoji="0" lang="en-US" sz="1200" b="0" i="1" u="none" strike="noStrike" kern="1200" cap="none" spc="0" normalizeH="0" baseline="0" noProof="0" dirty="0">
                <a:ln>
                  <a:noFill/>
                </a:ln>
                <a:solidFill>
                  <a:prstClr val="white"/>
                </a:solidFill>
                <a:effectLst/>
                <a:uLnTx/>
                <a:uFillTx/>
                <a:latin typeface="+mj-lt"/>
              </a:rPr>
              <a:t>et al.</a:t>
            </a:r>
            <a:r>
              <a:rPr kumimoji="0" lang="en-US" sz="1200" b="0" i="0" u="none" strike="noStrike" kern="1200" cap="none" spc="0" normalizeH="0" baseline="0" noProof="0" dirty="0">
                <a:ln>
                  <a:noFill/>
                </a:ln>
                <a:solidFill>
                  <a:prstClr val="white"/>
                </a:solidFill>
                <a:effectLst/>
                <a:uLnTx/>
                <a:uFillTx/>
                <a:latin typeface="+mj-lt"/>
              </a:rPr>
              <a:t> 2020 https://doi.org/</a:t>
            </a:r>
            <a:r>
              <a:rPr lang="en-US" sz="1200" dirty="0">
                <a:latin typeface="+mj-lt"/>
              </a:rPr>
              <a:t>10.1038/s41597-020-00599-8</a:t>
            </a:r>
            <a:endParaRPr kumimoji="0" lang="en-US" sz="1200" b="0" i="0" u="none" strike="noStrike" kern="1200" cap="none" spc="0" normalizeH="0" baseline="0" noProof="0" dirty="0">
              <a:ln>
                <a:noFill/>
              </a:ln>
              <a:solidFill>
                <a:prstClr val="white"/>
              </a:solidFill>
              <a:effectLst/>
              <a:uLnTx/>
              <a:uFillTx/>
              <a:latin typeface="+mj-lt"/>
            </a:endParaRPr>
          </a:p>
        </p:txBody>
      </p:sp>
      <p:pic>
        <p:nvPicPr>
          <p:cNvPr id="2052" name="Picture 4" descr="Details are in the caption following the image"/>
          <p:cNvPicPr>
            <a:picLocks noChangeAspect="1" noChangeArrowheads="1"/>
          </p:cNvPicPr>
          <p:nvPr/>
        </p:nvPicPr>
        <p:blipFill rotWithShape="1">
          <a:blip r:embed="rId6">
            <a:extLst>
              <a:ext uri="{28A0092B-C50C-407E-A947-70E740481C1C}">
                <a14:useLocalDpi xmlns:a14="http://schemas.microsoft.com/office/drawing/2010/main" val="0"/>
              </a:ext>
            </a:extLst>
          </a:blip>
          <a:srcRect l="49693" t="49440" r="17186"/>
          <a:stretch/>
        </p:blipFill>
        <p:spPr bwMode="auto">
          <a:xfrm>
            <a:off x="4965830" y="3247931"/>
            <a:ext cx="1189184" cy="1815371"/>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189935" y="3238017"/>
            <a:ext cx="22753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a:rPr>
              <a:t>Modelled abundance</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1" name="TextBox 40"/>
          <p:cNvSpPr txBox="1"/>
          <p:nvPr/>
        </p:nvSpPr>
        <p:spPr>
          <a:xfrm>
            <a:off x="6189935" y="3561182"/>
            <a:ext cx="2345041" cy="461665"/>
          </a:xfrm>
          <a:prstGeom prst="rect">
            <a:avLst/>
          </a:prstGeom>
          <a:noFill/>
        </p:spPr>
        <p:txBody>
          <a:bodyPr wrap="square" rtlCol="0">
            <a:spAutoFit/>
          </a:bodyPr>
          <a:lstStyle/>
          <a:p>
            <a:pPr lvl="0" algn="ctr"/>
            <a:r>
              <a:rPr kumimoji="0" lang="en-US" sz="1200" b="0" i="0" u="none" strike="noStrike" kern="1200" cap="none" spc="0" normalizeH="0" baseline="0" noProof="0" dirty="0">
                <a:ln>
                  <a:noFill/>
                </a:ln>
                <a:solidFill>
                  <a:prstClr val="white"/>
                </a:solidFill>
                <a:effectLst/>
                <a:uLnTx/>
                <a:uFillTx/>
                <a:latin typeface="Calibri"/>
                <a:ea typeface="+mn-ea"/>
                <a:cs typeface="+mn-cs"/>
              </a:rPr>
              <a:t>Fink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 </a:t>
            </a:r>
            <a:r>
              <a:rPr kumimoji="0" lang="en-US" sz="1200" b="0" i="0" u="none" strike="noStrike" kern="1200" cap="none" spc="0" normalizeH="0" baseline="0" noProof="0" dirty="0">
                <a:ln>
                  <a:noFill/>
                </a:ln>
                <a:solidFill>
                  <a:prstClr val="white"/>
                </a:solidFill>
                <a:effectLst/>
                <a:uLnTx/>
                <a:uFillTx/>
                <a:latin typeface="Calibri"/>
                <a:ea typeface="+mn-ea"/>
                <a:cs typeface="+mn-cs"/>
              </a:rPr>
              <a:t>2020 </a:t>
            </a:r>
            <a:r>
              <a:rPr lang="en-US" sz="1200" dirty="0">
                <a:solidFill>
                  <a:prstClr val="white"/>
                </a:solidFill>
              </a:rPr>
              <a:t>https://doi.org/10.1002/eap.2056</a:t>
            </a: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25370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255" y="73899"/>
            <a:ext cx="7017490" cy="857250"/>
          </a:xfrm>
        </p:spPr>
        <p:txBody>
          <a:bodyPr>
            <a:normAutofit fontScale="90000"/>
          </a:bodyPr>
          <a:lstStyle/>
          <a:p>
            <a:r>
              <a:rPr lang="en-AU" dirty="0"/>
              <a:t>Principle of representativeness</a:t>
            </a:r>
          </a:p>
        </p:txBody>
      </p:sp>
      <p:sp>
        <p:nvSpPr>
          <p:cNvPr id="62" name="TextBox 61"/>
          <p:cNvSpPr txBox="1"/>
          <p:nvPr/>
        </p:nvSpPr>
        <p:spPr>
          <a:xfrm>
            <a:off x="5547360" y="2678109"/>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grpSp>
        <p:nvGrpSpPr>
          <p:cNvPr id="8" name="Group 7"/>
          <p:cNvGrpSpPr/>
          <p:nvPr/>
        </p:nvGrpSpPr>
        <p:grpSpPr>
          <a:xfrm>
            <a:off x="4254198" y="934584"/>
            <a:ext cx="4064000" cy="1544320"/>
            <a:chOff x="4368800" y="3395000"/>
            <a:chExt cx="4064000" cy="1544320"/>
          </a:xfrm>
        </p:grpSpPr>
        <p:sp>
          <p:nvSpPr>
            <p:cNvPr id="20" name="Rectangle 19"/>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p:cNvGrpSpPr/>
            <p:nvPr/>
          </p:nvGrpSpPr>
          <p:grpSpPr>
            <a:xfrm>
              <a:off x="6748749" y="3696101"/>
              <a:ext cx="1571827" cy="1121460"/>
              <a:chOff x="6748749" y="3656757"/>
              <a:chExt cx="1571827" cy="1121460"/>
            </a:xfrm>
          </p:grpSpPr>
          <p:pic>
            <p:nvPicPr>
              <p:cNvPr id="2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655266" y="36989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3300" y="36567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48749" y="4196149"/>
                <a:ext cx="1571827" cy="582068"/>
              </a:xfrm>
              <a:prstGeom prst="rect">
                <a:avLst/>
              </a:prstGeom>
            </p:spPr>
          </p:pic>
        </p:grpSp>
        <p:grpSp>
          <p:nvGrpSpPr>
            <p:cNvPr id="6" name="Group 5"/>
            <p:cNvGrpSpPr/>
            <p:nvPr/>
          </p:nvGrpSpPr>
          <p:grpSpPr>
            <a:xfrm>
              <a:off x="4511040" y="3570021"/>
              <a:ext cx="1600200" cy="1261059"/>
              <a:chOff x="4511040" y="3608121"/>
              <a:chExt cx="1600200" cy="1261059"/>
            </a:xfrm>
          </p:grpSpPr>
          <p:pic>
            <p:nvPicPr>
              <p:cNvPr id="22"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0531" y="369401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phylopic.org/assets/images/submissions/416ec8c6-0ed1-4c9f-b4a4-8c1ef6496e84.thumb.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54150" y="385872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r="43804"/>
              <a:stretch/>
            </p:blipFill>
            <p:spPr>
              <a:xfrm>
                <a:off x="4511041" y="4282989"/>
                <a:ext cx="883306" cy="582068"/>
              </a:xfrm>
              <a:prstGeom prst="rect">
                <a:avLst/>
              </a:prstGeom>
            </p:spPr>
          </p:pic>
          <p:pic>
            <p:nvPicPr>
              <p:cNvPr id="1028" name="Picture 4" descr="holy family catholic church&#10;"/>
              <p:cNvPicPr>
                <a:picLocks noChangeAspect="1" noChangeArrowheads="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t="72377" r="54635" b="-459"/>
              <a:stretch/>
            </p:blipFill>
            <p:spPr bwMode="auto">
              <a:xfrm>
                <a:off x="5391776" y="4535162"/>
                <a:ext cx="719464" cy="33401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4511040" y="36081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61" name="Group 60"/>
          <p:cNvGrpSpPr/>
          <p:nvPr/>
        </p:nvGrpSpPr>
        <p:grpSpPr>
          <a:xfrm>
            <a:off x="4254198" y="3339196"/>
            <a:ext cx="4064000" cy="1544320"/>
            <a:chOff x="4368800" y="3395000"/>
            <a:chExt cx="4064000" cy="1544320"/>
          </a:xfrm>
        </p:grpSpPr>
        <p:sp>
          <p:nvSpPr>
            <p:cNvPr id="64" name="Rectangle 63"/>
            <p:cNvSpPr/>
            <p:nvPr/>
          </p:nvSpPr>
          <p:spPr>
            <a:xfrm>
              <a:off x="4368800" y="3395000"/>
              <a:ext cx="4064000"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65" name="Group 64"/>
            <p:cNvGrpSpPr/>
            <p:nvPr/>
          </p:nvGrpSpPr>
          <p:grpSpPr>
            <a:xfrm>
              <a:off x="6736080" y="3571265"/>
              <a:ext cx="1595120" cy="1258570"/>
              <a:chOff x="6736080" y="3531921"/>
              <a:chExt cx="1595120" cy="1258570"/>
            </a:xfrm>
          </p:grpSpPr>
          <p:sp>
            <p:nvSpPr>
              <p:cNvPr id="73" name="Rectangle 72"/>
              <p:cNvSpPr/>
              <p:nvPr/>
            </p:nvSpPr>
            <p:spPr>
              <a:xfrm>
                <a:off x="6736080" y="3531921"/>
                <a:ext cx="159512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655266" y="36989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3300" y="365675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48749" y="4196149"/>
                <a:ext cx="1571827" cy="582068"/>
              </a:xfrm>
              <a:prstGeom prst="rect">
                <a:avLst/>
              </a:prstGeom>
            </p:spPr>
          </p:pic>
        </p:grpSp>
        <p:grpSp>
          <p:nvGrpSpPr>
            <p:cNvPr id="66" name="Group 65"/>
            <p:cNvGrpSpPr/>
            <p:nvPr/>
          </p:nvGrpSpPr>
          <p:grpSpPr>
            <a:xfrm>
              <a:off x="4511041" y="3655913"/>
              <a:ext cx="1600199" cy="1175167"/>
              <a:chOff x="4511041" y="3694013"/>
              <a:chExt cx="1600199" cy="1175167"/>
            </a:xfrm>
          </p:grpSpPr>
          <p:pic>
            <p:nvPicPr>
              <p:cNvPr id="6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930531" y="3694013"/>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phylopic.org/assets/images/submissions/416ec8c6-0ed1-4c9f-b4a4-8c1ef6496e84.thumb.pn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5219" y="406730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phylopic.org/assets/images/submissions/416ec8c6-0ed1-4c9f-b4a4-8c1ef6496e84.thumb.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54150" y="385872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p:cNvPicPr>
                <a:picLocks noChangeAspect="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r="43804"/>
              <a:stretch/>
            </p:blipFill>
            <p:spPr>
              <a:xfrm>
                <a:off x="4511041" y="4282989"/>
                <a:ext cx="883306" cy="582068"/>
              </a:xfrm>
              <a:prstGeom prst="rect">
                <a:avLst/>
              </a:prstGeom>
            </p:spPr>
          </p:pic>
          <p:pic>
            <p:nvPicPr>
              <p:cNvPr id="71" name="Picture 4" descr="holy family catholic church&#10;"/>
              <p:cNvPicPr>
                <a:picLocks noChangeAspect="1" noChangeArrowheads="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t="72377" r="54635" b="-459"/>
              <a:stretch/>
            </p:blipFill>
            <p:spPr bwMode="auto">
              <a:xfrm>
                <a:off x="5391776" y="4535162"/>
                <a:ext cx="719464" cy="33401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7" name="Picture 2" descr="http://www.clker.com/cliparts/2/k/n/l/C/Q/transparent-green-checkmark-m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783" y="715913"/>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28" name="Multiply 27"/>
          <p:cNvSpPr/>
          <p:nvPr/>
        </p:nvSpPr>
        <p:spPr>
          <a:xfrm>
            <a:off x="7881363" y="2741981"/>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7C662B-11B8-E642-4843-790100F2003F}"/>
              </a:ext>
            </a:extLst>
          </p:cNvPr>
          <p:cNvSpPr txBox="1"/>
          <p:nvPr/>
        </p:nvSpPr>
        <p:spPr>
          <a:xfrm>
            <a:off x="461173" y="1375331"/>
            <a:ext cx="3230567" cy="3046988"/>
          </a:xfrm>
          <a:prstGeom prst="rect">
            <a:avLst/>
          </a:prstGeom>
          <a:noFill/>
        </p:spPr>
        <p:txBody>
          <a:bodyPr wrap="square">
            <a:spAutoFit/>
          </a:bodyPr>
          <a:lstStyle/>
          <a:p>
            <a:r>
              <a:rPr lang="en-US" sz="3200" dirty="0"/>
              <a:t>“represent, or sample, the full variety of biodiversity, ideally at all levels of organization.”</a:t>
            </a:r>
            <a:endParaRPr lang="en-NZ" sz="3200" dirty="0"/>
          </a:p>
        </p:txBody>
      </p:sp>
      <p:sp>
        <p:nvSpPr>
          <p:cNvPr id="13" name="TextBox 12">
            <a:extLst>
              <a:ext uri="{FF2B5EF4-FFF2-40B4-BE49-F238E27FC236}">
                <a16:creationId xmlns:a16="http://schemas.microsoft.com/office/drawing/2014/main" id="{AD0D4C63-9858-4D0B-480D-0B81F2B7C883}"/>
              </a:ext>
            </a:extLst>
          </p:cNvPr>
          <p:cNvSpPr txBox="1"/>
          <p:nvPr/>
        </p:nvSpPr>
        <p:spPr>
          <a:xfrm>
            <a:off x="0" y="4866501"/>
            <a:ext cx="4080601" cy="276999"/>
          </a:xfrm>
          <a:prstGeom prst="rect">
            <a:avLst/>
          </a:prstGeom>
          <a:noFill/>
        </p:spPr>
        <p:txBody>
          <a:bodyPr wrap="square">
            <a:spAutoFit/>
          </a:bodyPr>
          <a:lstStyle/>
          <a:p>
            <a:r>
              <a:rPr lang="en-US" sz="1200" dirty="0" err="1"/>
              <a:t>Margules</a:t>
            </a:r>
            <a:r>
              <a:rPr lang="en-US" sz="1200" dirty="0"/>
              <a:t> &amp; Pressey 2000 https://doi.org/10.1038/35012251</a:t>
            </a:r>
          </a:p>
        </p:txBody>
      </p:sp>
    </p:spTree>
    <p:extLst>
      <p:ext uri="{BB962C8B-B14F-4D97-AF65-F5344CB8AC3E}">
        <p14:creationId xmlns:p14="http://schemas.microsoft.com/office/powerpoint/2010/main" val="388132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1018633" y="70816"/>
            <a:ext cx="7106734" cy="610417"/>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j-ea"/>
                <a:cs typeface="+mj-cs"/>
              </a:rPr>
              <a:t>Accounting for representativeness</a:t>
            </a:r>
          </a:p>
        </p:txBody>
      </p:sp>
      <p:grpSp>
        <p:nvGrpSpPr>
          <p:cNvPr id="9" name="Group 8"/>
          <p:cNvGrpSpPr/>
          <p:nvPr/>
        </p:nvGrpSpPr>
        <p:grpSpPr>
          <a:xfrm>
            <a:off x="6049520" y="1453658"/>
            <a:ext cx="3347940" cy="2958521"/>
            <a:chOff x="-185640" y="1250698"/>
            <a:chExt cx="3347940" cy="2958521"/>
          </a:xfrm>
        </p:grpSpPr>
        <p:pic>
          <p:nvPicPr>
            <p:cNvPr id="6" name="Picture 5"/>
            <p:cNvPicPr>
              <a:picLocks noChangeAspect="1"/>
            </p:cNvPicPr>
            <p:nvPr/>
          </p:nvPicPr>
          <p:blipFill rotWithShape="1">
            <a:blip r:embed="rId3"/>
            <a:srcRect l="43730" t="27916" r="29642" b="37923"/>
            <a:stretch/>
          </p:blipFill>
          <p:spPr>
            <a:xfrm>
              <a:off x="254000" y="1620030"/>
              <a:ext cx="2552700" cy="2046751"/>
            </a:xfrm>
            <a:prstGeom prst="rect">
              <a:avLst/>
            </a:prstGeom>
          </p:spPr>
        </p:pic>
        <p:sp>
          <p:nvSpPr>
            <p:cNvPr id="7" name="TextBox 6"/>
            <p:cNvSpPr txBox="1"/>
            <p:nvPr/>
          </p:nvSpPr>
          <p:spPr>
            <a:xfrm>
              <a:off x="-185640" y="1250698"/>
              <a:ext cx="33383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Genes</a:t>
              </a:r>
            </a:p>
          </p:txBody>
        </p:sp>
        <p:sp>
          <p:nvSpPr>
            <p:cNvPr id="3" name="TextBox 2"/>
            <p:cNvSpPr txBox="1"/>
            <p:nvPr/>
          </p:nvSpPr>
          <p:spPr>
            <a:xfrm>
              <a:off x="-101600" y="3747554"/>
              <a:ext cx="3263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Hanson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a:t>
              </a:r>
              <a:r>
                <a:rPr kumimoji="0" lang="en-US" sz="1200" b="0" i="0" u="none" strike="noStrike" kern="1200" cap="none" spc="0" normalizeH="0" baseline="0" noProof="0" dirty="0">
                  <a:ln>
                    <a:noFill/>
                  </a:ln>
                  <a:solidFill>
                    <a:prstClr val="white"/>
                  </a:solidFill>
                  <a:effectLst/>
                  <a:uLnTx/>
                  <a:uFillTx/>
                  <a:latin typeface="Calibri"/>
                  <a:ea typeface="+mn-ea"/>
                  <a:cs typeface="+mn-cs"/>
                </a:rPr>
                <a:t> 2022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https://doi.org/10.1111/1365-2664.13718</a:t>
              </a:r>
            </a:p>
          </p:txBody>
        </p:sp>
      </p:grpSp>
      <p:sp>
        <p:nvSpPr>
          <p:cNvPr id="13" name="Pentagon 12"/>
          <p:cNvSpPr/>
          <p:nvPr/>
        </p:nvSpPr>
        <p:spPr>
          <a:xfrm>
            <a:off x="2815608" y="1038683"/>
            <a:ext cx="564519" cy="3330306"/>
          </a:xfrm>
          <a:prstGeom prst="homePlate">
            <a:avLst>
              <a:gd name="adj" fmla="val 4623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Pentagon 25"/>
          <p:cNvSpPr/>
          <p:nvPr/>
        </p:nvSpPr>
        <p:spPr>
          <a:xfrm>
            <a:off x="5701970" y="1812811"/>
            <a:ext cx="539658" cy="1905000"/>
          </a:xfrm>
          <a:prstGeom prst="homePlat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Details are in the caption following the image"/>
          <p:cNvPicPr>
            <a:picLocks noChangeAspect="1" noChangeArrowheads="1"/>
          </p:cNvPicPr>
          <p:nvPr/>
        </p:nvPicPr>
        <p:blipFill rotWithShape="1">
          <a:blip r:embed="rId4">
            <a:extLst>
              <a:ext uri="{28A0092B-C50C-407E-A947-70E740481C1C}">
                <a14:useLocalDpi xmlns:a14="http://schemas.microsoft.com/office/drawing/2010/main" val="0"/>
              </a:ext>
            </a:extLst>
          </a:blip>
          <a:srcRect t="6006" r="69230"/>
          <a:stretch/>
        </p:blipFill>
        <p:spPr bwMode="auto">
          <a:xfrm>
            <a:off x="615855" y="1610301"/>
            <a:ext cx="1563472" cy="29324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9834" y="1189391"/>
            <a:ext cx="1635514" cy="4209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Ecosystems</a:t>
            </a:r>
          </a:p>
        </p:txBody>
      </p:sp>
      <p:sp>
        <p:nvSpPr>
          <p:cNvPr id="4" name="TextBox 3"/>
          <p:cNvSpPr txBox="1"/>
          <p:nvPr/>
        </p:nvSpPr>
        <p:spPr>
          <a:xfrm>
            <a:off x="-107661" y="4574926"/>
            <a:ext cx="3010504" cy="5261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Flower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a:t>
            </a:r>
            <a:r>
              <a:rPr kumimoji="0" lang="en-US" sz="1200" b="0" i="0" u="none" strike="noStrike" kern="1200" cap="none" spc="0" normalizeH="0" baseline="0" noProof="0" dirty="0">
                <a:ln>
                  <a:noFill/>
                </a:ln>
                <a:solidFill>
                  <a:prstClr val="white"/>
                </a:solidFill>
                <a:effectLst/>
                <a:uLnTx/>
                <a:uFillTx/>
                <a:latin typeface="Calibri"/>
                <a:ea typeface="+mn-ea"/>
                <a:cs typeface="+mn-cs"/>
              </a:rPr>
              <a:t> 2020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https://doi.org/10.1111/csp2.158</a:t>
            </a:r>
          </a:p>
        </p:txBody>
      </p:sp>
      <p:grpSp>
        <p:nvGrpSpPr>
          <p:cNvPr id="5" name="Group 4">
            <a:extLst>
              <a:ext uri="{FF2B5EF4-FFF2-40B4-BE49-F238E27FC236}">
                <a16:creationId xmlns:a16="http://schemas.microsoft.com/office/drawing/2014/main" id="{9A4E0808-02F9-FFEE-A211-747FBEA5082B}"/>
              </a:ext>
            </a:extLst>
          </p:cNvPr>
          <p:cNvGrpSpPr/>
          <p:nvPr/>
        </p:nvGrpSpPr>
        <p:grpSpPr>
          <a:xfrm>
            <a:off x="2902843" y="669351"/>
            <a:ext cx="3338314" cy="3873445"/>
            <a:chOff x="2441377" y="669351"/>
            <a:chExt cx="3338314" cy="3873445"/>
          </a:xfrm>
        </p:grpSpPr>
        <p:sp>
          <p:nvSpPr>
            <p:cNvPr id="22" name="TextBox 21"/>
            <p:cNvSpPr txBox="1"/>
            <p:nvPr/>
          </p:nvSpPr>
          <p:spPr>
            <a:xfrm>
              <a:off x="2441377" y="669351"/>
              <a:ext cx="33383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Species</a:t>
              </a:r>
            </a:p>
          </p:txBody>
        </p:sp>
        <p:sp>
          <p:nvSpPr>
            <p:cNvPr id="24" name="TextBox 23"/>
            <p:cNvSpPr txBox="1"/>
            <p:nvPr/>
          </p:nvSpPr>
          <p:spPr>
            <a:xfrm>
              <a:off x="2512113" y="4081131"/>
              <a:ext cx="32639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a:ea typeface="+mn-ea"/>
                  <a:cs typeface="+mn-cs"/>
                </a:rPr>
                <a:t>Domisch</a:t>
              </a:r>
              <a:r>
                <a:rPr kumimoji="0" lang="en-US" sz="1200" b="0" i="0" u="none" strike="noStrike" kern="1200" cap="none" spc="0" normalizeH="0" baseline="0" noProof="0" dirty="0">
                  <a:ln>
                    <a:noFill/>
                  </a:ln>
                  <a:solidFill>
                    <a:prstClr val="white"/>
                  </a:solidFill>
                  <a:effectLst/>
                  <a:uLnTx/>
                  <a:uFillTx/>
                  <a:latin typeface="Calibri"/>
                  <a:ea typeface="+mn-ea"/>
                  <a:cs typeface="+mn-cs"/>
                </a:rPr>
                <a:t>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a:t>
              </a:r>
              <a:r>
                <a:rPr kumimoji="0" lang="en-US" sz="1200" b="0" i="0" u="none" strike="noStrike" kern="1200" cap="none" spc="0" normalizeH="0" baseline="0" noProof="0" dirty="0">
                  <a:ln>
                    <a:noFill/>
                  </a:ln>
                  <a:solidFill>
                    <a:prstClr val="white"/>
                  </a:solidFill>
                  <a:effectLst/>
                  <a:uLnTx/>
                  <a:uFillTx/>
                  <a:latin typeface="Calibri"/>
                  <a:ea typeface="+mn-ea"/>
                  <a:cs typeface="+mn-cs"/>
                </a:rPr>
                <a:t> 2019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https://doi.org/10.1111/ddi.12891</a:t>
              </a:r>
            </a:p>
          </p:txBody>
        </p:sp>
        <p:pic>
          <p:nvPicPr>
            <p:cNvPr id="14" name="Picture 13"/>
            <p:cNvPicPr>
              <a:picLocks noChangeAspect="1"/>
            </p:cNvPicPr>
            <p:nvPr/>
          </p:nvPicPr>
          <p:blipFill rotWithShape="1">
            <a:blip r:embed="rId5"/>
            <a:srcRect l="52258" t="17943" r="38064" b="55396"/>
            <a:stretch/>
          </p:blipFill>
          <p:spPr>
            <a:xfrm>
              <a:off x="3299819" y="1089410"/>
              <a:ext cx="1688488" cy="2907270"/>
            </a:xfrm>
            <a:prstGeom prst="rect">
              <a:avLst/>
            </a:prstGeom>
          </p:spPr>
        </p:pic>
      </p:grpSp>
    </p:spTree>
    <p:extLst>
      <p:ext uri="{BB962C8B-B14F-4D97-AF65-F5344CB8AC3E}">
        <p14:creationId xmlns:p14="http://schemas.microsoft.com/office/powerpoint/2010/main" val="2026415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99"/>
            <a:ext cx="8229600" cy="857250"/>
          </a:xfrm>
        </p:spPr>
        <p:txBody>
          <a:bodyPr/>
          <a:lstStyle/>
          <a:p>
            <a:r>
              <a:rPr lang="en-AU" dirty="0"/>
              <a:t>Principle of efficiency</a:t>
            </a:r>
          </a:p>
        </p:txBody>
      </p:sp>
      <p:sp>
        <p:nvSpPr>
          <p:cNvPr id="60" name="Rectangle 59"/>
          <p:cNvSpPr/>
          <p:nvPr/>
        </p:nvSpPr>
        <p:spPr>
          <a:xfrm>
            <a:off x="4399857" y="1010053"/>
            <a:ext cx="3060532"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p:cNvSpPr txBox="1"/>
          <p:nvPr/>
        </p:nvSpPr>
        <p:spPr>
          <a:xfrm>
            <a:off x="5282861" y="2577187"/>
            <a:ext cx="14058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1" i="0" u="none" strike="noStrike" kern="1200" cap="none" spc="0" normalizeH="0" baseline="0" noProof="0" dirty="0">
                <a:ln>
                  <a:noFill/>
                </a:ln>
                <a:solidFill>
                  <a:prstClr val="white"/>
                </a:solidFill>
                <a:effectLst/>
                <a:uLnTx/>
                <a:uFillTx/>
                <a:latin typeface="Calibri"/>
                <a:ea typeface="+mn-ea"/>
                <a:cs typeface="+mn-cs"/>
              </a:rPr>
              <a:t>versus</a:t>
            </a:r>
          </a:p>
        </p:txBody>
      </p:sp>
      <p:sp>
        <p:nvSpPr>
          <p:cNvPr id="63" name="Rectangle 62"/>
          <p:cNvSpPr/>
          <p:nvPr/>
        </p:nvSpPr>
        <p:spPr>
          <a:xfrm>
            <a:off x="4529235" y="1146974"/>
            <a:ext cx="87376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170"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11930" y="1259387"/>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15595" y="159117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933028" y="1694007"/>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751454" y="1209861"/>
            <a:ext cx="470931" cy="4709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399857" y="3271264"/>
            <a:ext cx="3060532" cy="154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682339" y="3408185"/>
            <a:ext cx="1666290" cy="125857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811930" y="3520598"/>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15595" y="385238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phylopic.org/assets/images/submissions/b9d5547b-773c-46c8-841a-0846ff7f09ab.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933028" y="395521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751454" y="35117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clker.com/cliparts/2/k/n/l/C/Q/transparent-green-checkmark-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9372" y="662737"/>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32" name="Multiply 31"/>
          <p:cNvSpPr/>
          <p:nvPr/>
        </p:nvSpPr>
        <p:spPr>
          <a:xfrm>
            <a:off x="6908952" y="2688805"/>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1400" y="1646381"/>
            <a:ext cx="812045" cy="638375"/>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2879" y="4271971"/>
            <a:ext cx="812045" cy="638375"/>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6127" y="3533201"/>
            <a:ext cx="812045" cy="638375"/>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3469" y="4314053"/>
            <a:ext cx="812045" cy="638375"/>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7303" y="3436875"/>
            <a:ext cx="812045" cy="638375"/>
          </a:xfrm>
          <a:prstGeom prst="rect">
            <a:avLst/>
          </a:prstGeom>
        </p:spPr>
      </p:pic>
      <p:sp>
        <p:nvSpPr>
          <p:cNvPr id="5" name="TextBox 4">
            <a:extLst>
              <a:ext uri="{FF2B5EF4-FFF2-40B4-BE49-F238E27FC236}">
                <a16:creationId xmlns:a16="http://schemas.microsoft.com/office/drawing/2014/main" id="{7764D6A7-C380-5DEC-5841-E56DCAF6DDE1}"/>
              </a:ext>
            </a:extLst>
          </p:cNvPr>
          <p:cNvSpPr txBox="1"/>
          <p:nvPr/>
        </p:nvSpPr>
        <p:spPr>
          <a:xfrm>
            <a:off x="278941" y="1400673"/>
            <a:ext cx="3854706" cy="2554545"/>
          </a:xfrm>
          <a:prstGeom prst="rect">
            <a:avLst/>
          </a:prstGeom>
          <a:noFill/>
        </p:spPr>
        <p:txBody>
          <a:bodyPr wrap="square">
            <a:spAutoFit/>
          </a:bodyPr>
          <a:lstStyle/>
          <a:p>
            <a:r>
              <a:rPr lang="en-US" sz="3200" dirty="0"/>
              <a:t>“An efficient reserve system is more likely to succeed in the face of competing interests.”</a:t>
            </a:r>
            <a:endParaRPr lang="en-NZ" sz="3200" dirty="0"/>
          </a:p>
        </p:txBody>
      </p:sp>
      <p:sp>
        <p:nvSpPr>
          <p:cNvPr id="7" name="TextBox 6">
            <a:extLst>
              <a:ext uri="{FF2B5EF4-FFF2-40B4-BE49-F238E27FC236}">
                <a16:creationId xmlns:a16="http://schemas.microsoft.com/office/drawing/2014/main" id="{AB1054D1-BABC-66BE-57CE-27457BDCF7E1}"/>
              </a:ext>
            </a:extLst>
          </p:cNvPr>
          <p:cNvSpPr txBox="1"/>
          <p:nvPr/>
        </p:nvSpPr>
        <p:spPr>
          <a:xfrm>
            <a:off x="52612" y="4242217"/>
            <a:ext cx="4155345" cy="830997"/>
          </a:xfrm>
          <a:prstGeom prst="rect">
            <a:avLst/>
          </a:prstGeom>
          <a:noFill/>
        </p:spPr>
        <p:txBody>
          <a:bodyPr wrap="square">
            <a:spAutoFit/>
          </a:bodyPr>
          <a:lstStyle/>
          <a:p>
            <a:r>
              <a:rPr lang="en-US" sz="1200" dirty="0" err="1"/>
              <a:t>Possingham</a:t>
            </a:r>
            <a:r>
              <a:rPr lang="en-US" sz="1200" dirty="0"/>
              <a:t>, H. P., Wilson, K. A., </a:t>
            </a:r>
            <a:r>
              <a:rPr lang="en-US" sz="1200" dirty="0" err="1"/>
              <a:t>Andelman</a:t>
            </a:r>
            <a:r>
              <a:rPr lang="en-US" sz="1200" dirty="0"/>
              <a:t>, S. J. &amp; </a:t>
            </a:r>
            <a:r>
              <a:rPr lang="en-US" sz="1200" dirty="0" err="1"/>
              <a:t>Vynne</a:t>
            </a:r>
            <a:r>
              <a:rPr lang="en-US" sz="1200" dirty="0"/>
              <a:t>, C. H. (2006). Protected areas: goals, limitations and design. In Principles of Conservation Biology (eds M. J. Groom, G. K. </a:t>
            </a:r>
            <a:r>
              <a:rPr lang="en-US" sz="1200" dirty="0" err="1"/>
              <a:t>Meffe</a:t>
            </a:r>
            <a:r>
              <a:rPr lang="en-US" sz="1200" dirty="0"/>
              <a:t> and C. R. Carroll), pp. 509–533. Sunderland, Sinauer Associates.</a:t>
            </a:r>
          </a:p>
        </p:txBody>
      </p:sp>
    </p:spTree>
    <p:extLst>
      <p:ext uri="{BB962C8B-B14F-4D97-AF65-F5344CB8AC3E}">
        <p14:creationId xmlns:p14="http://schemas.microsoft.com/office/powerpoint/2010/main" val="2849553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6862" y="-23654"/>
            <a:ext cx="7310277" cy="857250"/>
          </a:xfrm>
        </p:spPr>
        <p:txBody>
          <a:bodyPr>
            <a:normAutofit/>
          </a:bodyPr>
          <a:lstStyle/>
          <a:p>
            <a:r>
              <a:rPr lang="en-US" sz="2800" dirty="0"/>
              <a:t>Accounting for efficiency – get good cost data</a:t>
            </a:r>
          </a:p>
        </p:txBody>
      </p:sp>
      <p:grpSp>
        <p:nvGrpSpPr>
          <p:cNvPr id="2" name="Group 1">
            <a:extLst>
              <a:ext uri="{FF2B5EF4-FFF2-40B4-BE49-F238E27FC236}">
                <a16:creationId xmlns:a16="http://schemas.microsoft.com/office/drawing/2014/main" id="{899928B9-1C13-B663-FC6A-0C0BB73C1BF5}"/>
              </a:ext>
            </a:extLst>
          </p:cNvPr>
          <p:cNvGrpSpPr/>
          <p:nvPr/>
        </p:nvGrpSpPr>
        <p:grpSpPr>
          <a:xfrm>
            <a:off x="31240" y="1329911"/>
            <a:ext cx="3039762" cy="3560080"/>
            <a:chOff x="158827" y="1329911"/>
            <a:chExt cx="3039762" cy="3560080"/>
          </a:xfrm>
        </p:grpSpPr>
        <p:pic>
          <p:nvPicPr>
            <p:cNvPr id="2050" name="Picture 2" descr="Figure 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34" t="1307" r="52583" b="51097"/>
            <a:stretch/>
          </p:blipFill>
          <p:spPr bwMode="auto">
            <a:xfrm>
              <a:off x="960036" y="1329911"/>
              <a:ext cx="1753143" cy="2345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0830" y="3813589"/>
              <a:ext cx="2476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Land value assessments</a:t>
              </a:r>
            </a:p>
          </p:txBody>
        </p:sp>
        <p:sp>
          <p:nvSpPr>
            <p:cNvPr id="7" name="Rectangle 6"/>
            <p:cNvSpPr/>
            <p:nvPr/>
          </p:nvSpPr>
          <p:spPr>
            <a:xfrm>
              <a:off x="158827" y="4428326"/>
              <a:ext cx="303976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a:ea typeface="+mn-ea"/>
                  <a:cs typeface="+mn-cs"/>
                </a:rPr>
                <a:t>Rodewald</a:t>
              </a:r>
              <a:r>
                <a:rPr kumimoji="0" lang="en-US" sz="1200" b="0" i="0" u="none" strike="noStrike" kern="1200" cap="none" spc="0" normalizeH="0" baseline="0" noProof="0" dirty="0">
                  <a:ln>
                    <a:noFill/>
                  </a:ln>
                  <a:solidFill>
                    <a:prstClr val="white"/>
                  </a:solidFill>
                  <a:effectLst/>
                  <a:uLnTx/>
                  <a:uFillTx/>
                  <a:latin typeface="Calibri"/>
                  <a:ea typeface="+mn-ea"/>
                  <a:cs typeface="+mn-cs"/>
                </a:rPr>
                <a:t>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 </a:t>
              </a:r>
              <a:r>
                <a:rPr kumimoji="0" lang="en-US" sz="1200" b="0" i="0" u="none" strike="noStrike" kern="1200" cap="none" spc="0" normalizeH="0" baseline="0" noProof="0" dirty="0">
                  <a:ln>
                    <a:noFill/>
                  </a:ln>
                  <a:solidFill>
                    <a:prstClr val="white"/>
                  </a:solidFill>
                  <a:effectLst/>
                  <a:uLnTx/>
                  <a:uFillTx/>
                  <a:latin typeface="Calibri"/>
                  <a:ea typeface="+mn-ea"/>
                  <a:cs typeface="+mn-cs"/>
                </a:rPr>
                <a:t>2019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https://doi.org/10.1038/s41598-019-52241-2</a:t>
              </a:r>
            </a:p>
          </p:txBody>
        </p:sp>
      </p:grpSp>
      <p:sp>
        <p:nvSpPr>
          <p:cNvPr id="11" name="Rectangle 10"/>
          <p:cNvSpPr/>
          <p:nvPr/>
        </p:nvSpPr>
        <p:spPr>
          <a:xfrm>
            <a:off x="3518251" y="2941320"/>
            <a:ext cx="884009" cy="7573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A9812A7D-4BCB-4066-6866-8B9B6367A126}"/>
              </a:ext>
            </a:extLst>
          </p:cNvPr>
          <p:cNvGrpSpPr/>
          <p:nvPr/>
        </p:nvGrpSpPr>
        <p:grpSpPr>
          <a:xfrm>
            <a:off x="3047558" y="854973"/>
            <a:ext cx="3039760" cy="4054949"/>
            <a:chOff x="3091723" y="854973"/>
            <a:chExt cx="3039760" cy="4054949"/>
          </a:xfrm>
        </p:grpSpPr>
        <p:sp>
          <p:nvSpPr>
            <p:cNvPr id="6" name="TextBox 5"/>
            <p:cNvSpPr txBox="1"/>
            <p:nvPr/>
          </p:nvSpPr>
          <p:spPr>
            <a:xfrm>
              <a:off x="3582903" y="3813589"/>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Human pressure</a:t>
              </a:r>
            </a:p>
          </p:txBody>
        </p:sp>
        <p:pic>
          <p:nvPicPr>
            <p:cNvPr id="9" name="Picture 8"/>
            <p:cNvPicPr>
              <a:picLocks noChangeAspect="1"/>
            </p:cNvPicPr>
            <p:nvPr/>
          </p:nvPicPr>
          <p:blipFill rotWithShape="1">
            <a:blip r:embed="rId3"/>
            <a:srcRect l="47431" t="24056" r="31389" b="30944"/>
            <a:stretch/>
          </p:blipFill>
          <p:spPr>
            <a:xfrm>
              <a:off x="3535082" y="854973"/>
              <a:ext cx="2153042" cy="2858957"/>
            </a:xfrm>
            <a:prstGeom prst="rect">
              <a:avLst/>
            </a:prstGeom>
          </p:spPr>
        </p:pic>
        <p:sp>
          <p:nvSpPr>
            <p:cNvPr id="13" name="Rectangle 12"/>
            <p:cNvSpPr/>
            <p:nvPr/>
          </p:nvSpPr>
          <p:spPr>
            <a:xfrm>
              <a:off x="3091723" y="4448257"/>
              <a:ext cx="303976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Schuster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a:t>
              </a:r>
              <a:r>
                <a:rPr kumimoji="0" lang="en-US" sz="1200" b="0" i="0" u="none" strike="noStrike" kern="1200" cap="none" spc="0" normalizeH="0" baseline="0" noProof="0" dirty="0">
                  <a:ln>
                    <a:noFill/>
                  </a:ln>
                  <a:solidFill>
                    <a:prstClr val="white"/>
                  </a:solidFill>
                  <a:effectLst/>
                  <a:uLnTx/>
                  <a:uFillTx/>
                  <a:latin typeface="Calibri"/>
                  <a:ea typeface="+mn-ea"/>
                  <a:cs typeface="+mn-cs"/>
                </a:rPr>
                <a:t> 2019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https://doi.org/10.1038/s41467-019-09723-8</a:t>
              </a:r>
            </a:p>
          </p:txBody>
        </p:sp>
      </p:grpSp>
      <p:grpSp>
        <p:nvGrpSpPr>
          <p:cNvPr id="8" name="Group 7">
            <a:extLst>
              <a:ext uri="{FF2B5EF4-FFF2-40B4-BE49-F238E27FC236}">
                <a16:creationId xmlns:a16="http://schemas.microsoft.com/office/drawing/2014/main" id="{0AB08DEF-9320-3D54-D5F2-F3C490D5EA2C}"/>
              </a:ext>
            </a:extLst>
          </p:cNvPr>
          <p:cNvGrpSpPr/>
          <p:nvPr/>
        </p:nvGrpSpPr>
        <p:grpSpPr>
          <a:xfrm>
            <a:off x="6063874" y="854973"/>
            <a:ext cx="3039761" cy="4054949"/>
            <a:chOff x="6063874" y="854973"/>
            <a:chExt cx="3039761" cy="4054949"/>
          </a:xfrm>
        </p:grpSpPr>
        <p:sp>
          <p:nvSpPr>
            <p:cNvPr id="15" name="TextBox 14"/>
            <p:cNvSpPr txBox="1"/>
            <p:nvPr/>
          </p:nvSpPr>
          <p:spPr>
            <a:xfrm>
              <a:off x="6402654" y="3813589"/>
              <a:ext cx="2362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Opportunity cost to commercial fisheries</a:t>
              </a:r>
            </a:p>
          </p:txBody>
        </p:sp>
        <p:pic>
          <p:nvPicPr>
            <p:cNvPr id="2052" name="Picture 4" descr="Extended Data Fig. 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166"/>
            <a:stretch/>
          </p:blipFill>
          <p:spPr bwMode="auto">
            <a:xfrm>
              <a:off x="6753327" y="854973"/>
              <a:ext cx="1660854" cy="28912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063874" y="4448257"/>
              <a:ext cx="3039761"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Brito-Morales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a:t>
              </a:r>
              <a:r>
                <a:rPr kumimoji="0" lang="en-US" sz="1200" b="0" i="0" u="none" strike="noStrike" kern="1200" cap="none" spc="0" normalizeH="0" baseline="0" noProof="0" dirty="0">
                  <a:ln>
                    <a:noFill/>
                  </a:ln>
                  <a:solidFill>
                    <a:prstClr val="white"/>
                  </a:solidFill>
                  <a:effectLst/>
                  <a:uLnTx/>
                  <a:uFillTx/>
                  <a:latin typeface="Calibri"/>
                  <a:ea typeface="+mn-ea"/>
                  <a:cs typeface="+mn-cs"/>
                </a:rPr>
                <a:t> 2022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https://doi.org/10.1038/s41558-022-01323-7</a:t>
              </a:r>
            </a:p>
          </p:txBody>
        </p:sp>
      </p:grpSp>
    </p:spTree>
    <p:extLst>
      <p:ext uri="{BB962C8B-B14F-4D97-AF65-F5344CB8AC3E}">
        <p14:creationId xmlns:p14="http://schemas.microsoft.com/office/powerpoint/2010/main" val="1535215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o photo description available.">
            <a:extLst>
              <a:ext uri="{FF2B5EF4-FFF2-40B4-BE49-F238E27FC236}">
                <a16:creationId xmlns:a16="http://schemas.microsoft.com/office/drawing/2014/main" id="{1DA0C029-7718-4C3C-5AE0-760180FC03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89" t="23153" r="11137" b="24478"/>
          <a:stretch/>
        </p:blipFill>
        <p:spPr bwMode="auto">
          <a:xfrm>
            <a:off x="1772350" y="796849"/>
            <a:ext cx="5890179" cy="39969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53F285-8B08-7D37-BC1F-28E90EDF2993}"/>
              </a:ext>
            </a:extLst>
          </p:cNvPr>
          <p:cNvSpPr txBox="1"/>
          <p:nvPr/>
        </p:nvSpPr>
        <p:spPr>
          <a:xfrm>
            <a:off x="4490483" y="4866501"/>
            <a:ext cx="5865628" cy="276999"/>
          </a:xfrm>
          <a:prstGeom prst="rect">
            <a:avLst/>
          </a:prstGeom>
          <a:noFill/>
        </p:spPr>
        <p:txBody>
          <a:bodyPr wrap="square">
            <a:spAutoFit/>
          </a:bodyPr>
          <a:lstStyle/>
          <a:p>
            <a:r>
              <a:rPr lang="en-NZ" sz="1200" dirty="0"/>
              <a:t>https://www.iybssd2022.org/en/bending-the-curve-of-biodiversity-loss/</a:t>
            </a:r>
          </a:p>
        </p:txBody>
      </p:sp>
      <p:sp>
        <p:nvSpPr>
          <p:cNvPr id="8" name="Title 1">
            <a:extLst>
              <a:ext uri="{FF2B5EF4-FFF2-40B4-BE49-F238E27FC236}">
                <a16:creationId xmlns:a16="http://schemas.microsoft.com/office/drawing/2014/main" id="{415593AD-B4D8-AB3B-4640-2858FA01755D}"/>
              </a:ext>
            </a:extLst>
          </p:cNvPr>
          <p:cNvSpPr>
            <a:spLocks noGrp="1"/>
          </p:cNvSpPr>
          <p:nvPr>
            <p:ph type="title"/>
          </p:nvPr>
        </p:nvSpPr>
        <p:spPr>
          <a:xfrm>
            <a:off x="602640" y="70884"/>
            <a:ext cx="8229600" cy="653221"/>
          </a:xfrm>
        </p:spPr>
        <p:txBody>
          <a:bodyPr>
            <a:noAutofit/>
          </a:bodyPr>
          <a:lstStyle/>
          <a:p>
            <a:r>
              <a:rPr lang="en-NZ" sz="3600" dirty="0"/>
              <a:t>Biodiversity in crisis</a:t>
            </a:r>
          </a:p>
        </p:txBody>
      </p:sp>
    </p:spTree>
    <p:extLst>
      <p:ext uri="{BB962C8B-B14F-4D97-AF65-F5344CB8AC3E}">
        <p14:creationId xmlns:p14="http://schemas.microsoft.com/office/powerpoint/2010/main" val="2133805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630" y="6596"/>
            <a:ext cx="7398740" cy="857250"/>
          </a:xfrm>
        </p:spPr>
        <p:txBody>
          <a:bodyPr/>
          <a:lstStyle/>
          <a:p>
            <a:r>
              <a:rPr lang="en-AU" dirty="0"/>
              <a:t>Principle of complementarity</a:t>
            </a:r>
          </a:p>
        </p:txBody>
      </p:sp>
      <p:sp>
        <p:nvSpPr>
          <p:cNvPr id="3" name="Content Placeholder 2"/>
          <p:cNvSpPr>
            <a:spLocks noGrp="1"/>
          </p:cNvSpPr>
          <p:nvPr>
            <p:ph idx="1"/>
          </p:nvPr>
        </p:nvSpPr>
        <p:spPr>
          <a:xfrm>
            <a:off x="304800" y="735845"/>
            <a:ext cx="8694849" cy="1233073"/>
          </a:xfrm>
        </p:spPr>
        <p:txBody>
          <a:bodyPr>
            <a:normAutofit/>
          </a:bodyPr>
          <a:lstStyle/>
          <a:p>
            <a:pPr marL="0" indent="0" algn="ctr">
              <a:buNone/>
            </a:pPr>
            <a:r>
              <a:rPr lang="en-AU" sz="2400" dirty="0">
                <a:solidFill>
                  <a:srgbClr val="00B050"/>
                </a:solidFill>
              </a:rPr>
              <a:t>Existing protected areas</a:t>
            </a:r>
            <a:r>
              <a:rPr lang="en-AU" sz="2400" dirty="0"/>
              <a:t> and </a:t>
            </a:r>
            <a:r>
              <a:rPr lang="en-AU" sz="2400" dirty="0">
                <a:solidFill>
                  <a:srgbClr val="FFFF00"/>
                </a:solidFill>
              </a:rPr>
              <a:t>priority areas</a:t>
            </a:r>
            <a:r>
              <a:rPr lang="en-AU" sz="2400" dirty="0"/>
              <a:t> should “complement” each other to maximize the performance of the overall system</a:t>
            </a:r>
          </a:p>
        </p:txBody>
      </p:sp>
      <p:grpSp>
        <p:nvGrpSpPr>
          <p:cNvPr id="26" name="Group 25"/>
          <p:cNvGrpSpPr/>
          <p:nvPr/>
        </p:nvGrpSpPr>
        <p:grpSpPr>
          <a:xfrm>
            <a:off x="457200" y="2385928"/>
            <a:ext cx="4136400" cy="2451937"/>
            <a:chOff x="457200" y="2477831"/>
            <a:chExt cx="4136400" cy="2451937"/>
          </a:xfrm>
        </p:grpSpPr>
        <p:sp>
          <p:nvSpPr>
            <p:cNvPr id="5" name="Rectangle 4"/>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942430" y="3908236"/>
              <a:ext cx="1922729" cy="9502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7" name="Group 26"/>
          <p:cNvGrpSpPr/>
          <p:nvPr/>
        </p:nvGrpSpPr>
        <p:grpSpPr>
          <a:xfrm>
            <a:off x="4863249" y="2363549"/>
            <a:ext cx="4136400" cy="2451937"/>
            <a:chOff x="457200" y="2477831"/>
            <a:chExt cx="4136400" cy="2451937"/>
          </a:xfrm>
        </p:grpSpPr>
        <p:sp>
          <p:nvSpPr>
            <p:cNvPr id="28" name="Rectangle 27"/>
            <p:cNvSpPr/>
            <p:nvPr/>
          </p:nvSpPr>
          <p:spPr>
            <a:xfrm>
              <a:off x="457200" y="2611368"/>
              <a:ext cx="4136400" cy="231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44484" y="4233436"/>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phylopic.org/assets/images/submissions/c07ce7b7-5fb5-484f-83a0-567bb0795e18.thumb.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80813" y="4301278"/>
              <a:ext cx="378617" cy="37861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294195" y="25460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56990" y="3817207"/>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phylopic.org/assets/images/submissions/b8daba4a-be30-4fd6-9457-e9f868eef84c.thumb.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699873" y="3757082"/>
              <a:ext cx="484071" cy="4840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34669" y="277884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61304" y="2836355"/>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678517" y="287246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phylopic.org/assets/images/submissions/416ec8c6-0ed1-4c9f-b4a4-8c1ef6496e84.thumb.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220762" y="3996412"/>
              <a:ext cx="470931" cy="47093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80988" y="307182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3705614" y="2477831"/>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phylopic.org/assets/images/submissions/b9d5547b-773c-46c8-841a-0846ff7f09ab.thumb.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142587" y="41641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3632235" y="3844449"/>
              <a:ext cx="702165" cy="94663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p:cNvSpPr/>
            <p:nvPr/>
          </p:nvSpPr>
          <p:spPr>
            <a:xfrm>
              <a:off x="3074400" y="2692800"/>
              <a:ext cx="1410549" cy="90529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574675" y="2710845"/>
              <a:ext cx="1405326" cy="10638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6" name="Picture 2" descr="http://www.clker.com/cliparts/2/k/n/l/C/Q/transparent-green-checkmark-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2363" y="2900405"/>
            <a:ext cx="704728" cy="734401"/>
          </a:xfrm>
          <a:prstGeom prst="rect">
            <a:avLst/>
          </a:prstGeom>
          <a:noFill/>
          <a:extLst>
            <a:ext uri="{909E8E84-426E-40DD-AFC4-6F175D3DCCD1}">
              <a14:hiddenFill xmlns:a14="http://schemas.microsoft.com/office/drawing/2010/main">
                <a:solidFill>
                  <a:srgbClr val="FFFFFF"/>
                </a:solidFill>
              </a14:hiddenFill>
            </a:ext>
          </a:extLst>
        </p:spPr>
      </p:pic>
      <p:sp>
        <p:nvSpPr>
          <p:cNvPr id="47" name="Multiply 46"/>
          <p:cNvSpPr/>
          <p:nvPr/>
        </p:nvSpPr>
        <p:spPr>
          <a:xfrm>
            <a:off x="-110518" y="3904509"/>
            <a:ext cx="1178471" cy="105795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p:cNvSpPr txBox="1"/>
          <p:nvPr/>
        </p:nvSpPr>
        <p:spPr>
          <a:xfrm>
            <a:off x="4437519" y="4900904"/>
            <a:ext cx="470648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white"/>
                </a:solidFill>
                <a:effectLst/>
                <a:uLnTx/>
                <a:uFillTx/>
                <a:latin typeface="Calibri"/>
                <a:ea typeface="+mn-ea"/>
                <a:cs typeface="+mn-cs"/>
              </a:rPr>
              <a:t>Vane-Wright </a:t>
            </a:r>
            <a:r>
              <a:rPr kumimoji="0" lang="en-AU" sz="1200" b="0" i="1" u="none" strike="noStrike" kern="1200" cap="none" spc="0" normalizeH="0" baseline="0" noProof="0" dirty="0">
                <a:ln>
                  <a:noFill/>
                </a:ln>
                <a:solidFill>
                  <a:prstClr val="white"/>
                </a:solidFill>
                <a:effectLst/>
                <a:uLnTx/>
                <a:uFillTx/>
                <a:latin typeface="Calibri"/>
                <a:ea typeface="+mn-ea"/>
                <a:cs typeface="+mn-cs"/>
              </a:rPr>
              <a:t>et al.</a:t>
            </a:r>
            <a:r>
              <a:rPr kumimoji="0" lang="en-AU" sz="1200" b="0" i="0" u="none" strike="noStrike" kern="1200" cap="none" spc="0" normalizeH="0" baseline="0" noProof="0" dirty="0">
                <a:ln>
                  <a:noFill/>
                </a:ln>
                <a:solidFill>
                  <a:prstClr val="white"/>
                </a:solidFill>
                <a:effectLst/>
                <a:uLnTx/>
                <a:uFillTx/>
                <a:latin typeface="Calibri"/>
                <a:ea typeface="+mn-ea"/>
                <a:cs typeface="+mn-cs"/>
              </a:rPr>
              <a:t> 1991 https://doi.org/10.1016/0006-3207(91)90030-D</a:t>
            </a:r>
          </a:p>
        </p:txBody>
      </p:sp>
      <p:sp>
        <p:nvSpPr>
          <p:cNvPr id="9" name="TextBox 8">
            <a:extLst>
              <a:ext uri="{FF2B5EF4-FFF2-40B4-BE49-F238E27FC236}">
                <a16:creationId xmlns:a16="http://schemas.microsoft.com/office/drawing/2014/main" id="{59AC6A49-3C3F-17DF-68D9-246A21EDFC92}"/>
              </a:ext>
            </a:extLst>
          </p:cNvPr>
          <p:cNvSpPr txBox="1"/>
          <p:nvPr/>
        </p:nvSpPr>
        <p:spPr>
          <a:xfrm>
            <a:off x="170226" y="1768497"/>
            <a:ext cx="8829423" cy="400110"/>
          </a:xfrm>
          <a:prstGeom prst="rect">
            <a:avLst/>
          </a:prstGeom>
          <a:noFill/>
        </p:spPr>
        <p:txBody>
          <a:bodyPr wrap="square">
            <a:spAutoFit/>
          </a:bodyPr>
          <a:lstStyle/>
          <a:p>
            <a:pPr marL="0" indent="0" algn="ctr">
              <a:buNone/>
            </a:pPr>
            <a:r>
              <a:rPr lang="en-AU" sz="2000" dirty="0"/>
              <a:t>Do not simply prioritize the places that would be considered “best” in isolation!</a:t>
            </a:r>
          </a:p>
        </p:txBody>
      </p:sp>
    </p:spTree>
    <p:extLst>
      <p:ext uri="{BB962C8B-B14F-4D97-AF65-F5344CB8AC3E}">
        <p14:creationId xmlns:p14="http://schemas.microsoft.com/office/powerpoint/2010/main" val="3847132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ars.els-cdn.com/content/image/1-s2.0-S0006320721004730-gr3_lr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107" t="33237" r="-1" b="33014"/>
          <a:stretch/>
        </p:blipFill>
        <p:spPr bwMode="auto">
          <a:xfrm>
            <a:off x="385313" y="1321966"/>
            <a:ext cx="2668558" cy="2320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0648" y="3642129"/>
            <a:ext cx="235788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Protected areas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Indigenous Lands</a:t>
            </a:r>
          </a:p>
        </p:txBody>
      </p:sp>
      <p:sp>
        <p:nvSpPr>
          <p:cNvPr id="5" name="Rectangle 4"/>
          <p:cNvSpPr/>
          <p:nvPr/>
        </p:nvSpPr>
        <p:spPr>
          <a:xfrm>
            <a:off x="26991" y="4559439"/>
            <a:ext cx="3112371"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a:ea typeface="+mn-ea"/>
                <a:cs typeface="+mn-cs"/>
              </a:rPr>
              <a:t>Burbano-Girón</a:t>
            </a:r>
            <a:r>
              <a:rPr kumimoji="0" lang="en-US" sz="1200" b="0" i="0" u="none" strike="noStrike" kern="1200" cap="none" spc="0" normalizeH="0" baseline="0" noProof="0" dirty="0">
                <a:ln>
                  <a:noFill/>
                </a:ln>
                <a:solidFill>
                  <a:prstClr val="white"/>
                </a:solidFill>
                <a:effectLst/>
                <a:uLnTx/>
                <a:uFillTx/>
                <a:latin typeface="Calibri"/>
                <a:ea typeface="+mn-ea"/>
                <a:cs typeface="+mn-cs"/>
              </a:rPr>
              <a:t>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a:t>
            </a:r>
            <a:r>
              <a:rPr kumimoji="0" lang="en-US" sz="1200" b="0" i="0" u="none" strike="noStrike" kern="1200" cap="none" spc="0" normalizeH="0" baseline="0" noProof="0" dirty="0">
                <a:ln>
                  <a:noFill/>
                </a:ln>
                <a:solidFill>
                  <a:prstClr val="white"/>
                </a:solidFill>
                <a:effectLst/>
                <a:uLnTx/>
                <a:uFillTx/>
                <a:latin typeface="Calibri"/>
                <a:ea typeface="+mn-ea"/>
                <a:cs typeface="+mn-cs"/>
              </a:rPr>
              <a:t> 2022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https://doi.org/10.1016/j.biocon.2021.109421</a:t>
            </a:r>
          </a:p>
        </p:txBody>
      </p:sp>
      <p:pic>
        <p:nvPicPr>
          <p:cNvPr id="1030" name="Picture 6" descr="Details are in the caption following th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2293" r="50494" b="2904"/>
          <a:stretch/>
        </p:blipFill>
        <p:spPr bwMode="auto">
          <a:xfrm>
            <a:off x="3186964" y="1321966"/>
            <a:ext cx="2760347" cy="21387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82102" y="3609375"/>
            <a:ext cx="27700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No-take marine reserves</a:t>
            </a:r>
          </a:p>
        </p:txBody>
      </p:sp>
      <p:sp>
        <p:nvSpPr>
          <p:cNvPr id="11" name="TextBox 10"/>
          <p:cNvSpPr txBox="1"/>
          <p:nvPr/>
        </p:nvSpPr>
        <p:spPr>
          <a:xfrm>
            <a:off x="5916729" y="3631132"/>
            <a:ext cx="301191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Areas with existing habitat + pastures where grazing rights have already been  bought</a:t>
            </a:r>
          </a:p>
        </p:txBody>
      </p:sp>
      <p:pic>
        <p:nvPicPr>
          <p:cNvPr id="12" name="Picture 6" descr="Details are in the caption following the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150" t="96971" r="11" b="249"/>
          <a:stretch/>
        </p:blipFill>
        <p:spPr bwMode="auto">
          <a:xfrm>
            <a:off x="4503142" y="2520130"/>
            <a:ext cx="13208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tails are in the caption following the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00" t="27994" r="9790" b="16889"/>
          <a:stretch/>
        </p:blipFill>
        <p:spPr bwMode="auto">
          <a:xfrm>
            <a:off x="6400121" y="1321966"/>
            <a:ext cx="2045131" cy="23415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Details are in the caption following the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119" t="71017" r="56538" b="11452"/>
          <a:stretch/>
        </p:blipFill>
        <p:spPr bwMode="auto">
          <a:xfrm>
            <a:off x="6400797" y="1321966"/>
            <a:ext cx="1028777" cy="59885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344479" y="4573344"/>
            <a:ext cx="244531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a:ea typeface="+mn-ea"/>
                <a:cs typeface="+mn-cs"/>
              </a:rPr>
              <a:t>Magris</a:t>
            </a:r>
            <a:r>
              <a:rPr kumimoji="0" lang="en-US" sz="1200" b="0" i="0" u="none" strike="noStrike" kern="1200" cap="none" spc="0" normalizeH="0" baseline="0" noProof="0" dirty="0">
                <a:ln>
                  <a:noFill/>
                </a:ln>
                <a:solidFill>
                  <a:prstClr val="white"/>
                </a:solidFill>
                <a:effectLst/>
                <a:uLnTx/>
                <a:uFillTx/>
                <a:latin typeface="Calibri"/>
                <a:ea typeface="+mn-ea"/>
                <a:cs typeface="+mn-cs"/>
              </a:rPr>
              <a:t>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a:t>
            </a:r>
            <a:r>
              <a:rPr kumimoji="0" lang="en-US" sz="1200" b="0" i="0" u="none" strike="noStrike" kern="1200" cap="none" spc="0" normalizeH="0" baseline="0" noProof="0" dirty="0">
                <a:ln>
                  <a:noFill/>
                </a:ln>
                <a:solidFill>
                  <a:prstClr val="white"/>
                </a:solidFill>
                <a:effectLst/>
                <a:uLnTx/>
                <a:uFillTx/>
                <a:latin typeface="Calibri"/>
                <a:ea typeface="+mn-ea"/>
                <a:cs typeface="+mn-cs"/>
              </a:rPr>
              <a:t> 2020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https://doi.org/10.1111/ddi.13183</a:t>
            </a:r>
          </a:p>
        </p:txBody>
      </p:sp>
      <p:sp>
        <p:nvSpPr>
          <p:cNvPr id="16" name="Rectangle 15"/>
          <p:cNvSpPr/>
          <p:nvPr/>
        </p:nvSpPr>
        <p:spPr>
          <a:xfrm>
            <a:off x="5947311" y="4553695"/>
            <a:ext cx="285554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a:ea typeface="+mn-ea"/>
                <a:cs typeface="+mn-cs"/>
              </a:rPr>
              <a:t>Daberger</a:t>
            </a:r>
            <a:r>
              <a:rPr kumimoji="0" lang="en-US" sz="1200" b="0" i="0" u="none" strike="noStrike" kern="1200" cap="none" spc="0" normalizeH="0" baseline="0" noProof="0" dirty="0">
                <a:ln>
                  <a:noFill/>
                </a:ln>
                <a:solidFill>
                  <a:prstClr val="white"/>
                </a:solidFill>
                <a:effectLst/>
                <a:uLnTx/>
                <a:uFillTx/>
                <a:latin typeface="Calibri"/>
                <a:ea typeface="+mn-ea"/>
                <a:cs typeface="+mn-cs"/>
              </a:rPr>
              <a:t> </a:t>
            </a:r>
            <a:r>
              <a:rPr kumimoji="0" lang="en-US" sz="1200" b="0" i="1" u="none" strike="noStrike" kern="1200" cap="none" spc="0" normalizeH="0" baseline="0" noProof="0" dirty="0">
                <a:ln>
                  <a:noFill/>
                </a:ln>
                <a:solidFill>
                  <a:prstClr val="white"/>
                </a:solidFill>
                <a:effectLst/>
                <a:uLnTx/>
                <a:uFillTx/>
                <a:latin typeface="Calibri"/>
                <a:ea typeface="+mn-ea"/>
                <a:cs typeface="+mn-cs"/>
              </a:rPr>
              <a:t>et al.</a:t>
            </a:r>
            <a:r>
              <a:rPr kumimoji="0" lang="en-US" sz="1200" b="0" i="0" u="none" strike="noStrike" kern="1200" cap="none" spc="0" normalizeH="0" baseline="0" noProof="0" dirty="0">
                <a:ln>
                  <a:noFill/>
                </a:ln>
                <a:solidFill>
                  <a:prstClr val="white"/>
                </a:solidFill>
                <a:effectLst/>
                <a:uLnTx/>
                <a:uFillTx/>
                <a:latin typeface="Calibri"/>
                <a:ea typeface="+mn-ea"/>
                <a:cs typeface="+mn-cs"/>
              </a:rPr>
              <a:t> 2022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https://doi.org/ 10.1111/csp2.12832</a:t>
            </a:r>
          </a:p>
        </p:txBody>
      </p:sp>
      <p:sp>
        <p:nvSpPr>
          <p:cNvPr id="3" name="Title 1">
            <a:extLst>
              <a:ext uri="{FF2B5EF4-FFF2-40B4-BE49-F238E27FC236}">
                <a16:creationId xmlns:a16="http://schemas.microsoft.com/office/drawing/2014/main" id="{B51E8D0F-3081-B5B2-277F-56F813C0FD86}"/>
              </a:ext>
            </a:extLst>
          </p:cNvPr>
          <p:cNvSpPr txBox="1">
            <a:spLocks/>
          </p:cNvSpPr>
          <p:nvPr/>
        </p:nvSpPr>
        <p:spPr>
          <a:xfrm>
            <a:off x="218660" y="122396"/>
            <a:ext cx="8972633" cy="729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ysClr val="window" lastClr="FFFFFF"/>
                </a:solidFill>
                <a:effectLst/>
                <a:uLnTx/>
                <a:uFillTx/>
                <a:latin typeface="Calibri"/>
                <a:ea typeface="DejaVu Sans"/>
                <a:cs typeface="DejaVu Sans"/>
              </a:rPr>
              <a:t>Accounting for complementarity –  use existing conservation areas</a:t>
            </a:r>
          </a:p>
        </p:txBody>
      </p:sp>
    </p:spTree>
    <p:extLst>
      <p:ext uri="{BB962C8B-B14F-4D97-AF65-F5344CB8AC3E}">
        <p14:creationId xmlns:p14="http://schemas.microsoft.com/office/powerpoint/2010/main" val="2250761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CustomShape 1"/>
          <p:cNvSpPr/>
          <p:nvPr/>
        </p:nvSpPr>
        <p:spPr>
          <a:xfrm rot="16200000">
            <a:off x="-369720" y="2474436"/>
            <a:ext cx="121716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 normalizeH="0" baseline="0" noProof="0">
                <a:ln>
                  <a:noFill/>
                </a:ln>
                <a:solidFill>
                  <a:srgbClr val="FFFFFF"/>
                </a:solidFill>
                <a:effectLst/>
                <a:uLnTx/>
                <a:uFill>
                  <a:solidFill>
                    <a:srgbClr val="FFFFFF"/>
                  </a:solidFill>
                </a:uFill>
                <a:latin typeface="Calibri"/>
                <a:ea typeface="DejaVu Sans"/>
                <a:cs typeface="DejaVu Sans"/>
              </a:rPr>
              <a:t>Quality</a:t>
            </a:r>
            <a:endParaRPr kumimoji="0" lang="en-US" sz="1800" b="0" i="0" u="none" strike="noStrike" kern="1200" cap="none" spc="-1" normalizeH="0" baseline="0" noProof="0">
              <a:ln>
                <a:noFill/>
              </a:ln>
              <a:solidFill>
                <a:srgbClr val="FFFFFF"/>
              </a:solidFill>
              <a:effectLst/>
              <a:uLnTx/>
              <a:uFill>
                <a:solidFill>
                  <a:srgbClr val="FFFFFF"/>
                </a:solidFill>
              </a:uFill>
              <a:latin typeface="Arial"/>
              <a:ea typeface="DejaVu Sans"/>
              <a:cs typeface="DejaVu Sans"/>
            </a:endParaRPr>
          </a:p>
        </p:txBody>
      </p:sp>
      <p:pic>
        <p:nvPicPr>
          <p:cNvPr id="503" name="Picture 6"/>
          <p:cNvPicPr/>
          <p:nvPr/>
        </p:nvPicPr>
        <p:blipFill>
          <a:blip r:embed="rId2"/>
          <a:stretch/>
        </p:blipFill>
        <p:spPr>
          <a:xfrm>
            <a:off x="1136250" y="4284804"/>
            <a:ext cx="670140" cy="667801"/>
          </a:xfrm>
          <a:prstGeom prst="rect">
            <a:avLst/>
          </a:prstGeom>
          <a:ln>
            <a:noFill/>
          </a:ln>
        </p:spPr>
      </p:pic>
      <p:sp>
        <p:nvSpPr>
          <p:cNvPr id="504" name="CustomShape 2"/>
          <p:cNvSpPr/>
          <p:nvPr/>
        </p:nvSpPr>
        <p:spPr>
          <a:xfrm>
            <a:off x="522900" y="1072639"/>
            <a:ext cx="2495520" cy="43522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dirty="0">
                <a:ln>
                  <a:noFill/>
                </a:ln>
                <a:solidFill>
                  <a:srgbClr val="FFFFFF"/>
                </a:solidFill>
                <a:effectLst/>
                <a:uLnTx/>
                <a:uFill>
                  <a:solidFill>
                    <a:srgbClr val="FFFFFF"/>
                  </a:solidFill>
                </a:uFill>
                <a:latin typeface="Calibri"/>
                <a:ea typeface="DejaVu Sans"/>
                <a:cs typeface="DejaVu Sans"/>
              </a:rPr>
              <a:t>Heuristic</a:t>
            </a:r>
            <a:endParaRPr lang="en-US" sz="2000" spc="-1" dirty="0">
              <a:solidFill>
                <a:srgbClr val="FFFFFF"/>
              </a:solidFill>
              <a:uFill>
                <a:solidFill>
                  <a:srgbClr val="FFFFFF"/>
                </a:solidFill>
              </a:uFill>
              <a:latin typeface="Arial"/>
              <a:ea typeface="DejaVu Sans"/>
              <a:cs typeface="DejaVu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dirty="0">
                <a:ln>
                  <a:noFill/>
                </a:ln>
                <a:solidFill>
                  <a:srgbClr val="FFFFFF"/>
                </a:solidFill>
                <a:effectLst/>
                <a:uLnTx/>
                <a:uFill>
                  <a:solidFill>
                    <a:srgbClr val="FFFFFF"/>
                  </a:solidFill>
                </a:uFill>
                <a:latin typeface="Calibri"/>
                <a:ea typeface="DejaVu Sans"/>
                <a:cs typeface="DejaVu Sans"/>
              </a:rPr>
              <a:t>algorithms</a:t>
            </a:r>
            <a:endParaRPr kumimoji="0" lang="en-US" sz="2000" b="0" i="0" u="none" strike="noStrike" kern="1200" cap="none" spc="-1" normalizeH="0" baseline="0" noProof="0" dirty="0">
              <a:ln>
                <a:noFill/>
              </a:ln>
              <a:solidFill>
                <a:srgbClr val="FFFFFF"/>
              </a:solidFill>
              <a:effectLst/>
              <a:uLnTx/>
              <a:uFill>
                <a:solidFill>
                  <a:srgbClr val="FFFFFF"/>
                </a:solidFill>
              </a:uFill>
              <a:latin typeface="Arial"/>
              <a:ea typeface="DejaVu Sans"/>
              <a:cs typeface="DejaVu Sans"/>
            </a:endParaRPr>
          </a:p>
        </p:txBody>
      </p:sp>
      <p:sp>
        <p:nvSpPr>
          <p:cNvPr id="505" name="CustomShape 3"/>
          <p:cNvSpPr/>
          <p:nvPr/>
        </p:nvSpPr>
        <p:spPr>
          <a:xfrm flipV="1">
            <a:off x="850680" y="2798796"/>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endParaRPr lang="en-CA"/>
          </a:p>
        </p:txBody>
      </p:sp>
      <p:sp>
        <p:nvSpPr>
          <p:cNvPr id="506" name="Line 4"/>
          <p:cNvSpPr/>
          <p:nvPr/>
        </p:nvSpPr>
        <p:spPr>
          <a:xfrm>
            <a:off x="531360" y="2014716"/>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txBody>
          <a:bodyPr/>
          <a:lstStyle/>
          <a:p>
            <a:endParaRPr lang="en-CA"/>
          </a:p>
        </p:txBody>
      </p:sp>
      <p:sp>
        <p:nvSpPr>
          <p:cNvPr id="507" name="Line 5"/>
          <p:cNvSpPr/>
          <p:nvPr/>
        </p:nvSpPr>
        <p:spPr>
          <a:xfrm>
            <a:off x="531360" y="3501516"/>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txBody>
          <a:bodyPr/>
          <a:lstStyle/>
          <a:p>
            <a:endParaRPr lang="en-CA"/>
          </a:p>
        </p:txBody>
      </p:sp>
      <p:sp>
        <p:nvSpPr>
          <p:cNvPr id="508" name="CustomShape 6"/>
          <p:cNvSpPr/>
          <p:nvPr/>
        </p:nvSpPr>
        <p:spPr>
          <a:xfrm>
            <a:off x="834840" y="3560316"/>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dirty="0">
                <a:ln>
                  <a:noFill/>
                </a:ln>
                <a:solidFill>
                  <a:srgbClr val="FFFFFF"/>
                </a:solidFill>
                <a:effectLst/>
                <a:uLnTx/>
                <a:uFill>
                  <a:solidFill>
                    <a:srgbClr val="FFFFFF"/>
                  </a:solidFill>
                </a:uFill>
                <a:latin typeface="Calibri"/>
                <a:ea typeface="DejaVu Sans"/>
                <a:cs typeface="DejaVu Sans"/>
              </a:rPr>
              <a:t>Different </a:t>
            </a:r>
            <a:endParaRPr kumimoji="0" lang="en-US" sz="2000" b="0" i="0" u="none" strike="noStrike" kern="1200" cap="none" spc="-1" normalizeH="0" baseline="0" noProof="0" dirty="0">
              <a:ln>
                <a:noFill/>
              </a:ln>
              <a:solidFill>
                <a:srgbClr val="FFFFFF"/>
              </a:solidFill>
              <a:effectLst/>
              <a:uLnTx/>
              <a:uFill>
                <a:solidFill>
                  <a:srgbClr val="FFFFFF"/>
                </a:solidFill>
              </a:uFill>
              <a:latin typeface="Arial"/>
              <a:ea typeface="DejaVu Sans"/>
              <a:cs typeface="DejaVu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dirty="0">
                <a:ln>
                  <a:noFill/>
                </a:ln>
                <a:solidFill>
                  <a:srgbClr val="FFFFFF"/>
                </a:solidFill>
                <a:effectLst/>
                <a:uLnTx/>
                <a:uFill>
                  <a:solidFill>
                    <a:srgbClr val="FFFFFF"/>
                  </a:solidFill>
                </a:uFill>
                <a:latin typeface="Calibri"/>
                <a:ea typeface="DejaVu Sans"/>
                <a:cs typeface="DejaVu Sans"/>
              </a:rPr>
              <a:t>solutions</a:t>
            </a:r>
            <a:endParaRPr kumimoji="0" lang="en-US" sz="2000" b="0" i="0" u="none" strike="noStrike" kern="1200" cap="none" spc="-1" normalizeH="0" baseline="0" noProof="0" dirty="0">
              <a:ln>
                <a:noFill/>
              </a:ln>
              <a:solidFill>
                <a:srgbClr val="FFFFFF"/>
              </a:solidFill>
              <a:effectLst/>
              <a:uLnTx/>
              <a:uFill>
                <a:solidFill>
                  <a:srgbClr val="FFFFFF"/>
                </a:solidFill>
              </a:uFill>
              <a:latin typeface="Arial"/>
              <a:ea typeface="DejaVu Sans"/>
              <a:cs typeface="DejaVu Sans"/>
            </a:endParaRPr>
          </a:p>
        </p:txBody>
      </p:sp>
      <p:sp>
        <p:nvSpPr>
          <p:cNvPr id="509" name="Line 7"/>
          <p:cNvSpPr/>
          <p:nvPr/>
        </p:nvSpPr>
        <p:spPr>
          <a:xfrm flipH="1">
            <a:off x="1299960" y="2579196"/>
            <a:ext cx="11520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txBody>
          <a:bodyPr/>
          <a:lstStyle/>
          <a:p>
            <a:endParaRPr lang="en-CA"/>
          </a:p>
        </p:txBody>
      </p:sp>
      <p:sp>
        <p:nvSpPr>
          <p:cNvPr id="510" name="CustomShape 8"/>
          <p:cNvSpPr/>
          <p:nvPr/>
        </p:nvSpPr>
        <p:spPr>
          <a:xfrm rot="6408000">
            <a:off x="1349640" y="2598276"/>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511" name="CustomShape 9"/>
          <p:cNvSpPr/>
          <p:nvPr/>
        </p:nvSpPr>
        <p:spPr>
          <a:xfrm>
            <a:off x="609480" y="2275716"/>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512" name="CustomShape 10"/>
          <p:cNvSpPr/>
          <p:nvPr/>
        </p:nvSpPr>
        <p:spPr>
          <a:xfrm>
            <a:off x="628200" y="3087516"/>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513" name="Picture 2"/>
          <p:cNvPicPr/>
          <p:nvPr/>
        </p:nvPicPr>
        <p:blipFill>
          <a:blip r:embed="rId3"/>
          <a:stretch/>
        </p:blipFill>
        <p:spPr>
          <a:xfrm>
            <a:off x="3436143" y="4230973"/>
            <a:ext cx="2278380" cy="775464"/>
          </a:xfrm>
          <a:prstGeom prst="rect">
            <a:avLst/>
          </a:prstGeom>
          <a:ln>
            <a:noFill/>
          </a:ln>
        </p:spPr>
      </p:pic>
      <p:sp>
        <p:nvSpPr>
          <p:cNvPr id="514" name="CustomShape 11"/>
          <p:cNvSpPr/>
          <p:nvPr/>
        </p:nvSpPr>
        <p:spPr>
          <a:xfrm>
            <a:off x="3568500" y="1072639"/>
            <a:ext cx="228708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dirty="0">
                <a:ln>
                  <a:noFill/>
                </a:ln>
                <a:solidFill>
                  <a:srgbClr val="FFFFFF"/>
                </a:solidFill>
                <a:effectLst/>
                <a:uLnTx/>
                <a:uFill>
                  <a:solidFill>
                    <a:srgbClr val="FFFFFF"/>
                  </a:solidFill>
                </a:uFill>
                <a:latin typeface="Calibri"/>
                <a:ea typeface="DejaVu Sans"/>
                <a:cs typeface="DejaVu Sans"/>
              </a:rPr>
              <a:t>Meta-heuristic</a:t>
            </a:r>
            <a:endParaRPr kumimoji="0" lang="en-US" sz="2000" b="0" i="0" u="none" strike="noStrike" kern="1200" cap="none" spc="-1" normalizeH="0" baseline="0" noProof="0" dirty="0">
              <a:ln>
                <a:noFill/>
              </a:ln>
              <a:solidFill>
                <a:srgbClr val="FFFFFF"/>
              </a:solidFill>
              <a:effectLst/>
              <a:uLnTx/>
              <a:uFill>
                <a:solidFill>
                  <a:srgbClr val="FFFFFF"/>
                </a:solidFill>
              </a:uFill>
              <a:latin typeface="Arial"/>
              <a:ea typeface="DejaVu Sans"/>
              <a:cs typeface="DejaVu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dirty="0">
                <a:ln>
                  <a:noFill/>
                </a:ln>
                <a:solidFill>
                  <a:srgbClr val="FFFFFF"/>
                </a:solidFill>
                <a:effectLst/>
                <a:uLnTx/>
                <a:uFill>
                  <a:solidFill>
                    <a:srgbClr val="FFFFFF"/>
                  </a:solidFill>
                </a:uFill>
                <a:latin typeface="Calibri"/>
                <a:ea typeface="DejaVu Sans"/>
                <a:cs typeface="DejaVu Sans"/>
              </a:rPr>
              <a:t>algorithms</a:t>
            </a:r>
            <a:endParaRPr kumimoji="0" lang="en-US" sz="2000" b="0" i="0" u="none" strike="noStrike" kern="1200" cap="none" spc="-1" normalizeH="0" baseline="0" noProof="0" dirty="0">
              <a:ln>
                <a:noFill/>
              </a:ln>
              <a:solidFill>
                <a:srgbClr val="FFFFFF"/>
              </a:solidFill>
              <a:effectLst/>
              <a:uLnTx/>
              <a:uFill>
                <a:solidFill>
                  <a:srgbClr val="FFFFFF"/>
                </a:solidFill>
              </a:uFill>
              <a:latin typeface="Arial"/>
              <a:ea typeface="DejaVu Sans"/>
              <a:cs typeface="DejaVu Sans"/>
            </a:endParaRPr>
          </a:p>
        </p:txBody>
      </p:sp>
      <p:sp>
        <p:nvSpPr>
          <p:cNvPr id="515" name="CustomShape 12"/>
          <p:cNvSpPr/>
          <p:nvPr/>
        </p:nvSpPr>
        <p:spPr>
          <a:xfrm>
            <a:off x="3844800" y="3560316"/>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dirty="0">
                <a:ln>
                  <a:noFill/>
                </a:ln>
                <a:solidFill>
                  <a:srgbClr val="FFFFFF"/>
                </a:solidFill>
                <a:effectLst/>
                <a:uLnTx/>
                <a:uFill>
                  <a:solidFill>
                    <a:srgbClr val="FFFFFF"/>
                  </a:solidFill>
                </a:uFill>
                <a:latin typeface="Calibri"/>
                <a:ea typeface="DejaVu Sans"/>
                <a:cs typeface="DejaVu Sans"/>
              </a:rPr>
              <a:t>Different </a:t>
            </a:r>
            <a:endParaRPr kumimoji="0" lang="en-US" sz="2000" b="0" i="0" u="none" strike="noStrike" kern="1200" cap="none" spc="-1" normalizeH="0" baseline="0" noProof="0" dirty="0">
              <a:ln>
                <a:noFill/>
              </a:ln>
              <a:solidFill>
                <a:srgbClr val="FFFFFF"/>
              </a:solidFill>
              <a:effectLst/>
              <a:uLnTx/>
              <a:uFill>
                <a:solidFill>
                  <a:srgbClr val="FFFFFF"/>
                </a:solidFill>
              </a:uFill>
              <a:latin typeface="Arial"/>
              <a:ea typeface="DejaVu Sans"/>
              <a:cs typeface="DejaVu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dirty="0">
                <a:ln>
                  <a:noFill/>
                </a:ln>
                <a:solidFill>
                  <a:srgbClr val="FFFFFF"/>
                </a:solidFill>
                <a:effectLst/>
                <a:uLnTx/>
                <a:uFill>
                  <a:solidFill>
                    <a:srgbClr val="FFFFFF"/>
                  </a:solidFill>
                </a:uFill>
                <a:latin typeface="Calibri"/>
                <a:ea typeface="DejaVu Sans"/>
                <a:cs typeface="DejaVu Sans"/>
              </a:rPr>
              <a:t>solutions</a:t>
            </a:r>
            <a:endParaRPr kumimoji="0" lang="en-US" sz="2000" b="0" i="0" u="none" strike="noStrike" kern="1200" cap="none" spc="-1" normalizeH="0" baseline="0" noProof="0" dirty="0">
              <a:ln>
                <a:noFill/>
              </a:ln>
              <a:solidFill>
                <a:srgbClr val="FFFFFF"/>
              </a:solidFill>
              <a:effectLst/>
              <a:uLnTx/>
              <a:uFill>
                <a:solidFill>
                  <a:srgbClr val="FFFFFF"/>
                </a:solidFill>
              </a:uFill>
              <a:latin typeface="Arial"/>
              <a:ea typeface="DejaVu Sans"/>
              <a:cs typeface="DejaVu Sans"/>
            </a:endParaRPr>
          </a:p>
        </p:txBody>
      </p:sp>
      <p:sp>
        <p:nvSpPr>
          <p:cNvPr id="516" name="Line 13"/>
          <p:cNvSpPr/>
          <p:nvPr/>
        </p:nvSpPr>
        <p:spPr>
          <a:xfrm>
            <a:off x="3541320" y="2014716"/>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txBody>
          <a:bodyPr/>
          <a:lstStyle/>
          <a:p>
            <a:endParaRPr lang="en-CA"/>
          </a:p>
        </p:txBody>
      </p:sp>
      <p:sp>
        <p:nvSpPr>
          <p:cNvPr id="517" name="Line 14"/>
          <p:cNvSpPr/>
          <p:nvPr/>
        </p:nvSpPr>
        <p:spPr>
          <a:xfrm>
            <a:off x="3541320" y="3501516"/>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txBody>
          <a:bodyPr/>
          <a:lstStyle/>
          <a:p>
            <a:endParaRPr lang="en-CA"/>
          </a:p>
        </p:txBody>
      </p:sp>
      <p:sp>
        <p:nvSpPr>
          <p:cNvPr id="518" name="Line 15"/>
          <p:cNvSpPr/>
          <p:nvPr/>
        </p:nvSpPr>
        <p:spPr>
          <a:xfrm flipH="1">
            <a:off x="5004000" y="2197596"/>
            <a:ext cx="115560" cy="38196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txBody>
          <a:bodyPr/>
          <a:lstStyle/>
          <a:p>
            <a:endParaRPr lang="en-CA"/>
          </a:p>
        </p:txBody>
      </p:sp>
      <p:sp>
        <p:nvSpPr>
          <p:cNvPr id="519" name="CustomShape 16"/>
          <p:cNvSpPr/>
          <p:nvPr/>
        </p:nvSpPr>
        <p:spPr>
          <a:xfrm rot="6408000">
            <a:off x="5053680" y="2216676"/>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520" name="CustomShape 17"/>
          <p:cNvSpPr/>
          <p:nvPr/>
        </p:nvSpPr>
        <p:spPr>
          <a:xfrm>
            <a:off x="3619440" y="2275716"/>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521" name="CustomShape 18"/>
          <p:cNvSpPr/>
          <p:nvPr/>
        </p:nvSpPr>
        <p:spPr>
          <a:xfrm>
            <a:off x="3638160" y="3087516"/>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522" name="CustomShape 19"/>
          <p:cNvSpPr/>
          <p:nvPr/>
        </p:nvSpPr>
        <p:spPr>
          <a:xfrm>
            <a:off x="4425120" y="2809596"/>
            <a:ext cx="276480" cy="2487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endParaRPr lang="en-CA"/>
          </a:p>
        </p:txBody>
      </p:sp>
      <p:sp>
        <p:nvSpPr>
          <p:cNvPr id="523" name="CustomShape 20"/>
          <p:cNvSpPr/>
          <p:nvPr/>
        </p:nvSpPr>
        <p:spPr>
          <a:xfrm flipV="1">
            <a:off x="4801320" y="2607636"/>
            <a:ext cx="80280" cy="40212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endParaRPr lang="en-CA"/>
          </a:p>
        </p:txBody>
      </p:sp>
      <p:sp>
        <p:nvSpPr>
          <p:cNvPr id="524" name="CustomShape 21"/>
          <p:cNvSpPr/>
          <p:nvPr/>
        </p:nvSpPr>
        <p:spPr>
          <a:xfrm flipV="1">
            <a:off x="3871440" y="2776836"/>
            <a:ext cx="398520" cy="28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endParaRPr lang="en-CA"/>
          </a:p>
        </p:txBody>
      </p:sp>
      <p:grpSp>
        <p:nvGrpSpPr>
          <p:cNvPr id="2" name="Group 1">
            <a:extLst>
              <a:ext uri="{FF2B5EF4-FFF2-40B4-BE49-F238E27FC236}">
                <a16:creationId xmlns:a16="http://schemas.microsoft.com/office/drawing/2014/main" id="{35E4A5BC-6D66-415A-B0AD-F10B1B0E035F}"/>
              </a:ext>
            </a:extLst>
          </p:cNvPr>
          <p:cNvGrpSpPr/>
          <p:nvPr/>
        </p:nvGrpSpPr>
        <p:grpSpPr>
          <a:xfrm>
            <a:off x="7813626" y="4297238"/>
            <a:ext cx="955576" cy="747801"/>
            <a:chOff x="6871320" y="4100940"/>
            <a:chExt cx="1225967" cy="959400"/>
          </a:xfrm>
        </p:grpSpPr>
        <p:sp>
          <p:nvSpPr>
            <p:cNvPr id="525" name="CustomShape 22"/>
            <p:cNvSpPr/>
            <p:nvPr/>
          </p:nvSpPr>
          <p:spPr>
            <a:xfrm>
              <a:off x="6874007" y="4100940"/>
              <a:ext cx="1223280" cy="9594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527" name="Picture 8"/>
            <p:cNvPicPr/>
            <p:nvPr/>
          </p:nvPicPr>
          <p:blipFill rotWithShape="1">
            <a:blip r:embed="rId4"/>
            <a:srcRect t="25951" b="24004"/>
            <a:stretch/>
          </p:blipFill>
          <p:spPr>
            <a:xfrm>
              <a:off x="6871320" y="4153405"/>
              <a:ext cx="1223280" cy="359965"/>
            </a:xfrm>
            <a:prstGeom prst="rect">
              <a:avLst/>
            </a:prstGeom>
            <a:ln>
              <a:noFill/>
            </a:ln>
          </p:spPr>
        </p:pic>
        <p:pic>
          <p:nvPicPr>
            <p:cNvPr id="529" name="Picture 12"/>
            <p:cNvPicPr/>
            <p:nvPr/>
          </p:nvPicPr>
          <p:blipFill>
            <a:blip r:embed="rId5"/>
            <a:stretch/>
          </p:blipFill>
          <p:spPr>
            <a:xfrm>
              <a:off x="7525853" y="4504824"/>
              <a:ext cx="523800" cy="523800"/>
            </a:xfrm>
            <a:prstGeom prst="rect">
              <a:avLst/>
            </a:prstGeom>
            <a:ln>
              <a:noFill/>
            </a:ln>
          </p:spPr>
        </p:pic>
      </p:grpSp>
      <p:sp>
        <p:nvSpPr>
          <p:cNvPr id="530" name="CustomShape 24"/>
          <p:cNvSpPr/>
          <p:nvPr/>
        </p:nvSpPr>
        <p:spPr>
          <a:xfrm>
            <a:off x="6263640" y="1072639"/>
            <a:ext cx="2603280" cy="526054"/>
          </a:xfrm>
          <a:prstGeom prst="rect">
            <a:avLst/>
          </a:prstGeom>
          <a:noFill/>
          <a:ln>
            <a:noFill/>
          </a:ln>
        </p:spPr>
        <p:style>
          <a:lnRef idx="0">
            <a:scrgbClr r="0" g="0" b="0"/>
          </a:lnRef>
          <a:fillRef idx="0">
            <a:scrgbClr r="0" g="0" b="0"/>
          </a:fillRef>
          <a:effectRef idx="0">
            <a:scrgbClr r="0" g="0" b="0"/>
          </a:effectRef>
          <a:fontRef idx="minor"/>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a:ln>
                  <a:noFill/>
                </a:ln>
                <a:solidFill>
                  <a:srgbClr val="FFFFFF"/>
                </a:solidFill>
                <a:effectLst/>
                <a:uLnTx/>
                <a:uFill>
                  <a:solidFill>
                    <a:srgbClr val="FFFFFF"/>
                  </a:solidFill>
                </a:uFill>
                <a:latin typeface="Calibri"/>
                <a:ea typeface="DejaVu Sans"/>
                <a:cs typeface="DejaVu Sans"/>
              </a:rPr>
              <a:t>Exact algorithms</a:t>
            </a:r>
            <a:endParaRPr kumimoji="0" lang="en-US" sz="2000" b="0" i="0" u="none" strike="noStrike" kern="1200" cap="none" spc="-1" normalizeH="0" baseline="0" noProof="0">
              <a:ln>
                <a:noFill/>
              </a:ln>
              <a:solidFill>
                <a:srgbClr val="FFFFFF"/>
              </a:solidFill>
              <a:effectLst/>
              <a:uLnTx/>
              <a:uFill>
                <a:solidFill>
                  <a:srgbClr val="FFFFFF"/>
                </a:solidFill>
              </a:uFill>
              <a:latin typeface="Arial"/>
              <a:ea typeface="DejaVu Sans"/>
              <a:cs typeface="DejaVu Sans"/>
            </a:endParaRPr>
          </a:p>
        </p:txBody>
      </p:sp>
      <p:sp>
        <p:nvSpPr>
          <p:cNvPr id="531" name="Line 25"/>
          <p:cNvSpPr/>
          <p:nvPr/>
        </p:nvSpPr>
        <p:spPr>
          <a:xfrm>
            <a:off x="6551280" y="2014716"/>
            <a:ext cx="360" cy="148680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txBody>
          <a:bodyPr/>
          <a:lstStyle/>
          <a:p>
            <a:endParaRPr lang="en-CA"/>
          </a:p>
        </p:txBody>
      </p:sp>
      <p:sp>
        <p:nvSpPr>
          <p:cNvPr id="532" name="Line 26"/>
          <p:cNvSpPr/>
          <p:nvPr/>
        </p:nvSpPr>
        <p:spPr>
          <a:xfrm>
            <a:off x="6551280" y="3501516"/>
            <a:ext cx="213732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txBody>
          <a:bodyPr/>
          <a:lstStyle/>
          <a:p>
            <a:endParaRPr lang="en-CA"/>
          </a:p>
        </p:txBody>
      </p:sp>
      <p:sp>
        <p:nvSpPr>
          <p:cNvPr id="533" name="CustomShape 27"/>
          <p:cNvSpPr/>
          <p:nvPr/>
        </p:nvSpPr>
        <p:spPr>
          <a:xfrm>
            <a:off x="6854760" y="3560316"/>
            <a:ext cx="15300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dirty="0">
                <a:ln>
                  <a:noFill/>
                </a:ln>
                <a:solidFill>
                  <a:srgbClr val="FFFFFF"/>
                </a:solidFill>
                <a:effectLst/>
                <a:uLnTx/>
                <a:uFill>
                  <a:solidFill>
                    <a:srgbClr val="FFFFFF"/>
                  </a:solidFill>
                </a:uFill>
                <a:latin typeface="Calibri"/>
                <a:ea typeface="DejaVu Sans"/>
                <a:cs typeface="DejaVu Sans"/>
              </a:rPr>
              <a:t>Different </a:t>
            </a:r>
            <a:endParaRPr kumimoji="0" lang="en-US" sz="2000" b="0" i="0" u="none" strike="noStrike" kern="1200" cap="none" spc="-1" normalizeH="0" baseline="0" noProof="0" dirty="0">
              <a:ln>
                <a:noFill/>
              </a:ln>
              <a:solidFill>
                <a:srgbClr val="FFFFFF"/>
              </a:solidFill>
              <a:effectLst/>
              <a:uLnTx/>
              <a:uFill>
                <a:solidFill>
                  <a:srgbClr val="FFFFFF"/>
                </a:solidFill>
              </a:uFill>
              <a:latin typeface="Arial"/>
              <a:ea typeface="DejaVu Sans"/>
              <a:cs typeface="DejaVu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 normalizeH="0" baseline="0" noProof="0" dirty="0">
                <a:ln>
                  <a:noFill/>
                </a:ln>
                <a:solidFill>
                  <a:srgbClr val="FFFFFF"/>
                </a:solidFill>
                <a:effectLst/>
                <a:uLnTx/>
                <a:uFill>
                  <a:solidFill>
                    <a:srgbClr val="FFFFFF"/>
                  </a:solidFill>
                </a:uFill>
                <a:latin typeface="Calibri"/>
                <a:ea typeface="DejaVu Sans"/>
                <a:cs typeface="DejaVu Sans"/>
              </a:rPr>
              <a:t>solutions</a:t>
            </a:r>
            <a:endParaRPr kumimoji="0" lang="en-US" sz="2000" b="0" i="0" u="none" strike="noStrike" kern="1200" cap="none" spc="-1" normalizeH="0" baseline="0" noProof="0" dirty="0">
              <a:ln>
                <a:noFill/>
              </a:ln>
              <a:solidFill>
                <a:srgbClr val="FFFFFF"/>
              </a:solidFill>
              <a:effectLst/>
              <a:uLnTx/>
              <a:uFill>
                <a:solidFill>
                  <a:srgbClr val="FFFFFF"/>
                </a:solidFill>
              </a:uFill>
              <a:latin typeface="Arial"/>
              <a:ea typeface="DejaVu Sans"/>
              <a:cs typeface="DejaVu Sans"/>
            </a:endParaRPr>
          </a:p>
        </p:txBody>
      </p:sp>
      <p:sp>
        <p:nvSpPr>
          <p:cNvPr id="534" name="Line 28"/>
          <p:cNvSpPr/>
          <p:nvPr/>
        </p:nvSpPr>
        <p:spPr>
          <a:xfrm flipH="1">
            <a:off x="8390880" y="1865676"/>
            <a:ext cx="115200" cy="38232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txBody>
          <a:bodyPr/>
          <a:lstStyle/>
          <a:p>
            <a:endParaRPr lang="en-CA"/>
          </a:p>
        </p:txBody>
      </p:sp>
      <p:sp>
        <p:nvSpPr>
          <p:cNvPr id="535" name="CustomShape 29"/>
          <p:cNvSpPr/>
          <p:nvPr/>
        </p:nvSpPr>
        <p:spPr>
          <a:xfrm rot="6408000">
            <a:off x="8440560" y="1884756"/>
            <a:ext cx="243360" cy="209880"/>
          </a:xfrm>
          <a:prstGeom prst="triangle">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536" name="CustomShape 30"/>
          <p:cNvSpPr/>
          <p:nvPr/>
        </p:nvSpPr>
        <p:spPr>
          <a:xfrm>
            <a:off x="6629400" y="2275716"/>
            <a:ext cx="2011320" cy="1155960"/>
          </a:xfrm>
          <a:custGeom>
            <a:avLst/>
            <a:gdLst/>
            <a:ahLst/>
            <a:cxnLst/>
            <a:rect l="l" t="t" r="r" b="b"/>
            <a:pathLst>
              <a:path w="2011680" h="1156254">
                <a:moveTo>
                  <a:pt x="0" y="1150158"/>
                </a:moveTo>
                <a:cubicBezTo>
                  <a:pt x="50800" y="1055162"/>
                  <a:pt x="101600" y="960166"/>
                  <a:pt x="182880" y="912414"/>
                </a:cubicBezTo>
                <a:cubicBezTo>
                  <a:pt x="264160" y="864662"/>
                  <a:pt x="400304" y="900222"/>
                  <a:pt x="487680" y="863646"/>
                </a:cubicBezTo>
                <a:cubicBezTo>
                  <a:pt x="575056" y="827070"/>
                  <a:pt x="632968" y="698038"/>
                  <a:pt x="707136" y="692958"/>
                </a:cubicBezTo>
                <a:cubicBezTo>
                  <a:pt x="781304" y="687878"/>
                  <a:pt x="871728" y="775254"/>
                  <a:pt x="932688" y="833166"/>
                </a:cubicBezTo>
                <a:cubicBezTo>
                  <a:pt x="993648" y="891078"/>
                  <a:pt x="1013968" y="1051606"/>
                  <a:pt x="1072896" y="1040430"/>
                </a:cubicBezTo>
                <a:cubicBezTo>
                  <a:pt x="1131824" y="1029254"/>
                  <a:pt x="1234440" y="885998"/>
                  <a:pt x="1286256" y="766110"/>
                </a:cubicBezTo>
                <a:cubicBezTo>
                  <a:pt x="1338072" y="646222"/>
                  <a:pt x="1334008" y="347518"/>
                  <a:pt x="1383792" y="321102"/>
                </a:cubicBezTo>
                <a:cubicBezTo>
                  <a:pt x="1433576" y="294686"/>
                  <a:pt x="1543304" y="533446"/>
                  <a:pt x="1584960" y="607614"/>
                </a:cubicBezTo>
                <a:cubicBezTo>
                  <a:pt x="1626616" y="681782"/>
                  <a:pt x="1607312" y="866694"/>
                  <a:pt x="1633728" y="766110"/>
                </a:cubicBezTo>
                <a:cubicBezTo>
                  <a:pt x="1660144" y="665526"/>
                  <a:pt x="1680464" y="-60914"/>
                  <a:pt x="1743456" y="4110"/>
                </a:cubicBezTo>
                <a:cubicBezTo>
                  <a:pt x="1806448" y="69134"/>
                  <a:pt x="1909064" y="612694"/>
                  <a:pt x="2011680" y="1156254"/>
                </a:cubicBezTo>
              </a:path>
            </a:pathLst>
          </a:custGeom>
          <a:noFill/>
          <a:ln w="38160">
            <a:solidFill>
              <a:schemeClr val="bg1"/>
            </a:solidFill>
            <a:round/>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537" name="CustomShape 31"/>
          <p:cNvSpPr/>
          <p:nvPr/>
        </p:nvSpPr>
        <p:spPr>
          <a:xfrm>
            <a:off x="6648120" y="3087516"/>
            <a:ext cx="228960" cy="198360"/>
          </a:xfrm>
          <a:prstGeom prst="star5">
            <a:avLst>
              <a:gd name="adj" fmla="val 19098"/>
              <a:gd name="hf" fmla="val 105146"/>
              <a:gd name="vf" fmla="val 110557"/>
            </a:avLst>
          </a:prstGeom>
          <a:solidFill>
            <a:srgbClr val="002060"/>
          </a:solidFill>
          <a:ln>
            <a:solidFill>
              <a:srgbClr val="00B0F0"/>
            </a:solidFill>
            <a:round/>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538" name="CustomShape 32"/>
          <p:cNvSpPr/>
          <p:nvPr/>
        </p:nvSpPr>
        <p:spPr>
          <a:xfrm flipV="1">
            <a:off x="6871320" y="2834796"/>
            <a:ext cx="406800" cy="19260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endParaRPr lang="en-CA"/>
          </a:p>
        </p:txBody>
      </p:sp>
      <p:sp>
        <p:nvSpPr>
          <p:cNvPr id="539" name="CustomShape 33"/>
          <p:cNvSpPr/>
          <p:nvPr/>
        </p:nvSpPr>
        <p:spPr>
          <a:xfrm flipV="1">
            <a:off x="7456320" y="2577036"/>
            <a:ext cx="437040" cy="30168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endParaRPr lang="en-CA"/>
          </a:p>
        </p:txBody>
      </p:sp>
      <p:sp>
        <p:nvSpPr>
          <p:cNvPr id="540" name="CustomShape 34"/>
          <p:cNvSpPr/>
          <p:nvPr/>
        </p:nvSpPr>
        <p:spPr>
          <a:xfrm flipV="1">
            <a:off x="7986240" y="2327196"/>
            <a:ext cx="286200" cy="192960"/>
          </a:xfrm>
          <a:custGeom>
            <a:avLst/>
            <a:gdLst/>
            <a:ahLst/>
            <a:cxnLst/>
            <a:rect l="l" t="t" r="r" b="b"/>
            <a:pathLst>
              <a:path w="21600" h="21600">
                <a:moveTo>
                  <a:pt x="0" y="0"/>
                </a:moveTo>
                <a:lnTo>
                  <a:pt x="21600" y="21600"/>
                </a:lnTo>
              </a:path>
            </a:pathLst>
          </a:custGeom>
          <a:noFill/>
          <a:ln w="57240">
            <a:solidFill>
              <a:srgbClr val="FFFF00"/>
            </a:solidFill>
            <a:round/>
            <a:tailEnd type="triangle" w="med" len="med"/>
          </a:ln>
        </p:spPr>
        <p:style>
          <a:lnRef idx="1">
            <a:schemeClr val="accent1"/>
          </a:lnRef>
          <a:fillRef idx="0">
            <a:schemeClr val="accent1"/>
          </a:fillRef>
          <a:effectRef idx="0">
            <a:schemeClr val="accent1"/>
          </a:effectRef>
          <a:fontRef idx="minor"/>
        </p:style>
        <p:txBody>
          <a:bodyPr/>
          <a:lstStyle/>
          <a:p>
            <a:endParaRPr lang="en-CA"/>
          </a:p>
        </p:txBody>
      </p:sp>
      <p:sp>
        <p:nvSpPr>
          <p:cNvPr id="541" name="CustomShape 35"/>
          <p:cNvSpPr/>
          <p:nvPr/>
        </p:nvSpPr>
        <p:spPr>
          <a:xfrm>
            <a:off x="6150960" y="1527456"/>
            <a:ext cx="2629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a:ln>
                  <a:noFill/>
                </a:ln>
                <a:solidFill>
                  <a:srgbClr val="FFFF00"/>
                </a:solidFill>
                <a:effectLst/>
                <a:uLnTx/>
                <a:uFill>
                  <a:solidFill>
                    <a:srgbClr val="FFFFFF"/>
                  </a:solidFill>
                </a:uFill>
                <a:latin typeface="Calibri"/>
                <a:ea typeface="DejaVu Sans"/>
                <a:cs typeface="DejaVu Sans"/>
              </a:rPr>
              <a:t>Estimate of best solution</a:t>
            </a:r>
            <a:endParaRPr kumimoji="0" lang="en-US" sz="1800" b="0" i="0" u="none" strike="noStrike" kern="1200" cap="none" spc="-1" normalizeH="0" baseline="0" noProof="0">
              <a:ln>
                <a:noFill/>
              </a:ln>
              <a:solidFill>
                <a:srgbClr val="FFFFFF"/>
              </a:solidFill>
              <a:effectLst/>
              <a:uLnTx/>
              <a:uFill>
                <a:solidFill>
                  <a:srgbClr val="FFFFFF"/>
                </a:solidFill>
              </a:uFill>
              <a:latin typeface="Arial"/>
              <a:ea typeface="DejaVu Sans"/>
              <a:cs typeface="DejaVu Sans"/>
            </a:endParaRPr>
          </a:p>
        </p:txBody>
      </p:sp>
      <p:sp>
        <p:nvSpPr>
          <p:cNvPr id="542" name="Line 36"/>
          <p:cNvSpPr/>
          <p:nvPr/>
        </p:nvSpPr>
        <p:spPr>
          <a:xfrm>
            <a:off x="6633000" y="2202636"/>
            <a:ext cx="2085480" cy="360"/>
          </a:xfrm>
          <a:prstGeom prst="line">
            <a:avLst/>
          </a:prstGeom>
          <a:ln w="38160">
            <a:solidFill>
              <a:srgbClr val="FFFF00"/>
            </a:solidFill>
            <a:custDash>
              <a:ds d="400000" sp="300000"/>
            </a:custDash>
            <a:round/>
          </a:ln>
        </p:spPr>
        <p:style>
          <a:lnRef idx="1">
            <a:schemeClr val="accent1"/>
          </a:lnRef>
          <a:fillRef idx="0">
            <a:schemeClr val="accent1"/>
          </a:fillRef>
          <a:effectRef idx="0">
            <a:schemeClr val="accent1"/>
          </a:effectRef>
          <a:fontRef idx="minor"/>
        </p:style>
        <p:txBody>
          <a:bodyPr/>
          <a:lstStyle/>
          <a:p>
            <a:endParaRPr lang="en-CA"/>
          </a:p>
        </p:txBody>
      </p:sp>
      <p:sp>
        <p:nvSpPr>
          <p:cNvPr id="543" name="CustomShape 37"/>
          <p:cNvSpPr/>
          <p:nvPr/>
        </p:nvSpPr>
        <p:spPr>
          <a:xfrm>
            <a:off x="6872760" y="2005716"/>
            <a:ext cx="1258200" cy="111960"/>
          </a:xfrm>
          <a:prstGeom prst="downArrow">
            <a:avLst>
              <a:gd name="adj1" fmla="val 50000"/>
              <a:gd name="adj2" fmla="val 50000"/>
            </a:avLst>
          </a:prstGeom>
          <a:solidFill>
            <a:srgbClr val="FFFF00"/>
          </a:solidFill>
          <a:ln>
            <a:solidFill>
              <a:srgbClr val="FFFF00"/>
            </a:solidFill>
            <a:round/>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4" name="Right Arrow 3"/>
          <p:cNvSpPr/>
          <p:nvPr/>
        </p:nvSpPr>
        <p:spPr>
          <a:xfrm>
            <a:off x="7259359" y="4472680"/>
            <a:ext cx="498378" cy="3048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a:ea typeface="DejaVu Sans"/>
              <a:cs typeface="DejaVu Sans"/>
            </a:endParaRPr>
          </a:p>
        </p:txBody>
      </p:sp>
      <p:sp>
        <p:nvSpPr>
          <p:cNvPr id="8" name="Title 1">
            <a:extLst>
              <a:ext uri="{FF2B5EF4-FFF2-40B4-BE49-F238E27FC236}">
                <a16:creationId xmlns:a16="http://schemas.microsoft.com/office/drawing/2014/main" id="{75FE77A9-51BA-9E35-78A7-E6CFBEA6950E}"/>
              </a:ext>
            </a:extLst>
          </p:cNvPr>
          <p:cNvSpPr txBox="1">
            <a:spLocks/>
          </p:cNvSpPr>
          <p:nvPr/>
        </p:nvSpPr>
        <p:spPr>
          <a:xfrm>
            <a:off x="213691" y="161119"/>
            <a:ext cx="8952755" cy="7290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ysClr val="window" lastClr="FFFFFF"/>
                </a:solidFill>
                <a:effectLst/>
                <a:uLnTx/>
                <a:uFillTx/>
                <a:latin typeface="Calibri"/>
                <a:ea typeface="DejaVu Sans"/>
                <a:cs typeface="DejaVu Sans"/>
              </a:rPr>
              <a:t>Accounting for complementarity –  use good algorithms</a:t>
            </a:r>
          </a:p>
        </p:txBody>
      </p:sp>
      <p:pic>
        <p:nvPicPr>
          <p:cNvPr id="1026" name="Picture 2">
            <a:extLst>
              <a:ext uri="{FF2B5EF4-FFF2-40B4-BE49-F238E27FC236}">
                <a16:creationId xmlns:a16="http://schemas.microsoft.com/office/drawing/2014/main" id="{AD16EADA-18F5-E744-6806-F500DAF6E6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80" y="4280004"/>
            <a:ext cx="621225" cy="71153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iGHS optimization solver - Wikipedia">
            <a:extLst>
              <a:ext uri="{FF2B5EF4-FFF2-40B4-BE49-F238E27FC236}">
                <a16:creationId xmlns:a16="http://schemas.microsoft.com/office/drawing/2014/main" id="{888201D0-0C70-D05A-D5EC-ACABB74F43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90896" y="4647484"/>
            <a:ext cx="366036" cy="3440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C35C00-8A70-E8BF-D832-D2967CC695AA}"/>
              </a:ext>
            </a:extLst>
          </p:cNvPr>
          <p:cNvSpPr txBox="1"/>
          <p:nvPr/>
        </p:nvSpPr>
        <p:spPr>
          <a:xfrm>
            <a:off x="809192" y="4952623"/>
            <a:ext cx="1394200" cy="169277"/>
          </a:xfrm>
          <a:prstGeom prst="rect">
            <a:avLst/>
          </a:prstGeom>
          <a:noFill/>
        </p:spPr>
        <p:txBody>
          <a:bodyPr wrap="square" rtlCol="0">
            <a:spAutoFit/>
          </a:bodyPr>
          <a:lstStyle/>
          <a:p>
            <a:r>
              <a:rPr lang="en-NZ" sz="500" dirty="0">
                <a:solidFill>
                  <a:schemeClr val="bg1"/>
                </a:solidFill>
              </a:rPr>
              <a:t>Note version 5+ uses a different algorithm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 name="TextBox 6"/>
            <p:cNvSpPr txBox="1"/>
            <p:nvPr/>
          </p:nvSpPr>
          <p:spPr>
            <a:xfrm>
              <a:off x="5337045"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 name="TextBox 7"/>
            <p:cNvSpPr txBox="1"/>
            <p:nvPr/>
          </p:nvSpPr>
          <p:spPr>
            <a:xfrm>
              <a:off x="6012161"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0" name="TextBox 9"/>
            <p:cNvSpPr txBox="1"/>
            <p:nvPr/>
          </p:nvSpPr>
          <p:spPr>
            <a:xfrm>
              <a:off x="6754658"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20" name="TextBox 19"/>
            <p:cNvSpPr txBox="1"/>
            <p:nvPr/>
          </p:nvSpPr>
          <p:spPr>
            <a:xfrm>
              <a:off x="4441872" y="1224227"/>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1" name="TextBox 20"/>
            <p:cNvSpPr txBox="1"/>
            <p:nvPr/>
          </p:nvSpPr>
          <p:spPr>
            <a:xfrm>
              <a:off x="4441872" y="181691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2" name="TextBox 21"/>
            <p:cNvSpPr txBox="1"/>
            <p:nvPr/>
          </p:nvSpPr>
          <p:spPr>
            <a:xfrm>
              <a:off x="5738334" y="125504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3" name="TextBox 22"/>
            <p:cNvSpPr txBox="1"/>
            <p:nvPr/>
          </p:nvSpPr>
          <p:spPr>
            <a:xfrm>
              <a:off x="5063218" y="182338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4" name="TextBox 23"/>
            <p:cNvSpPr txBox="1"/>
            <p:nvPr/>
          </p:nvSpPr>
          <p:spPr>
            <a:xfrm>
              <a:off x="6480831" y="183165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5" name="TextBox 24"/>
            <p:cNvSpPr txBox="1"/>
            <p:nvPr/>
          </p:nvSpPr>
          <p:spPr>
            <a:xfrm>
              <a:off x="2865536" y="787236"/>
              <a:ext cx="11544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27" name="TextBox 26"/>
            <p:cNvSpPr txBox="1"/>
            <p:nvPr/>
          </p:nvSpPr>
          <p:spPr>
            <a:xfrm>
              <a:off x="1949164" y="2592816"/>
              <a:ext cx="16356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V. types</a:t>
              </a:r>
            </a:p>
          </p:txBody>
        </p:sp>
        <p:sp>
          <p:nvSpPr>
            <p:cNvPr id="33" name="TextBox 32"/>
            <p:cNvSpPr txBox="1"/>
            <p:nvPr/>
          </p:nvSpPr>
          <p:spPr>
            <a:xfrm>
              <a:off x="4441872" y="7520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34" name="TextBox 33"/>
            <p:cNvSpPr txBox="1"/>
            <p:nvPr/>
          </p:nvSpPr>
          <p:spPr>
            <a:xfrm>
              <a:off x="5063218" y="12346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5" name="TextBox 34"/>
            <p:cNvSpPr txBox="1"/>
            <p:nvPr/>
          </p:nvSpPr>
          <p:spPr>
            <a:xfrm>
              <a:off x="5063218"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36" name="TextBox 35"/>
            <p:cNvSpPr txBox="1"/>
            <p:nvPr/>
          </p:nvSpPr>
          <p:spPr>
            <a:xfrm>
              <a:off x="5738334"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37" name="TextBox 36"/>
            <p:cNvSpPr txBox="1"/>
            <p:nvPr/>
          </p:nvSpPr>
          <p:spPr>
            <a:xfrm>
              <a:off x="5738334" y="182752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8" name="TextBox 37"/>
            <p:cNvSpPr txBox="1"/>
            <p:nvPr/>
          </p:nvSpPr>
          <p:spPr>
            <a:xfrm>
              <a:off x="6480831" y="12718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6480831" y="792899"/>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Solution</a:t>
              </a:r>
            </a:p>
          </p:txBody>
        </p:sp>
        <p:sp>
          <p:nvSpPr>
            <p:cNvPr id="44" name="TextBox 43"/>
            <p:cNvSpPr txBox="1"/>
            <p:nvPr/>
          </p:nvSpPr>
          <p:spPr>
            <a:xfrm>
              <a:off x="4715699"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5" name="TextBox 44"/>
            <p:cNvSpPr txBox="1"/>
            <p:nvPr/>
          </p:nvSpPr>
          <p:spPr>
            <a:xfrm>
              <a:off x="5337045"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6" name="TextBox 45"/>
            <p:cNvSpPr txBox="1"/>
            <p:nvPr/>
          </p:nvSpPr>
          <p:spPr>
            <a:xfrm>
              <a:off x="6012161"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7" name="TextBox 46"/>
            <p:cNvSpPr txBox="1"/>
            <p:nvPr/>
          </p:nvSpPr>
          <p:spPr>
            <a:xfrm>
              <a:off x="6754658"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8" name="TextBox 47"/>
            <p:cNvSpPr txBox="1"/>
            <p:nvPr/>
          </p:nvSpPr>
          <p:spPr>
            <a:xfrm>
              <a:off x="1881508" y="3135593"/>
              <a:ext cx="26709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Upper bound</a:t>
              </a:r>
            </a:p>
          </p:txBody>
        </p:sp>
        <p:sp>
          <p:nvSpPr>
            <p:cNvPr id="50" name="TextBox 49"/>
            <p:cNvSpPr txBox="1"/>
            <p:nvPr/>
          </p:nvSpPr>
          <p:spPr>
            <a:xfrm>
              <a:off x="1881508" y="3748959"/>
              <a:ext cx="2652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Lower bound</a:t>
              </a:r>
            </a:p>
          </p:txBody>
        </p:sp>
        <p:sp>
          <p:nvSpPr>
            <p:cNvPr id="51" name="TextBox 50"/>
            <p:cNvSpPr txBox="1"/>
            <p:nvPr/>
          </p:nvSpPr>
          <p:spPr>
            <a:xfrm>
              <a:off x="4732965"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2" name="TextBox 51"/>
            <p:cNvSpPr txBox="1"/>
            <p:nvPr/>
          </p:nvSpPr>
          <p:spPr>
            <a:xfrm>
              <a:off x="5354311"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3" name="TextBox 52"/>
            <p:cNvSpPr txBox="1"/>
            <p:nvPr/>
          </p:nvSpPr>
          <p:spPr>
            <a:xfrm>
              <a:off x="6029427"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4" name="TextBox 53"/>
            <p:cNvSpPr txBox="1"/>
            <p:nvPr/>
          </p:nvSpPr>
          <p:spPr>
            <a:xfrm>
              <a:off x="6771924"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5" name="TextBox 54"/>
            <p:cNvSpPr txBox="1"/>
            <p:nvPr/>
          </p:nvSpPr>
          <p:spPr>
            <a:xfrm>
              <a:off x="4732965"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6" name="TextBox 55"/>
            <p:cNvSpPr txBox="1"/>
            <p:nvPr/>
          </p:nvSpPr>
          <p:spPr>
            <a:xfrm>
              <a:off x="5354311"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7" name="TextBox 56"/>
            <p:cNvSpPr txBox="1"/>
            <p:nvPr/>
          </p:nvSpPr>
          <p:spPr>
            <a:xfrm>
              <a:off x="6029427"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8" name="TextBox 57"/>
            <p:cNvSpPr txBox="1"/>
            <p:nvPr/>
          </p:nvSpPr>
          <p:spPr>
            <a:xfrm>
              <a:off x="6771924"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9" name="TextBox 58"/>
            <p:cNvSpPr txBox="1"/>
            <p:nvPr/>
          </p:nvSpPr>
          <p:spPr>
            <a:xfrm>
              <a:off x="7414824" y="1271814"/>
              <a:ext cx="12141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60" name="TextBox 59"/>
            <p:cNvSpPr txBox="1"/>
            <p:nvPr/>
          </p:nvSpPr>
          <p:spPr>
            <a:xfrm>
              <a:off x="7394788" y="1813169"/>
              <a:ext cx="1118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87681" y="-71465"/>
            <a:ext cx="836863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prstClr val="white"/>
                </a:solidFill>
                <a:effectLst/>
                <a:uLnTx/>
                <a:uFillTx/>
                <a:latin typeface="Calibri"/>
                <a:ea typeface="+mn-ea"/>
                <a:cs typeface="+mn-cs"/>
              </a:rPr>
              <a:t>Mixed integer linear problem</a:t>
            </a:r>
          </a:p>
        </p:txBody>
      </p:sp>
    </p:spTree>
    <p:extLst>
      <p:ext uri="{BB962C8B-B14F-4D97-AF65-F5344CB8AC3E}">
        <p14:creationId xmlns:p14="http://schemas.microsoft.com/office/powerpoint/2010/main" val="1822638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 name="TextBox 6"/>
            <p:cNvSpPr txBox="1"/>
            <p:nvPr/>
          </p:nvSpPr>
          <p:spPr>
            <a:xfrm>
              <a:off x="5337045"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 name="TextBox 7"/>
            <p:cNvSpPr txBox="1"/>
            <p:nvPr/>
          </p:nvSpPr>
          <p:spPr>
            <a:xfrm>
              <a:off x="6012161"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0" name="TextBox 9"/>
            <p:cNvSpPr txBox="1"/>
            <p:nvPr/>
          </p:nvSpPr>
          <p:spPr>
            <a:xfrm>
              <a:off x="6754658"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20" name="TextBox 19"/>
            <p:cNvSpPr txBox="1"/>
            <p:nvPr/>
          </p:nvSpPr>
          <p:spPr>
            <a:xfrm>
              <a:off x="4441872" y="1224227"/>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1" name="TextBox 20"/>
            <p:cNvSpPr txBox="1"/>
            <p:nvPr/>
          </p:nvSpPr>
          <p:spPr>
            <a:xfrm>
              <a:off x="4441872" y="181691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2" name="TextBox 21"/>
            <p:cNvSpPr txBox="1"/>
            <p:nvPr/>
          </p:nvSpPr>
          <p:spPr>
            <a:xfrm>
              <a:off x="5738334" y="125504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3" name="TextBox 22"/>
            <p:cNvSpPr txBox="1"/>
            <p:nvPr/>
          </p:nvSpPr>
          <p:spPr>
            <a:xfrm>
              <a:off x="5063218" y="182338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4" name="TextBox 23"/>
            <p:cNvSpPr txBox="1"/>
            <p:nvPr/>
          </p:nvSpPr>
          <p:spPr>
            <a:xfrm>
              <a:off x="6480831" y="183165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5" name="TextBox 24"/>
            <p:cNvSpPr txBox="1"/>
            <p:nvPr/>
          </p:nvSpPr>
          <p:spPr>
            <a:xfrm>
              <a:off x="2865536" y="787236"/>
              <a:ext cx="11544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Min</a:t>
              </a:r>
              <a:r>
                <a:rPr kumimoji="0" lang="en-AU" sz="36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7" name="TextBox 26"/>
            <p:cNvSpPr txBox="1"/>
            <p:nvPr/>
          </p:nvSpPr>
          <p:spPr>
            <a:xfrm>
              <a:off x="1949164" y="2592816"/>
              <a:ext cx="16356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V. types</a:t>
              </a:r>
            </a:p>
          </p:txBody>
        </p:sp>
        <p:sp>
          <p:nvSpPr>
            <p:cNvPr id="33" name="TextBox 32"/>
            <p:cNvSpPr txBox="1"/>
            <p:nvPr/>
          </p:nvSpPr>
          <p:spPr>
            <a:xfrm>
              <a:off x="4441872" y="7520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34" name="TextBox 33"/>
            <p:cNvSpPr txBox="1"/>
            <p:nvPr/>
          </p:nvSpPr>
          <p:spPr>
            <a:xfrm>
              <a:off x="5063218" y="12346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5" name="TextBox 34"/>
            <p:cNvSpPr txBox="1"/>
            <p:nvPr/>
          </p:nvSpPr>
          <p:spPr>
            <a:xfrm>
              <a:off x="5063218"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36" name="TextBox 35"/>
            <p:cNvSpPr txBox="1"/>
            <p:nvPr/>
          </p:nvSpPr>
          <p:spPr>
            <a:xfrm>
              <a:off x="5738334"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37" name="TextBox 36"/>
            <p:cNvSpPr txBox="1"/>
            <p:nvPr/>
          </p:nvSpPr>
          <p:spPr>
            <a:xfrm>
              <a:off x="5738334" y="182752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8" name="TextBox 37"/>
            <p:cNvSpPr txBox="1"/>
            <p:nvPr/>
          </p:nvSpPr>
          <p:spPr>
            <a:xfrm>
              <a:off x="6480831" y="12718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6480831" y="792899"/>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Solution</a:t>
              </a:r>
            </a:p>
          </p:txBody>
        </p:sp>
        <p:sp>
          <p:nvSpPr>
            <p:cNvPr id="44" name="TextBox 43"/>
            <p:cNvSpPr txBox="1"/>
            <p:nvPr/>
          </p:nvSpPr>
          <p:spPr>
            <a:xfrm>
              <a:off x="4715699"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5" name="TextBox 44"/>
            <p:cNvSpPr txBox="1"/>
            <p:nvPr/>
          </p:nvSpPr>
          <p:spPr>
            <a:xfrm>
              <a:off x="5337045"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6" name="TextBox 45"/>
            <p:cNvSpPr txBox="1"/>
            <p:nvPr/>
          </p:nvSpPr>
          <p:spPr>
            <a:xfrm>
              <a:off x="6012161"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7" name="TextBox 46"/>
            <p:cNvSpPr txBox="1"/>
            <p:nvPr/>
          </p:nvSpPr>
          <p:spPr>
            <a:xfrm>
              <a:off x="6754658"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8" name="TextBox 47"/>
            <p:cNvSpPr txBox="1"/>
            <p:nvPr/>
          </p:nvSpPr>
          <p:spPr>
            <a:xfrm>
              <a:off x="1881508" y="3135593"/>
              <a:ext cx="26709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Upper bound</a:t>
              </a:r>
            </a:p>
          </p:txBody>
        </p:sp>
        <p:sp>
          <p:nvSpPr>
            <p:cNvPr id="50" name="TextBox 49"/>
            <p:cNvSpPr txBox="1"/>
            <p:nvPr/>
          </p:nvSpPr>
          <p:spPr>
            <a:xfrm>
              <a:off x="1881508" y="3748959"/>
              <a:ext cx="2652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Lower bound</a:t>
              </a:r>
            </a:p>
          </p:txBody>
        </p:sp>
        <p:sp>
          <p:nvSpPr>
            <p:cNvPr id="51" name="TextBox 50"/>
            <p:cNvSpPr txBox="1"/>
            <p:nvPr/>
          </p:nvSpPr>
          <p:spPr>
            <a:xfrm>
              <a:off x="4732965"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2" name="TextBox 51"/>
            <p:cNvSpPr txBox="1"/>
            <p:nvPr/>
          </p:nvSpPr>
          <p:spPr>
            <a:xfrm>
              <a:off x="5354311"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3" name="TextBox 52"/>
            <p:cNvSpPr txBox="1"/>
            <p:nvPr/>
          </p:nvSpPr>
          <p:spPr>
            <a:xfrm>
              <a:off x="6029427"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4" name="TextBox 53"/>
            <p:cNvSpPr txBox="1"/>
            <p:nvPr/>
          </p:nvSpPr>
          <p:spPr>
            <a:xfrm>
              <a:off x="6771924"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5" name="TextBox 54"/>
            <p:cNvSpPr txBox="1"/>
            <p:nvPr/>
          </p:nvSpPr>
          <p:spPr>
            <a:xfrm>
              <a:off x="4732965"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6" name="TextBox 55"/>
            <p:cNvSpPr txBox="1"/>
            <p:nvPr/>
          </p:nvSpPr>
          <p:spPr>
            <a:xfrm>
              <a:off x="5354311"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7" name="TextBox 56"/>
            <p:cNvSpPr txBox="1"/>
            <p:nvPr/>
          </p:nvSpPr>
          <p:spPr>
            <a:xfrm>
              <a:off x="6029427"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8" name="TextBox 57"/>
            <p:cNvSpPr txBox="1"/>
            <p:nvPr/>
          </p:nvSpPr>
          <p:spPr>
            <a:xfrm>
              <a:off x="6771924"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9" name="TextBox 58"/>
            <p:cNvSpPr txBox="1"/>
            <p:nvPr/>
          </p:nvSpPr>
          <p:spPr>
            <a:xfrm>
              <a:off x="7414824" y="1271814"/>
              <a:ext cx="12141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60" name="TextBox 59"/>
            <p:cNvSpPr txBox="1"/>
            <p:nvPr/>
          </p:nvSpPr>
          <p:spPr>
            <a:xfrm>
              <a:off x="7394788" y="1813169"/>
              <a:ext cx="1118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2691517" y="-71465"/>
            <a:ext cx="3760966"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srgbClr val="FFFF00"/>
                </a:solidFill>
                <a:effectLst/>
                <a:uLnTx/>
                <a:uFillTx/>
                <a:latin typeface="Calibri"/>
                <a:ea typeface="+mn-ea"/>
                <a:cs typeface="+mn-cs"/>
              </a:rPr>
              <a:t>Model sense</a:t>
            </a:r>
          </a:p>
        </p:txBody>
      </p:sp>
    </p:spTree>
    <p:extLst>
      <p:ext uri="{BB962C8B-B14F-4D97-AF65-F5344CB8AC3E}">
        <p14:creationId xmlns:p14="http://schemas.microsoft.com/office/powerpoint/2010/main" val="845166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 name="TextBox 6"/>
            <p:cNvSpPr txBox="1"/>
            <p:nvPr/>
          </p:nvSpPr>
          <p:spPr>
            <a:xfrm>
              <a:off x="5337045"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 name="TextBox 7"/>
            <p:cNvSpPr txBox="1"/>
            <p:nvPr/>
          </p:nvSpPr>
          <p:spPr>
            <a:xfrm>
              <a:off x="6012161"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0" name="TextBox 9"/>
            <p:cNvSpPr txBox="1"/>
            <p:nvPr/>
          </p:nvSpPr>
          <p:spPr>
            <a:xfrm>
              <a:off x="6754658"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20" name="TextBox 19"/>
            <p:cNvSpPr txBox="1"/>
            <p:nvPr/>
          </p:nvSpPr>
          <p:spPr>
            <a:xfrm>
              <a:off x="4441872" y="1224227"/>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1" name="TextBox 20"/>
            <p:cNvSpPr txBox="1"/>
            <p:nvPr/>
          </p:nvSpPr>
          <p:spPr>
            <a:xfrm>
              <a:off x="4441872" y="181691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2" name="TextBox 21"/>
            <p:cNvSpPr txBox="1"/>
            <p:nvPr/>
          </p:nvSpPr>
          <p:spPr>
            <a:xfrm>
              <a:off x="5738334" y="125504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3" name="TextBox 22"/>
            <p:cNvSpPr txBox="1"/>
            <p:nvPr/>
          </p:nvSpPr>
          <p:spPr>
            <a:xfrm>
              <a:off x="5063218" y="182338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4" name="TextBox 23"/>
            <p:cNvSpPr txBox="1"/>
            <p:nvPr/>
          </p:nvSpPr>
          <p:spPr>
            <a:xfrm>
              <a:off x="6480831" y="183165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5" name="TextBox 24"/>
            <p:cNvSpPr txBox="1"/>
            <p:nvPr/>
          </p:nvSpPr>
          <p:spPr>
            <a:xfrm>
              <a:off x="2865536" y="787236"/>
              <a:ext cx="11544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27" name="TextBox 26"/>
            <p:cNvSpPr txBox="1"/>
            <p:nvPr/>
          </p:nvSpPr>
          <p:spPr>
            <a:xfrm>
              <a:off x="1949164" y="2592816"/>
              <a:ext cx="16356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V. types</a:t>
              </a:r>
            </a:p>
          </p:txBody>
        </p:sp>
        <p:sp>
          <p:nvSpPr>
            <p:cNvPr id="33" name="TextBox 32"/>
            <p:cNvSpPr txBox="1"/>
            <p:nvPr/>
          </p:nvSpPr>
          <p:spPr>
            <a:xfrm>
              <a:off x="4441872" y="7520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+7</a:t>
              </a:r>
            </a:p>
          </p:txBody>
        </p:sp>
        <p:sp>
          <p:nvSpPr>
            <p:cNvPr id="34" name="TextBox 33"/>
            <p:cNvSpPr txBox="1"/>
            <p:nvPr/>
          </p:nvSpPr>
          <p:spPr>
            <a:xfrm>
              <a:off x="5063218" y="12346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5" name="TextBox 34"/>
            <p:cNvSpPr txBox="1"/>
            <p:nvPr/>
          </p:nvSpPr>
          <p:spPr>
            <a:xfrm>
              <a:off x="5063218"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+2</a:t>
              </a:r>
            </a:p>
          </p:txBody>
        </p:sp>
        <p:sp>
          <p:nvSpPr>
            <p:cNvPr id="36" name="TextBox 35"/>
            <p:cNvSpPr txBox="1"/>
            <p:nvPr/>
          </p:nvSpPr>
          <p:spPr>
            <a:xfrm>
              <a:off x="5738334"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+5</a:t>
              </a:r>
            </a:p>
          </p:txBody>
        </p:sp>
        <p:sp>
          <p:nvSpPr>
            <p:cNvPr id="37" name="TextBox 36"/>
            <p:cNvSpPr txBox="1"/>
            <p:nvPr/>
          </p:nvSpPr>
          <p:spPr>
            <a:xfrm>
              <a:off x="5738334" y="182752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8" name="TextBox 37"/>
            <p:cNvSpPr txBox="1"/>
            <p:nvPr/>
          </p:nvSpPr>
          <p:spPr>
            <a:xfrm>
              <a:off x="6480831" y="12718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6480831" y="792899"/>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+9</a:t>
              </a:r>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Solution</a:t>
              </a:r>
            </a:p>
          </p:txBody>
        </p:sp>
        <p:sp>
          <p:nvSpPr>
            <p:cNvPr id="44" name="TextBox 43"/>
            <p:cNvSpPr txBox="1"/>
            <p:nvPr/>
          </p:nvSpPr>
          <p:spPr>
            <a:xfrm>
              <a:off x="4715699"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5" name="TextBox 44"/>
            <p:cNvSpPr txBox="1"/>
            <p:nvPr/>
          </p:nvSpPr>
          <p:spPr>
            <a:xfrm>
              <a:off x="5337045"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6" name="TextBox 45"/>
            <p:cNvSpPr txBox="1"/>
            <p:nvPr/>
          </p:nvSpPr>
          <p:spPr>
            <a:xfrm>
              <a:off x="6012161"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7" name="TextBox 46"/>
            <p:cNvSpPr txBox="1"/>
            <p:nvPr/>
          </p:nvSpPr>
          <p:spPr>
            <a:xfrm>
              <a:off x="6754658"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8" name="TextBox 47"/>
            <p:cNvSpPr txBox="1"/>
            <p:nvPr/>
          </p:nvSpPr>
          <p:spPr>
            <a:xfrm>
              <a:off x="1881508" y="3135593"/>
              <a:ext cx="26709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Upper bound</a:t>
              </a:r>
            </a:p>
          </p:txBody>
        </p:sp>
        <p:sp>
          <p:nvSpPr>
            <p:cNvPr id="50" name="TextBox 49"/>
            <p:cNvSpPr txBox="1"/>
            <p:nvPr/>
          </p:nvSpPr>
          <p:spPr>
            <a:xfrm>
              <a:off x="1881508" y="3748959"/>
              <a:ext cx="2652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Lower bound</a:t>
              </a:r>
            </a:p>
          </p:txBody>
        </p:sp>
        <p:sp>
          <p:nvSpPr>
            <p:cNvPr id="51" name="TextBox 50"/>
            <p:cNvSpPr txBox="1"/>
            <p:nvPr/>
          </p:nvSpPr>
          <p:spPr>
            <a:xfrm>
              <a:off x="4732965"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2" name="TextBox 51"/>
            <p:cNvSpPr txBox="1"/>
            <p:nvPr/>
          </p:nvSpPr>
          <p:spPr>
            <a:xfrm>
              <a:off x="5354311"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3" name="TextBox 52"/>
            <p:cNvSpPr txBox="1"/>
            <p:nvPr/>
          </p:nvSpPr>
          <p:spPr>
            <a:xfrm>
              <a:off x="6029427"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4" name="TextBox 53"/>
            <p:cNvSpPr txBox="1"/>
            <p:nvPr/>
          </p:nvSpPr>
          <p:spPr>
            <a:xfrm>
              <a:off x="6771924"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5" name="TextBox 54"/>
            <p:cNvSpPr txBox="1"/>
            <p:nvPr/>
          </p:nvSpPr>
          <p:spPr>
            <a:xfrm>
              <a:off x="4732965"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6" name="TextBox 55"/>
            <p:cNvSpPr txBox="1"/>
            <p:nvPr/>
          </p:nvSpPr>
          <p:spPr>
            <a:xfrm>
              <a:off x="5354311"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7" name="TextBox 56"/>
            <p:cNvSpPr txBox="1"/>
            <p:nvPr/>
          </p:nvSpPr>
          <p:spPr>
            <a:xfrm>
              <a:off x="6029427"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8" name="TextBox 57"/>
            <p:cNvSpPr txBox="1"/>
            <p:nvPr/>
          </p:nvSpPr>
          <p:spPr>
            <a:xfrm>
              <a:off x="6771924"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9" name="TextBox 58"/>
            <p:cNvSpPr txBox="1"/>
            <p:nvPr/>
          </p:nvSpPr>
          <p:spPr>
            <a:xfrm>
              <a:off x="7414824" y="1271814"/>
              <a:ext cx="12141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60" name="TextBox 59"/>
            <p:cNvSpPr txBox="1"/>
            <p:nvPr/>
          </p:nvSpPr>
          <p:spPr>
            <a:xfrm>
              <a:off x="7394788" y="1813169"/>
              <a:ext cx="1118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146129" y="-71465"/>
            <a:ext cx="285174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srgbClr val="FFFF00"/>
                </a:solidFill>
                <a:effectLst/>
                <a:uLnTx/>
                <a:uFillTx/>
                <a:latin typeface="Calibri"/>
                <a:ea typeface="+mn-ea"/>
                <a:cs typeface="+mn-cs"/>
              </a:rPr>
              <a:t>Objective</a:t>
            </a:r>
          </a:p>
        </p:txBody>
      </p:sp>
    </p:spTree>
    <p:extLst>
      <p:ext uri="{BB962C8B-B14F-4D97-AF65-F5344CB8AC3E}">
        <p14:creationId xmlns:p14="http://schemas.microsoft.com/office/powerpoint/2010/main" val="3776777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 name="TextBox 6"/>
            <p:cNvSpPr txBox="1"/>
            <p:nvPr/>
          </p:nvSpPr>
          <p:spPr>
            <a:xfrm>
              <a:off x="5337045"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 name="TextBox 7"/>
            <p:cNvSpPr txBox="1"/>
            <p:nvPr/>
          </p:nvSpPr>
          <p:spPr>
            <a:xfrm>
              <a:off x="6012161"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0" name="TextBox 9"/>
            <p:cNvSpPr txBox="1"/>
            <p:nvPr/>
          </p:nvSpPr>
          <p:spPr>
            <a:xfrm>
              <a:off x="6754658"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20" name="TextBox 19"/>
            <p:cNvSpPr txBox="1"/>
            <p:nvPr/>
          </p:nvSpPr>
          <p:spPr>
            <a:xfrm>
              <a:off x="4441872" y="1224227"/>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21" name="TextBox 20"/>
            <p:cNvSpPr txBox="1"/>
            <p:nvPr/>
          </p:nvSpPr>
          <p:spPr>
            <a:xfrm>
              <a:off x="4441872" y="181691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22" name="TextBox 21"/>
            <p:cNvSpPr txBox="1"/>
            <p:nvPr/>
          </p:nvSpPr>
          <p:spPr>
            <a:xfrm>
              <a:off x="5738334" y="125504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23" name="TextBox 22"/>
            <p:cNvSpPr txBox="1"/>
            <p:nvPr/>
          </p:nvSpPr>
          <p:spPr>
            <a:xfrm>
              <a:off x="5063218" y="182338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24" name="TextBox 23"/>
            <p:cNvSpPr txBox="1"/>
            <p:nvPr/>
          </p:nvSpPr>
          <p:spPr>
            <a:xfrm>
              <a:off x="6480831" y="183165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25" name="TextBox 24"/>
            <p:cNvSpPr txBox="1"/>
            <p:nvPr/>
          </p:nvSpPr>
          <p:spPr>
            <a:xfrm>
              <a:off x="2865536" y="787236"/>
              <a:ext cx="11544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27" name="TextBox 26"/>
            <p:cNvSpPr txBox="1"/>
            <p:nvPr/>
          </p:nvSpPr>
          <p:spPr>
            <a:xfrm>
              <a:off x="1949164" y="2592816"/>
              <a:ext cx="16356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V. types</a:t>
              </a:r>
            </a:p>
          </p:txBody>
        </p:sp>
        <p:sp>
          <p:nvSpPr>
            <p:cNvPr id="33" name="TextBox 32"/>
            <p:cNvSpPr txBox="1"/>
            <p:nvPr/>
          </p:nvSpPr>
          <p:spPr>
            <a:xfrm>
              <a:off x="4441872" y="7520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34" name="TextBox 33"/>
            <p:cNvSpPr txBox="1"/>
            <p:nvPr/>
          </p:nvSpPr>
          <p:spPr>
            <a:xfrm>
              <a:off x="5063218" y="12346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+0</a:t>
              </a:r>
            </a:p>
          </p:txBody>
        </p:sp>
        <p:sp>
          <p:nvSpPr>
            <p:cNvPr id="35" name="TextBox 34"/>
            <p:cNvSpPr txBox="1"/>
            <p:nvPr/>
          </p:nvSpPr>
          <p:spPr>
            <a:xfrm>
              <a:off x="5063218"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36" name="TextBox 35"/>
            <p:cNvSpPr txBox="1"/>
            <p:nvPr/>
          </p:nvSpPr>
          <p:spPr>
            <a:xfrm>
              <a:off x="5738334"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37" name="TextBox 36"/>
            <p:cNvSpPr txBox="1"/>
            <p:nvPr/>
          </p:nvSpPr>
          <p:spPr>
            <a:xfrm>
              <a:off x="5738334" y="182752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+0</a:t>
              </a:r>
            </a:p>
          </p:txBody>
        </p:sp>
        <p:sp>
          <p:nvSpPr>
            <p:cNvPr id="38" name="TextBox 37"/>
            <p:cNvSpPr txBox="1"/>
            <p:nvPr/>
          </p:nvSpPr>
          <p:spPr>
            <a:xfrm>
              <a:off x="6480831" y="12718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39" name="TextBox 38"/>
            <p:cNvSpPr txBox="1"/>
            <p:nvPr/>
          </p:nvSpPr>
          <p:spPr>
            <a:xfrm>
              <a:off x="6480831" y="792899"/>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Solution</a:t>
              </a:r>
            </a:p>
          </p:txBody>
        </p:sp>
        <p:sp>
          <p:nvSpPr>
            <p:cNvPr id="44" name="TextBox 43"/>
            <p:cNvSpPr txBox="1"/>
            <p:nvPr/>
          </p:nvSpPr>
          <p:spPr>
            <a:xfrm>
              <a:off x="4715699"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5" name="TextBox 44"/>
            <p:cNvSpPr txBox="1"/>
            <p:nvPr/>
          </p:nvSpPr>
          <p:spPr>
            <a:xfrm>
              <a:off x="5337045"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6" name="TextBox 45"/>
            <p:cNvSpPr txBox="1"/>
            <p:nvPr/>
          </p:nvSpPr>
          <p:spPr>
            <a:xfrm>
              <a:off x="6012161"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7" name="TextBox 46"/>
            <p:cNvSpPr txBox="1"/>
            <p:nvPr/>
          </p:nvSpPr>
          <p:spPr>
            <a:xfrm>
              <a:off x="6754658"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8" name="TextBox 47"/>
            <p:cNvSpPr txBox="1"/>
            <p:nvPr/>
          </p:nvSpPr>
          <p:spPr>
            <a:xfrm>
              <a:off x="1881508" y="3135593"/>
              <a:ext cx="26709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Upper bound</a:t>
              </a:r>
            </a:p>
          </p:txBody>
        </p:sp>
        <p:sp>
          <p:nvSpPr>
            <p:cNvPr id="50" name="TextBox 49"/>
            <p:cNvSpPr txBox="1"/>
            <p:nvPr/>
          </p:nvSpPr>
          <p:spPr>
            <a:xfrm>
              <a:off x="1881508" y="3748959"/>
              <a:ext cx="2652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Lower bound</a:t>
              </a:r>
            </a:p>
          </p:txBody>
        </p:sp>
        <p:sp>
          <p:nvSpPr>
            <p:cNvPr id="51" name="TextBox 50"/>
            <p:cNvSpPr txBox="1"/>
            <p:nvPr/>
          </p:nvSpPr>
          <p:spPr>
            <a:xfrm>
              <a:off x="4732965"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2" name="TextBox 51"/>
            <p:cNvSpPr txBox="1"/>
            <p:nvPr/>
          </p:nvSpPr>
          <p:spPr>
            <a:xfrm>
              <a:off x="5354311"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3" name="TextBox 52"/>
            <p:cNvSpPr txBox="1"/>
            <p:nvPr/>
          </p:nvSpPr>
          <p:spPr>
            <a:xfrm>
              <a:off x="6029427"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4" name="TextBox 53"/>
            <p:cNvSpPr txBox="1"/>
            <p:nvPr/>
          </p:nvSpPr>
          <p:spPr>
            <a:xfrm>
              <a:off x="6771924"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5" name="TextBox 54"/>
            <p:cNvSpPr txBox="1"/>
            <p:nvPr/>
          </p:nvSpPr>
          <p:spPr>
            <a:xfrm>
              <a:off x="4732965"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6" name="TextBox 55"/>
            <p:cNvSpPr txBox="1"/>
            <p:nvPr/>
          </p:nvSpPr>
          <p:spPr>
            <a:xfrm>
              <a:off x="5354311"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7" name="TextBox 56"/>
            <p:cNvSpPr txBox="1"/>
            <p:nvPr/>
          </p:nvSpPr>
          <p:spPr>
            <a:xfrm>
              <a:off x="6029427"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8" name="TextBox 57"/>
            <p:cNvSpPr txBox="1"/>
            <p:nvPr/>
          </p:nvSpPr>
          <p:spPr>
            <a:xfrm>
              <a:off x="6771924"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9" name="TextBox 58"/>
            <p:cNvSpPr txBox="1"/>
            <p:nvPr/>
          </p:nvSpPr>
          <p:spPr>
            <a:xfrm>
              <a:off x="7414824" y="1271814"/>
              <a:ext cx="12141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    1</a:t>
              </a:r>
            </a:p>
          </p:txBody>
        </p:sp>
        <p:sp>
          <p:nvSpPr>
            <p:cNvPr id="60" name="TextBox 59"/>
            <p:cNvSpPr txBox="1"/>
            <p:nvPr/>
          </p:nvSpPr>
          <p:spPr>
            <a:xfrm>
              <a:off x="7394788" y="1813169"/>
              <a:ext cx="1118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    1</a:t>
              </a:r>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2893239" y="-71465"/>
            <a:ext cx="3357522"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srgbClr val="FFFF00"/>
                </a:solidFill>
                <a:effectLst/>
                <a:uLnTx/>
                <a:uFillTx/>
                <a:latin typeface="Calibri"/>
                <a:ea typeface="+mn-ea"/>
                <a:cs typeface="+mn-cs"/>
              </a:rPr>
              <a:t>Constraints</a:t>
            </a:r>
          </a:p>
        </p:txBody>
      </p:sp>
    </p:spTree>
    <p:extLst>
      <p:ext uri="{BB962C8B-B14F-4D97-AF65-F5344CB8AC3E}">
        <p14:creationId xmlns:p14="http://schemas.microsoft.com/office/powerpoint/2010/main" val="2834925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38296"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 name="TextBox 6"/>
          <p:cNvSpPr txBox="1"/>
          <p:nvPr/>
        </p:nvSpPr>
        <p:spPr>
          <a:xfrm>
            <a:off x="4659642"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 name="TextBox 7"/>
          <p:cNvSpPr txBox="1"/>
          <p:nvPr/>
        </p:nvSpPr>
        <p:spPr>
          <a:xfrm>
            <a:off x="5334758"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0" name="TextBox 9"/>
          <p:cNvSpPr txBox="1"/>
          <p:nvPr/>
        </p:nvSpPr>
        <p:spPr>
          <a:xfrm>
            <a:off x="6077255"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20" name="TextBox 19"/>
          <p:cNvSpPr txBox="1"/>
          <p:nvPr/>
        </p:nvSpPr>
        <p:spPr>
          <a:xfrm>
            <a:off x="3764469" y="1224227"/>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21" name="TextBox 20"/>
          <p:cNvSpPr txBox="1"/>
          <p:nvPr/>
        </p:nvSpPr>
        <p:spPr>
          <a:xfrm>
            <a:off x="3764469" y="181691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22" name="TextBox 21"/>
          <p:cNvSpPr txBox="1"/>
          <p:nvPr/>
        </p:nvSpPr>
        <p:spPr>
          <a:xfrm>
            <a:off x="5060931" y="125504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23" name="TextBox 22"/>
          <p:cNvSpPr txBox="1"/>
          <p:nvPr/>
        </p:nvSpPr>
        <p:spPr>
          <a:xfrm>
            <a:off x="4385815" y="182338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24" name="TextBox 23"/>
          <p:cNvSpPr txBox="1"/>
          <p:nvPr/>
        </p:nvSpPr>
        <p:spPr>
          <a:xfrm>
            <a:off x="5803428" y="183165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25" name="TextBox 24"/>
          <p:cNvSpPr txBox="1"/>
          <p:nvPr/>
        </p:nvSpPr>
        <p:spPr>
          <a:xfrm>
            <a:off x="2188133" y="787236"/>
            <a:ext cx="11544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27" name="TextBox 26"/>
          <p:cNvSpPr txBox="1"/>
          <p:nvPr/>
        </p:nvSpPr>
        <p:spPr>
          <a:xfrm>
            <a:off x="1271761" y="2592816"/>
            <a:ext cx="16356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V. types</a:t>
            </a:r>
          </a:p>
        </p:txBody>
      </p:sp>
      <p:sp>
        <p:nvSpPr>
          <p:cNvPr id="33" name="TextBox 32"/>
          <p:cNvSpPr txBox="1"/>
          <p:nvPr/>
        </p:nvSpPr>
        <p:spPr>
          <a:xfrm>
            <a:off x="3764469" y="7520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34" name="TextBox 33"/>
          <p:cNvSpPr txBox="1"/>
          <p:nvPr/>
        </p:nvSpPr>
        <p:spPr>
          <a:xfrm>
            <a:off x="4385815" y="12346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+0</a:t>
            </a:r>
          </a:p>
        </p:txBody>
      </p:sp>
      <p:sp>
        <p:nvSpPr>
          <p:cNvPr id="35" name="TextBox 34"/>
          <p:cNvSpPr txBox="1"/>
          <p:nvPr/>
        </p:nvSpPr>
        <p:spPr>
          <a:xfrm>
            <a:off x="4385815"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36" name="TextBox 35"/>
          <p:cNvSpPr txBox="1"/>
          <p:nvPr/>
        </p:nvSpPr>
        <p:spPr>
          <a:xfrm>
            <a:off x="5060931"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37" name="TextBox 36"/>
          <p:cNvSpPr txBox="1"/>
          <p:nvPr/>
        </p:nvSpPr>
        <p:spPr>
          <a:xfrm>
            <a:off x="5060931" y="182752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+0</a:t>
            </a:r>
          </a:p>
        </p:txBody>
      </p:sp>
      <p:sp>
        <p:nvSpPr>
          <p:cNvPr id="38" name="TextBox 37"/>
          <p:cNvSpPr txBox="1"/>
          <p:nvPr/>
        </p:nvSpPr>
        <p:spPr>
          <a:xfrm>
            <a:off x="5803428" y="12718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39" name="TextBox 38"/>
          <p:cNvSpPr txBox="1"/>
          <p:nvPr/>
        </p:nvSpPr>
        <p:spPr>
          <a:xfrm>
            <a:off x="5803428" y="792899"/>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cxnSp>
        <p:nvCxnSpPr>
          <p:cNvPr id="40" name="Straight Connector 39"/>
          <p:cNvCxnSpPr/>
          <p:nvPr/>
        </p:nvCxnSpPr>
        <p:spPr>
          <a:xfrm flipV="1">
            <a:off x="6655063"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455625" y="4422175"/>
            <a:ext cx="17331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Solution</a:t>
            </a:r>
          </a:p>
        </p:txBody>
      </p:sp>
      <p:sp>
        <p:nvSpPr>
          <p:cNvPr id="44" name="TextBox 43"/>
          <p:cNvSpPr txBox="1"/>
          <p:nvPr/>
        </p:nvSpPr>
        <p:spPr>
          <a:xfrm>
            <a:off x="4038296"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5" name="TextBox 44"/>
          <p:cNvSpPr txBox="1"/>
          <p:nvPr/>
        </p:nvSpPr>
        <p:spPr>
          <a:xfrm>
            <a:off x="4659642"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6" name="TextBox 45"/>
          <p:cNvSpPr txBox="1"/>
          <p:nvPr/>
        </p:nvSpPr>
        <p:spPr>
          <a:xfrm>
            <a:off x="5334758"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7" name="TextBox 46"/>
          <p:cNvSpPr txBox="1"/>
          <p:nvPr/>
        </p:nvSpPr>
        <p:spPr>
          <a:xfrm>
            <a:off x="6077255"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8" name="TextBox 47"/>
          <p:cNvSpPr txBox="1"/>
          <p:nvPr/>
        </p:nvSpPr>
        <p:spPr>
          <a:xfrm>
            <a:off x="1204105" y="3135593"/>
            <a:ext cx="26709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Upper bound</a:t>
            </a:r>
          </a:p>
        </p:txBody>
      </p:sp>
      <p:sp>
        <p:nvSpPr>
          <p:cNvPr id="50" name="TextBox 49"/>
          <p:cNvSpPr txBox="1"/>
          <p:nvPr/>
        </p:nvSpPr>
        <p:spPr>
          <a:xfrm>
            <a:off x="1204105" y="3748959"/>
            <a:ext cx="2652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Lower bound</a:t>
            </a:r>
          </a:p>
        </p:txBody>
      </p:sp>
      <p:sp>
        <p:nvSpPr>
          <p:cNvPr id="51" name="TextBox 50"/>
          <p:cNvSpPr txBox="1"/>
          <p:nvPr/>
        </p:nvSpPr>
        <p:spPr>
          <a:xfrm>
            <a:off x="4055562"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2" name="TextBox 51"/>
          <p:cNvSpPr txBox="1"/>
          <p:nvPr/>
        </p:nvSpPr>
        <p:spPr>
          <a:xfrm>
            <a:off x="4676908"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3" name="TextBox 52"/>
          <p:cNvSpPr txBox="1"/>
          <p:nvPr/>
        </p:nvSpPr>
        <p:spPr>
          <a:xfrm>
            <a:off x="5352024"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4" name="TextBox 53"/>
          <p:cNvSpPr txBox="1"/>
          <p:nvPr/>
        </p:nvSpPr>
        <p:spPr>
          <a:xfrm>
            <a:off x="6094521"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5" name="TextBox 54"/>
          <p:cNvSpPr txBox="1"/>
          <p:nvPr/>
        </p:nvSpPr>
        <p:spPr>
          <a:xfrm>
            <a:off x="4055562"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6" name="TextBox 55"/>
          <p:cNvSpPr txBox="1"/>
          <p:nvPr/>
        </p:nvSpPr>
        <p:spPr>
          <a:xfrm>
            <a:off x="4676908"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7" name="TextBox 56"/>
          <p:cNvSpPr txBox="1"/>
          <p:nvPr/>
        </p:nvSpPr>
        <p:spPr>
          <a:xfrm>
            <a:off x="5352024"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8" name="TextBox 57"/>
          <p:cNvSpPr txBox="1"/>
          <p:nvPr/>
        </p:nvSpPr>
        <p:spPr>
          <a:xfrm>
            <a:off x="6094521"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9" name="TextBox 58"/>
          <p:cNvSpPr txBox="1"/>
          <p:nvPr/>
        </p:nvSpPr>
        <p:spPr>
          <a:xfrm>
            <a:off x="6737421" y="1271814"/>
            <a:ext cx="12141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C000"/>
                </a:solidFill>
                <a:effectLst/>
                <a:uLnTx/>
                <a:uFillTx/>
                <a:latin typeface="Calibri"/>
                <a:ea typeface="+mn-ea"/>
                <a:cs typeface="+mn-cs"/>
              </a:rPr>
              <a:t>≥</a:t>
            </a:r>
            <a:r>
              <a:rPr kumimoji="0" lang="en-AU" sz="3600" b="0" i="0" u="none" strike="noStrike" kern="1200" cap="none" spc="0" normalizeH="0" baseline="0" noProof="0" dirty="0">
                <a:ln>
                  <a:noFill/>
                </a:ln>
                <a:solidFill>
                  <a:prstClr val="white"/>
                </a:solidFill>
                <a:effectLst/>
                <a:uLnTx/>
                <a:uFillTx/>
                <a:latin typeface="Calibri"/>
                <a:ea typeface="+mn-ea"/>
                <a:cs typeface="+mn-cs"/>
              </a:rPr>
              <a:t>    </a:t>
            </a:r>
            <a:r>
              <a:rPr kumimoji="0" lang="en-AU" sz="3600" b="0" i="0" u="none" strike="noStrike" kern="1200" cap="none" spc="0" normalizeH="0" baseline="0" noProof="0" dirty="0">
                <a:ln>
                  <a:noFill/>
                </a:ln>
                <a:solidFill>
                  <a:srgbClr val="00B0F0"/>
                </a:solidFill>
                <a:effectLst/>
                <a:uLnTx/>
                <a:uFillTx/>
                <a:latin typeface="Calibri"/>
                <a:ea typeface="+mn-ea"/>
                <a:cs typeface="+mn-cs"/>
              </a:rPr>
              <a:t>1</a:t>
            </a:r>
          </a:p>
        </p:txBody>
      </p:sp>
      <p:sp>
        <p:nvSpPr>
          <p:cNvPr id="60" name="TextBox 59"/>
          <p:cNvSpPr txBox="1"/>
          <p:nvPr/>
        </p:nvSpPr>
        <p:spPr>
          <a:xfrm>
            <a:off x="6717385" y="1813169"/>
            <a:ext cx="1118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C000"/>
                </a:solidFill>
                <a:effectLst/>
                <a:uLnTx/>
                <a:uFillTx/>
                <a:latin typeface="Calibri"/>
                <a:ea typeface="+mn-ea"/>
                <a:cs typeface="+mn-cs"/>
              </a:rPr>
              <a:t>≥</a:t>
            </a:r>
            <a:r>
              <a:rPr kumimoji="0" lang="en-AU" sz="3600" b="0" i="0" u="none" strike="noStrike" kern="1200" cap="none" spc="0" normalizeH="0" baseline="0" noProof="0" dirty="0">
                <a:ln>
                  <a:noFill/>
                </a:ln>
                <a:solidFill>
                  <a:prstClr val="white"/>
                </a:solidFill>
                <a:effectLst/>
                <a:uLnTx/>
                <a:uFillTx/>
                <a:latin typeface="Calibri"/>
                <a:ea typeface="+mn-ea"/>
                <a:cs typeface="+mn-cs"/>
              </a:rPr>
              <a:t>    </a:t>
            </a:r>
            <a:r>
              <a:rPr kumimoji="0" lang="en-AU" sz="3600" b="0" i="0" u="none" strike="noStrike" kern="1200" cap="none" spc="0" normalizeH="0" baseline="0" noProof="0" dirty="0">
                <a:ln>
                  <a:noFill/>
                </a:ln>
                <a:solidFill>
                  <a:srgbClr val="00B0F0"/>
                </a:solidFill>
                <a:effectLst/>
                <a:uLnTx/>
                <a:uFillTx/>
                <a:latin typeface="Calibri"/>
                <a:ea typeface="+mn-ea"/>
                <a:cs typeface="+mn-cs"/>
              </a:rPr>
              <a:t>1</a:t>
            </a:r>
          </a:p>
        </p:txBody>
      </p:sp>
      <p:cxnSp>
        <p:nvCxnSpPr>
          <p:cNvPr id="65" name="Straight Connector 64"/>
          <p:cNvCxnSpPr/>
          <p:nvPr/>
        </p:nvCxnSpPr>
        <p:spPr>
          <a:xfrm>
            <a:off x="1192477"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893239" y="-71465"/>
            <a:ext cx="3357522"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srgbClr val="FFFF00"/>
                </a:solidFill>
                <a:effectLst/>
                <a:uLnTx/>
                <a:uFillTx/>
                <a:latin typeface="Calibri"/>
                <a:ea typeface="+mn-ea"/>
                <a:cs typeface="+mn-cs"/>
              </a:rPr>
              <a:t>Constraints</a:t>
            </a:r>
          </a:p>
        </p:txBody>
      </p:sp>
      <p:sp>
        <p:nvSpPr>
          <p:cNvPr id="4" name="TextBox 3"/>
          <p:cNvSpPr txBox="1"/>
          <p:nvPr/>
        </p:nvSpPr>
        <p:spPr>
          <a:xfrm>
            <a:off x="349450" y="1557778"/>
            <a:ext cx="26310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dirty="0">
                <a:ln>
                  <a:noFill/>
                </a:ln>
                <a:solidFill>
                  <a:srgbClr val="00B050"/>
                </a:solidFill>
                <a:effectLst/>
                <a:uLnTx/>
                <a:uFillTx/>
                <a:latin typeface="Calibri"/>
                <a:ea typeface="+mn-ea"/>
                <a:cs typeface="+mn-cs"/>
              </a:rPr>
              <a:t>Coefficients</a:t>
            </a:r>
          </a:p>
        </p:txBody>
      </p:sp>
      <p:sp>
        <p:nvSpPr>
          <p:cNvPr id="9" name="TextBox 8"/>
          <p:cNvSpPr txBox="1"/>
          <p:nvPr/>
        </p:nvSpPr>
        <p:spPr>
          <a:xfrm>
            <a:off x="7906539" y="1485566"/>
            <a:ext cx="101822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dirty="0">
                <a:ln>
                  <a:noFill/>
                </a:ln>
                <a:solidFill>
                  <a:srgbClr val="00B0F0"/>
                </a:solidFill>
                <a:effectLst/>
                <a:uLnTx/>
                <a:uFillTx/>
                <a:latin typeface="Calibri"/>
                <a:ea typeface="+mn-ea"/>
                <a:cs typeface="+mn-cs"/>
              </a:rPr>
              <a:t>RHS</a:t>
            </a:r>
          </a:p>
        </p:txBody>
      </p:sp>
      <p:sp>
        <p:nvSpPr>
          <p:cNvPr id="11" name="TextBox 10"/>
          <p:cNvSpPr txBox="1"/>
          <p:nvPr/>
        </p:nvSpPr>
        <p:spPr>
          <a:xfrm>
            <a:off x="6600589" y="367292"/>
            <a:ext cx="139974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dirty="0">
                <a:ln>
                  <a:noFill/>
                </a:ln>
                <a:solidFill>
                  <a:srgbClr val="FFC000"/>
                </a:solidFill>
                <a:effectLst/>
                <a:uLnTx/>
                <a:uFillTx/>
                <a:latin typeface="Calibri"/>
                <a:ea typeface="+mn-ea"/>
                <a:cs typeface="+mn-cs"/>
              </a:rPr>
              <a:t>Sense</a:t>
            </a:r>
          </a:p>
        </p:txBody>
      </p:sp>
    </p:spTree>
    <p:extLst>
      <p:ext uri="{BB962C8B-B14F-4D97-AF65-F5344CB8AC3E}">
        <p14:creationId xmlns:p14="http://schemas.microsoft.com/office/powerpoint/2010/main" val="529107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 name="TextBox 6"/>
            <p:cNvSpPr txBox="1"/>
            <p:nvPr/>
          </p:nvSpPr>
          <p:spPr>
            <a:xfrm>
              <a:off x="5337045"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 name="TextBox 7"/>
            <p:cNvSpPr txBox="1"/>
            <p:nvPr/>
          </p:nvSpPr>
          <p:spPr>
            <a:xfrm>
              <a:off x="6012161"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0" name="TextBox 9"/>
            <p:cNvSpPr txBox="1"/>
            <p:nvPr/>
          </p:nvSpPr>
          <p:spPr>
            <a:xfrm>
              <a:off x="6754658"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20" name="TextBox 19"/>
            <p:cNvSpPr txBox="1"/>
            <p:nvPr/>
          </p:nvSpPr>
          <p:spPr>
            <a:xfrm>
              <a:off x="4441872" y="1224227"/>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1" name="TextBox 20"/>
            <p:cNvSpPr txBox="1"/>
            <p:nvPr/>
          </p:nvSpPr>
          <p:spPr>
            <a:xfrm>
              <a:off x="4441872" y="181691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2" name="TextBox 21"/>
            <p:cNvSpPr txBox="1"/>
            <p:nvPr/>
          </p:nvSpPr>
          <p:spPr>
            <a:xfrm>
              <a:off x="5738334" y="125504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3" name="TextBox 22"/>
            <p:cNvSpPr txBox="1"/>
            <p:nvPr/>
          </p:nvSpPr>
          <p:spPr>
            <a:xfrm>
              <a:off x="5063218" y="182338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4" name="TextBox 23"/>
            <p:cNvSpPr txBox="1"/>
            <p:nvPr/>
          </p:nvSpPr>
          <p:spPr>
            <a:xfrm>
              <a:off x="6480831" y="183165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5" name="TextBox 24"/>
            <p:cNvSpPr txBox="1"/>
            <p:nvPr/>
          </p:nvSpPr>
          <p:spPr>
            <a:xfrm>
              <a:off x="2865536" y="787236"/>
              <a:ext cx="11544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27" name="TextBox 26"/>
            <p:cNvSpPr txBox="1"/>
            <p:nvPr/>
          </p:nvSpPr>
          <p:spPr>
            <a:xfrm>
              <a:off x="1949164" y="2592816"/>
              <a:ext cx="16356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V. types</a:t>
              </a:r>
            </a:p>
          </p:txBody>
        </p:sp>
        <p:sp>
          <p:nvSpPr>
            <p:cNvPr id="33" name="TextBox 32"/>
            <p:cNvSpPr txBox="1"/>
            <p:nvPr/>
          </p:nvSpPr>
          <p:spPr>
            <a:xfrm>
              <a:off x="4441872" y="7520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34" name="TextBox 33"/>
            <p:cNvSpPr txBox="1"/>
            <p:nvPr/>
          </p:nvSpPr>
          <p:spPr>
            <a:xfrm>
              <a:off x="5063218" y="12346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5" name="TextBox 34"/>
            <p:cNvSpPr txBox="1"/>
            <p:nvPr/>
          </p:nvSpPr>
          <p:spPr>
            <a:xfrm>
              <a:off x="5063218"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36" name="TextBox 35"/>
            <p:cNvSpPr txBox="1"/>
            <p:nvPr/>
          </p:nvSpPr>
          <p:spPr>
            <a:xfrm>
              <a:off x="5738334"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37" name="TextBox 36"/>
            <p:cNvSpPr txBox="1"/>
            <p:nvPr/>
          </p:nvSpPr>
          <p:spPr>
            <a:xfrm>
              <a:off x="5738334" y="182752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8" name="TextBox 37"/>
            <p:cNvSpPr txBox="1"/>
            <p:nvPr/>
          </p:nvSpPr>
          <p:spPr>
            <a:xfrm>
              <a:off x="6480831" y="12718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6480831" y="792899"/>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Solution</a:t>
              </a:r>
            </a:p>
          </p:txBody>
        </p:sp>
        <p:sp>
          <p:nvSpPr>
            <p:cNvPr id="44" name="TextBox 43"/>
            <p:cNvSpPr txBox="1"/>
            <p:nvPr/>
          </p:nvSpPr>
          <p:spPr>
            <a:xfrm>
              <a:off x="4715699"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B</a:t>
              </a:r>
            </a:p>
          </p:txBody>
        </p:sp>
        <p:sp>
          <p:nvSpPr>
            <p:cNvPr id="45" name="TextBox 44"/>
            <p:cNvSpPr txBox="1"/>
            <p:nvPr/>
          </p:nvSpPr>
          <p:spPr>
            <a:xfrm>
              <a:off x="5337045"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B</a:t>
              </a:r>
            </a:p>
          </p:txBody>
        </p:sp>
        <p:sp>
          <p:nvSpPr>
            <p:cNvPr id="46" name="TextBox 45"/>
            <p:cNvSpPr txBox="1"/>
            <p:nvPr/>
          </p:nvSpPr>
          <p:spPr>
            <a:xfrm>
              <a:off x="6012161"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B</a:t>
              </a:r>
            </a:p>
          </p:txBody>
        </p:sp>
        <p:sp>
          <p:nvSpPr>
            <p:cNvPr id="47" name="TextBox 46"/>
            <p:cNvSpPr txBox="1"/>
            <p:nvPr/>
          </p:nvSpPr>
          <p:spPr>
            <a:xfrm>
              <a:off x="6754658"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B</a:t>
              </a:r>
            </a:p>
          </p:txBody>
        </p:sp>
        <p:sp>
          <p:nvSpPr>
            <p:cNvPr id="48" name="TextBox 47"/>
            <p:cNvSpPr txBox="1"/>
            <p:nvPr/>
          </p:nvSpPr>
          <p:spPr>
            <a:xfrm>
              <a:off x="1881508" y="3135593"/>
              <a:ext cx="26709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Upper bound</a:t>
              </a:r>
            </a:p>
          </p:txBody>
        </p:sp>
        <p:sp>
          <p:nvSpPr>
            <p:cNvPr id="50" name="TextBox 49"/>
            <p:cNvSpPr txBox="1"/>
            <p:nvPr/>
          </p:nvSpPr>
          <p:spPr>
            <a:xfrm>
              <a:off x="1881508" y="3748959"/>
              <a:ext cx="2652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Lower bound</a:t>
              </a:r>
            </a:p>
          </p:txBody>
        </p:sp>
        <p:sp>
          <p:nvSpPr>
            <p:cNvPr id="51" name="TextBox 50"/>
            <p:cNvSpPr txBox="1"/>
            <p:nvPr/>
          </p:nvSpPr>
          <p:spPr>
            <a:xfrm>
              <a:off x="4732965"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52" name="TextBox 51"/>
            <p:cNvSpPr txBox="1"/>
            <p:nvPr/>
          </p:nvSpPr>
          <p:spPr>
            <a:xfrm>
              <a:off x="5354311"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53" name="TextBox 52"/>
            <p:cNvSpPr txBox="1"/>
            <p:nvPr/>
          </p:nvSpPr>
          <p:spPr>
            <a:xfrm>
              <a:off x="6029427"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54" name="TextBox 53"/>
            <p:cNvSpPr txBox="1"/>
            <p:nvPr/>
          </p:nvSpPr>
          <p:spPr>
            <a:xfrm>
              <a:off x="6771924"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55" name="TextBox 54"/>
            <p:cNvSpPr txBox="1"/>
            <p:nvPr/>
          </p:nvSpPr>
          <p:spPr>
            <a:xfrm>
              <a:off x="4732965"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0</a:t>
              </a:r>
            </a:p>
          </p:txBody>
        </p:sp>
        <p:sp>
          <p:nvSpPr>
            <p:cNvPr id="56" name="TextBox 55"/>
            <p:cNvSpPr txBox="1"/>
            <p:nvPr/>
          </p:nvSpPr>
          <p:spPr>
            <a:xfrm>
              <a:off x="5354311"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0</a:t>
              </a:r>
            </a:p>
          </p:txBody>
        </p:sp>
        <p:sp>
          <p:nvSpPr>
            <p:cNvPr id="57" name="TextBox 56"/>
            <p:cNvSpPr txBox="1"/>
            <p:nvPr/>
          </p:nvSpPr>
          <p:spPr>
            <a:xfrm>
              <a:off x="6029427"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0</a:t>
              </a:r>
            </a:p>
          </p:txBody>
        </p:sp>
        <p:sp>
          <p:nvSpPr>
            <p:cNvPr id="58" name="TextBox 57"/>
            <p:cNvSpPr txBox="1"/>
            <p:nvPr/>
          </p:nvSpPr>
          <p:spPr>
            <a:xfrm>
              <a:off x="6771924"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0</a:t>
              </a:r>
            </a:p>
          </p:txBody>
        </p:sp>
        <p:sp>
          <p:nvSpPr>
            <p:cNvPr id="59" name="TextBox 58"/>
            <p:cNvSpPr txBox="1"/>
            <p:nvPr/>
          </p:nvSpPr>
          <p:spPr>
            <a:xfrm>
              <a:off x="7414824" y="1271814"/>
              <a:ext cx="12141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60" name="TextBox 59"/>
            <p:cNvSpPr txBox="1"/>
            <p:nvPr/>
          </p:nvSpPr>
          <p:spPr>
            <a:xfrm>
              <a:off x="7394788" y="1813169"/>
              <a:ext cx="1118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201305" y="-71465"/>
            <a:ext cx="274139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srgbClr val="FFFF00"/>
                </a:solidFill>
                <a:effectLst/>
                <a:uLnTx/>
                <a:uFillTx/>
                <a:latin typeface="Calibri"/>
                <a:ea typeface="+mn-ea"/>
                <a:cs typeface="+mn-cs"/>
              </a:rPr>
              <a:t>Variables</a:t>
            </a:r>
          </a:p>
        </p:txBody>
      </p:sp>
    </p:spTree>
    <p:extLst>
      <p:ext uri="{BB962C8B-B14F-4D97-AF65-F5344CB8AC3E}">
        <p14:creationId xmlns:p14="http://schemas.microsoft.com/office/powerpoint/2010/main" val="1093094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 name="TextBox 6"/>
            <p:cNvSpPr txBox="1"/>
            <p:nvPr/>
          </p:nvSpPr>
          <p:spPr>
            <a:xfrm>
              <a:off x="5337045"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 name="TextBox 7"/>
            <p:cNvSpPr txBox="1"/>
            <p:nvPr/>
          </p:nvSpPr>
          <p:spPr>
            <a:xfrm>
              <a:off x="6012161"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0" name="TextBox 9"/>
            <p:cNvSpPr txBox="1"/>
            <p:nvPr/>
          </p:nvSpPr>
          <p:spPr>
            <a:xfrm>
              <a:off x="6754658"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20" name="TextBox 19"/>
            <p:cNvSpPr txBox="1"/>
            <p:nvPr/>
          </p:nvSpPr>
          <p:spPr>
            <a:xfrm>
              <a:off x="4441872" y="1224227"/>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1" name="TextBox 20"/>
            <p:cNvSpPr txBox="1"/>
            <p:nvPr/>
          </p:nvSpPr>
          <p:spPr>
            <a:xfrm>
              <a:off x="4441872" y="181691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2" name="TextBox 21"/>
            <p:cNvSpPr txBox="1"/>
            <p:nvPr/>
          </p:nvSpPr>
          <p:spPr>
            <a:xfrm>
              <a:off x="5738334" y="125504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3" name="TextBox 22"/>
            <p:cNvSpPr txBox="1"/>
            <p:nvPr/>
          </p:nvSpPr>
          <p:spPr>
            <a:xfrm>
              <a:off x="5063218" y="182338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4" name="TextBox 23"/>
            <p:cNvSpPr txBox="1"/>
            <p:nvPr/>
          </p:nvSpPr>
          <p:spPr>
            <a:xfrm>
              <a:off x="6480831" y="183165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5" name="TextBox 24"/>
            <p:cNvSpPr txBox="1"/>
            <p:nvPr/>
          </p:nvSpPr>
          <p:spPr>
            <a:xfrm>
              <a:off x="2865536" y="787236"/>
              <a:ext cx="11544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27" name="TextBox 26"/>
            <p:cNvSpPr txBox="1"/>
            <p:nvPr/>
          </p:nvSpPr>
          <p:spPr>
            <a:xfrm>
              <a:off x="1949164" y="2592816"/>
              <a:ext cx="16356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V. types</a:t>
              </a:r>
            </a:p>
          </p:txBody>
        </p:sp>
        <p:sp>
          <p:nvSpPr>
            <p:cNvPr id="33" name="TextBox 32"/>
            <p:cNvSpPr txBox="1"/>
            <p:nvPr/>
          </p:nvSpPr>
          <p:spPr>
            <a:xfrm>
              <a:off x="4441872" y="7520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34" name="TextBox 33"/>
            <p:cNvSpPr txBox="1"/>
            <p:nvPr/>
          </p:nvSpPr>
          <p:spPr>
            <a:xfrm>
              <a:off x="5063218" y="12346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5" name="TextBox 34"/>
            <p:cNvSpPr txBox="1"/>
            <p:nvPr/>
          </p:nvSpPr>
          <p:spPr>
            <a:xfrm>
              <a:off x="5063218"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36" name="TextBox 35"/>
            <p:cNvSpPr txBox="1"/>
            <p:nvPr/>
          </p:nvSpPr>
          <p:spPr>
            <a:xfrm>
              <a:off x="5738334"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37" name="TextBox 36"/>
            <p:cNvSpPr txBox="1"/>
            <p:nvPr/>
          </p:nvSpPr>
          <p:spPr>
            <a:xfrm>
              <a:off x="5738334" y="182752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8" name="TextBox 37"/>
            <p:cNvSpPr txBox="1"/>
            <p:nvPr/>
          </p:nvSpPr>
          <p:spPr>
            <a:xfrm>
              <a:off x="6480831" y="12718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6480831" y="792899"/>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Solution</a:t>
              </a:r>
            </a:p>
          </p:txBody>
        </p:sp>
        <p:sp>
          <p:nvSpPr>
            <p:cNvPr id="44" name="TextBox 43"/>
            <p:cNvSpPr txBox="1"/>
            <p:nvPr/>
          </p:nvSpPr>
          <p:spPr>
            <a:xfrm>
              <a:off x="4715699"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B</a:t>
              </a:r>
            </a:p>
          </p:txBody>
        </p:sp>
        <p:sp>
          <p:nvSpPr>
            <p:cNvPr id="45" name="TextBox 44"/>
            <p:cNvSpPr txBox="1"/>
            <p:nvPr/>
          </p:nvSpPr>
          <p:spPr>
            <a:xfrm>
              <a:off x="5337045"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B</a:t>
              </a:r>
            </a:p>
          </p:txBody>
        </p:sp>
        <p:sp>
          <p:nvSpPr>
            <p:cNvPr id="46" name="TextBox 45"/>
            <p:cNvSpPr txBox="1"/>
            <p:nvPr/>
          </p:nvSpPr>
          <p:spPr>
            <a:xfrm>
              <a:off x="6012161"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B</a:t>
              </a:r>
            </a:p>
          </p:txBody>
        </p:sp>
        <p:sp>
          <p:nvSpPr>
            <p:cNvPr id="47" name="TextBox 46"/>
            <p:cNvSpPr txBox="1"/>
            <p:nvPr/>
          </p:nvSpPr>
          <p:spPr>
            <a:xfrm>
              <a:off x="6754658"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B</a:t>
              </a:r>
            </a:p>
          </p:txBody>
        </p:sp>
        <p:sp>
          <p:nvSpPr>
            <p:cNvPr id="48" name="TextBox 47"/>
            <p:cNvSpPr txBox="1"/>
            <p:nvPr/>
          </p:nvSpPr>
          <p:spPr>
            <a:xfrm>
              <a:off x="1881508" y="3135593"/>
              <a:ext cx="26709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9900"/>
                  </a:solidFill>
                  <a:effectLst/>
                  <a:uLnTx/>
                  <a:uFillTx/>
                  <a:latin typeface="Calibri"/>
                  <a:ea typeface="+mn-ea"/>
                  <a:cs typeface="+mn-cs"/>
                </a:rPr>
                <a:t>Upper bound</a:t>
              </a:r>
            </a:p>
          </p:txBody>
        </p:sp>
        <p:sp>
          <p:nvSpPr>
            <p:cNvPr id="50" name="TextBox 49"/>
            <p:cNvSpPr txBox="1"/>
            <p:nvPr/>
          </p:nvSpPr>
          <p:spPr>
            <a:xfrm>
              <a:off x="1881508" y="3748959"/>
              <a:ext cx="2652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Lower bound</a:t>
              </a:r>
            </a:p>
          </p:txBody>
        </p:sp>
        <p:sp>
          <p:nvSpPr>
            <p:cNvPr id="51" name="TextBox 50"/>
            <p:cNvSpPr txBox="1"/>
            <p:nvPr/>
          </p:nvSpPr>
          <p:spPr>
            <a:xfrm>
              <a:off x="4732965"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9900"/>
                  </a:solidFill>
                  <a:effectLst/>
                  <a:uLnTx/>
                  <a:uFillTx/>
                  <a:latin typeface="Calibri"/>
                  <a:ea typeface="+mn-ea"/>
                  <a:cs typeface="+mn-cs"/>
                </a:rPr>
                <a:t>1</a:t>
              </a:r>
            </a:p>
          </p:txBody>
        </p:sp>
        <p:sp>
          <p:nvSpPr>
            <p:cNvPr id="52" name="TextBox 51"/>
            <p:cNvSpPr txBox="1"/>
            <p:nvPr/>
          </p:nvSpPr>
          <p:spPr>
            <a:xfrm>
              <a:off x="5354311"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9900"/>
                  </a:solidFill>
                  <a:effectLst/>
                  <a:uLnTx/>
                  <a:uFillTx/>
                  <a:latin typeface="Calibri"/>
                  <a:ea typeface="+mn-ea"/>
                  <a:cs typeface="+mn-cs"/>
                </a:rPr>
                <a:t>1</a:t>
              </a:r>
            </a:p>
          </p:txBody>
        </p:sp>
        <p:sp>
          <p:nvSpPr>
            <p:cNvPr id="53" name="TextBox 52"/>
            <p:cNvSpPr txBox="1"/>
            <p:nvPr/>
          </p:nvSpPr>
          <p:spPr>
            <a:xfrm>
              <a:off x="6029427"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9900"/>
                  </a:solidFill>
                  <a:effectLst/>
                  <a:uLnTx/>
                  <a:uFillTx/>
                  <a:latin typeface="Calibri"/>
                  <a:ea typeface="+mn-ea"/>
                  <a:cs typeface="+mn-cs"/>
                </a:rPr>
                <a:t>1</a:t>
              </a:r>
            </a:p>
          </p:txBody>
        </p:sp>
        <p:sp>
          <p:nvSpPr>
            <p:cNvPr id="54" name="TextBox 53"/>
            <p:cNvSpPr txBox="1"/>
            <p:nvPr/>
          </p:nvSpPr>
          <p:spPr>
            <a:xfrm>
              <a:off x="6771924"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9900"/>
                  </a:solidFill>
                  <a:effectLst/>
                  <a:uLnTx/>
                  <a:uFillTx/>
                  <a:latin typeface="Calibri"/>
                  <a:ea typeface="+mn-ea"/>
                  <a:cs typeface="+mn-cs"/>
                </a:rPr>
                <a:t>1</a:t>
              </a:r>
            </a:p>
          </p:txBody>
        </p:sp>
        <p:sp>
          <p:nvSpPr>
            <p:cNvPr id="55" name="TextBox 54"/>
            <p:cNvSpPr txBox="1"/>
            <p:nvPr/>
          </p:nvSpPr>
          <p:spPr>
            <a:xfrm>
              <a:off x="4732965"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0</a:t>
              </a:r>
            </a:p>
          </p:txBody>
        </p:sp>
        <p:sp>
          <p:nvSpPr>
            <p:cNvPr id="56" name="TextBox 55"/>
            <p:cNvSpPr txBox="1"/>
            <p:nvPr/>
          </p:nvSpPr>
          <p:spPr>
            <a:xfrm>
              <a:off x="5354311"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0</a:t>
              </a:r>
            </a:p>
          </p:txBody>
        </p:sp>
        <p:sp>
          <p:nvSpPr>
            <p:cNvPr id="57" name="TextBox 56"/>
            <p:cNvSpPr txBox="1"/>
            <p:nvPr/>
          </p:nvSpPr>
          <p:spPr>
            <a:xfrm>
              <a:off x="6029427"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0</a:t>
              </a:r>
            </a:p>
          </p:txBody>
        </p:sp>
        <p:sp>
          <p:nvSpPr>
            <p:cNvPr id="58" name="TextBox 57"/>
            <p:cNvSpPr txBox="1"/>
            <p:nvPr/>
          </p:nvSpPr>
          <p:spPr>
            <a:xfrm>
              <a:off x="6771924"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0</a:t>
              </a:r>
            </a:p>
          </p:txBody>
        </p:sp>
        <p:sp>
          <p:nvSpPr>
            <p:cNvPr id="59" name="TextBox 58"/>
            <p:cNvSpPr txBox="1"/>
            <p:nvPr/>
          </p:nvSpPr>
          <p:spPr>
            <a:xfrm>
              <a:off x="7414824" y="1271814"/>
              <a:ext cx="12141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60" name="TextBox 59"/>
            <p:cNvSpPr txBox="1"/>
            <p:nvPr/>
          </p:nvSpPr>
          <p:spPr>
            <a:xfrm>
              <a:off x="7394788" y="1813169"/>
              <a:ext cx="1118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201305" y="-71465"/>
            <a:ext cx="274139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srgbClr val="FFFF00"/>
                </a:solidFill>
                <a:effectLst/>
                <a:uLnTx/>
                <a:uFillTx/>
                <a:latin typeface="Calibri"/>
                <a:ea typeface="+mn-ea"/>
                <a:cs typeface="+mn-cs"/>
              </a:rPr>
              <a:t>Variables</a:t>
            </a:r>
          </a:p>
        </p:txBody>
      </p:sp>
    </p:spTree>
    <p:extLst>
      <p:ext uri="{BB962C8B-B14F-4D97-AF65-F5344CB8AC3E}">
        <p14:creationId xmlns:p14="http://schemas.microsoft.com/office/powerpoint/2010/main" val="146556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828F4FE-7286-431E-52C7-9ABA8054CB0E}"/>
              </a:ext>
            </a:extLst>
          </p:cNvPr>
          <p:cNvSpPr>
            <a:spLocks noGrp="1"/>
          </p:cNvSpPr>
          <p:nvPr>
            <p:ph idx="1"/>
          </p:nvPr>
        </p:nvSpPr>
        <p:spPr>
          <a:xfrm>
            <a:off x="81153" y="984440"/>
            <a:ext cx="4725744" cy="4536560"/>
          </a:xfrm>
        </p:spPr>
        <p:txBody>
          <a:bodyPr>
            <a:noAutofit/>
          </a:bodyPr>
          <a:lstStyle/>
          <a:p>
            <a:r>
              <a:rPr lang="en-AU" sz="2400" dirty="0"/>
              <a:t>Conservation is actions in places</a:t>
            </a:r>
          </a:p>
          <a:p>
            <a:r>
              <a:rPr lang="en-AU" sz="2400" dirty="0"/>
              <a:t>Many facets of biodiversity need attention (e.g., species, habitats, ecosystem services)</a:t>
            </a:r>
          </a:p>
          <a:p>
            <a:r>
              <a:rPr lang="en-AU" sz="2400" dirty="0"/>
              <a:t>Limited resources for implementing actions</a:t>
            </a:r>
          </a:p>
          <a:p>
            <a:r>
              <a:rPr lang="en-AU" sz="2400" dirty="0"/>
              <a:t>Uncertainty in possible outcomes</a:t>
            </a:r>
          </a:p>
          <a:p>
            <a:r>
              <a:rPr lang="en-AU" sz="2400" dirty="0"/>
              <a:t>Need to find compromises among different stakeholders’ values</a:t>
            </a:r>
          </a:p>
        </p:txBody>
      </p:sp>
      <p:sp>
        <p:nvSpPr>
          <p:cNvPr id="2" name="Title 1">
            <a:extLst>
              <a:ext uri="{FF2B5EF4-FFF2-40B4-BE49-F238E27FC236}">
                <a16:creationId xmlns:a16="http://schemas.microsoft.com/office/drawing/2014/main" id="{2A734569-47D9-4F06-888C-1968E5A02C25}"/>
              </a:ext>
            </a:extLst>
          </p:cNvPr>
          <p:cNvSpPr>
            <a:spLocks noGrp="1"/>
          </p:cNvSpPr>
          <p:nvPr>
            <p:ph type="title"/>
          </p:nvPr>
        </p:nvSpPr>
        <p:spPr>
          <a:xfrm>
            <a:off x="99391" y="139953"/>
            <a:ext cx="8910431" cy="857250"/>
          </a:xfrm>
        </p:spPr>
        <p:txBody>
          <a:bodyPr>
            <a:noAutofit/>
          </a:bodyPr>
          <a:lstStyle/>
          <a:p>
            <a:r>
              <a:rPr lang="en-NZ" sz="3600" dirty="0"/>
              <a:t>Conservation decision making is hard</a:t>
            </a:r>
          </a:p>
        </p:txBody>
      </p:sp>
      <p:grpSp>
        <p:nvGrpSpPr>
          <p:cNvPr id="4" name="Group 3">
            <a:extLst>
              <a:ext uri="{FF2B5EF4-FFF2-40B4-BE49-F238E27FC236}">
                <a16:creationId xmlns:a16="http://schemas.microsoft.com/office/drawing/2014/main" id="{05EC0F89-CC43-D6A1-B4A1-F36DEC1D9383}"/>
              </a:ext>
            </a:extLst>
          </p:cNvPr>
          <p:cNvGrpSpPr/>
          <p:nvPr/>
        </p:nvGrpSpPr>
        <p:grpSpPr>
          <a:xfrm>
            <a:off x="4860610" y="1306042"/>
            <a:ext cx="4067799" cy="3302909"/>
            <a:chOff x="4626695" y="1306042"/>
            <a:chExt cx="4067799" cy="3302909"/>
          </a:xfrm>
        </p:grpSpPr>
        <p:sp>
          <p:nvSpPr>
            <p:cNvPr id="25" name="TextBox 24">
              <a:extLst>
                <a:ext uri="{FF2B5EF4-FFF2-40B4-BE49-F238E27FC236}">
                  <a16:creationId xmlns:a16="http://schemas.microsoft.com/office/drawing/2014/main" id="{254C3823-AB26-E374-F3E1-0BFCFC8037DC}"/>
                </a:ext>
              </a:extLst>
            </p:cNvPr>
            <p:cNvSpPr txBox="1"/>
            <p:nvPr/>
          </p:nvSpPr>
          <p:spPr>
            <a:xfrm>
              <a:off x="6122012" y="2090314"/>
              <a:ext cx="1077167" cy="492443"/>
            </a:xfrm>
            <a:prstGeom prst="rect">
              <a:avLst/>
            </a:prstGeom>
            <a:noFill/>
            <a:ln w="38100">
              <a:solidFill>
                <a:schemeClr val="tx1"/>
              </a:solidFill>
            </a:ln>
          </p:spPr>
          <p:txBody>
            <a:bodyPr wrap="square" rtlCol="0">
              <a:spAutoFit/>
            </a:bodyPr>
            <a:lstStyle/>
            <a:p>
              <a:r>
                <a:rPr lang="en-NZ" sz="2600" dirty="0"/>
                <a:t>versus</a:t>
              </a:r>
            </a:p>
          </p:txBody>
        </p:sp>
        <p:sp>
          <p:nvSpPr>
            <p:cNvPr id="30" name="TextBox 29">
              <a:extLst>
                <a:ext uri="{FF2B5EF4-FFF2-40B4-BE49-F238E27FC236}">
                  <a16:creationId xmlns:a16="http://schemas.microsoft.com/office/drawing/2014/main" id="{90FCA0D0-3853-0B1C-65A5-006EFF7ECFB0}"/>
                </a:ext>
              </a:extLst>
            </p:cNvPr>
            <p:cNvSpPr txBox="1"/>
            <p:nvPr/>
          </p:nvSpPr>
          <p:spPr>
            <a:xfrm>
              <a:off x="4626695" y="3901065"/>
              <a:ext cx="4067799" cy="707886"/>
            </a:xfrm>
            <a:prstGeom prst="rect">
              <a:avLst/>
            </a:prstGeom>
            <a:noFill/>
          </p:spPr>
          <p:txBody>
            <a:bodyPr wrap="square" rtlCol="0">
              <a:spAutoFit/>
            </a:bodyPr>
            <a:lstStyle/>
            <a:p>
              <a:pPr algn="ctr"/>
              <a:r>
                <a:rPr lang="en-NZ" sz="2000" dirty="0"/>
                <a:t>Lots of potential options for conservation efforts</a:t>
              </a:r>
            </a:p>
          </p:txBody>
        </p:sp>
        <p:pic>
          <p:nvPicPr>
            <p:cNvPr id="3074" name="Picture 2" descr="Waiheke Island - Wikipedia">
              <a:extLst>
                <a:ext uri="{FF2B5EF4-FFF2-40B4-BE49-F238E27FC236}">
                  <a16:creationId xmlns:a16="http://schemas.microsoft.com/office/drawing/2014/main" id="{9CCFB4AD-F512-1E38-DEC6-8976F2270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6695" y="1306042"/>
              <a:ext cx="4067799" cy="255342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831105F8-0C2E-8C99-58FB-2BC3C461F2F6}"/>
                </a:ext>
              </a:extLst>
            </p:cNvPr>
            <p:cNvSpPr/>
            <p:nvPr/>
          </p:nvSpPr>
          <p:spPr>
            <a:xfrm>
              <a:off x="4926419" y="2140688"/>
              <a:ext cx="340241" cy="32606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4" name="Rectangle 33">
              <a:extLst>
                <a:ext uri="{FF2B5EF4-FFF2-40B4-BE49-F238E27FC236}">
                  <a16:creationId xmlns:a16="http://schemas.microsoft.com/office/drawing/2014/main" id="{5DD9F29D-497F-38E9-72DC-82C6D2B59463}"/>
                </a:ext>
              </a:extLst>
            </p:cNvPr>
            <p:cNvSpPr/>
            <p:nvPr/>
          </p:nvSpPr>
          <p:spPr>
            <a:xfrm>
              <a:off x="7502643" y="1669312"/>
              <a:ext cx="425701" cy="42100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5" name="Rectangle 34">
              <a:extLst>
                <a:ext uri="{FF2B5EF4-FFF2-40B4-BE49-F238E27FC236}">
                  <a16:creationId xmlns:a16="http://schemas.microsoft.com/office/drawing/2014/main" id="{A4DAD995-1BAD-14A8-D2E4-0AE450199B43}"/>
                </a:ext>
              </a:extLst>
            </p:cNvPr>
            <p:cNvSpPr/>
            <p:nvPr/>
          </p:nvSpPr>
          <p:spPr>
            <a:xfrm>
              <a:off x="5933231" y="2941091"/>
              <a:ext cx="188781" cy="18091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6" name="Rectangle 35">
              <a:extLst>
                <a:ext uri="{FF2B5EF4-FFF2-40B4-BE49-F238E27FC236}">
                  <a16:creationId xmlns:a16="http://schemas.microsoft.com/office/drawing/2014/main" id="{21E2970D-7B08-D561-09B3-22518EF15E3E}"/>
                </a:ext>
              </a:extLst>
            </p:cNvPr>
            <p:cNvSpPr/>
            <p:nvPr/>
          </p:nvSpPr>
          <p:spPr>
            <a:xfrm>
              <a:off x="6389358" y="3031549"/>
              <a:ext cx="188781" cy="18091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7" name="Rectangle 36">
              <a:extLst>
                <a:ext uri="{FF2B5EF4-FFF2-40B4-BE49-F238E27FC236}">
                  <a16:creationId xmlns:a16="http://schemas.microsoft.com/office/drawing/2014/main" id="{E87C57C1-1202-E9F7-93DD-33AC76514303}"/>
                </a:ext>
              </a:extLst>
            </p:cNvPr>
            <p:cNvSpPr/>
            <p:nvPr/>
          </p:nvSpPr>
          <p:spPr>
            <a:xfrm>
              <a:off x="6483748" y="2582756"/>
              <a:ext cx="188781" cy="18091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8" name="Rectangle 37">
              <a:extLst>
                <a:ext uri="{FF2B5EF4-FFF2-40B4-BE49-F238E27FC236}">
                  <a16:creationId xmlns:a16="http://schemas.microsoft.com/office/drawing/2014/main" id="{EDDD703F-DB9C-D720-1C1F-EB30CF2981E7}"/>
                </a:ext>
              </a:extLst>
            </p:cNvPr>
            <p:cNvSpPr/>
            <p:nvPr/>
          </p:nvSpPr>
          <p:spPr>
            <a:xfrm>
              <a:off x="4926419" y="3252720"/>
              <a:ext cx="786809" cy="51120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9" name="Rectangle 38">
              <a:extLst>
                <a:ext uri="{FF2B5EF4-FFF2-40B4-BE49-F238E27FC236}">
                  <a16:creationId xmlns:a16="http://schemas.microsoft.com/office/drawing/2014/main" id="{7162E677-7215-4A54-F2A2-F9351C24F4D4}"/>
                </a:ext>
              </a:extLst>
            </p:cNvPr>
            <p:cNvSpPr/>
            <p:nvPr/>
          </p:nvSpPr>
          <p:spPr>
            <a:xfrm>
              <a:off x="7313862" y="2898140"/>
              <a:ext cx="188781" cy="18091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0" name="Rectangle 39">
              <a:extLst>
                <a:ext uri="{FF2B5EF4-FFF2-40B4-BE49-F238E27FC236}">
                  <a16:creationId xmlns:a16="http://schemas.microsoft.com/office/drawing/2014/main" id="{0B44AE0D-6992-091E-9737-188D5AC84BE3}"/>
                </a:ext>
              </a:extLst>
            </p:cNvPr>
            <p:cNvSpPr/>
            <p:nvPr/>
          </p:nvSpPr>
          <p:spPr>
            <a:xfrm>
              <a:off x="5627768" y="1526496"/>
              <a:ext cx="425701" cy="42100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1" name="Rectangle 40">
              <a:extLst>
                <a:ext uri="{FF2B5EF4-FFF2-40B4-BE49-F238E27FC236}">
                  <a16:creationId xmlns:a16="http://schemas.microsoft.com/office/drawing/2014/main" id="{940FD453-14C9-FE16-F089-30D4B4E1029F}"/>
                </a:ext>
              </a:extLst>
            </p:cNvPr>
            <p:cNvSpPr/>
            <p:nvPr/>
          </p:nvSpPr>
          <p:spPr>
            <a:xfrm>
              <a:off x="6301427" y="2142102"/>
              <a:ext cx="359167" cy="27174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5" name="TextBox 4">
            <a:extLst>
              <a:ext uri="{FF2B5EF4-FFF2-40B4-BE49-F238E27FC236}">
                <a16:creationId xmlns:a16="http://schemas.microsoft.com/office/drawing/2014/main" id="{FFB388FC-99B4-B3DC-2A91-F8F5DE667DDC}"/>
              </a:ext>
            </a:extLst>
          </p:cNvPr>
          <p:cNvSpPr txBox="1"/>
          <p:nvPr/>
        </p:nvSpPr>
        <p:spPr>
          <a:xfrm>
            <a:off x="5553738" y="4822464"/>
            <a:ext cx="3562272" cy="246221"/>
          </a:xfrm>
          <a:prstGeom prst="rect">
            <a:avLst/>
          </a:prstGeom>
          <a:noFill/>
        </p:spPr>
        <p:txBody>
          <a:bodyPr wrap="square" rtlCol="0">
            <a:spAutoFit/>
          </a:bodyPr>
          <a:lstStyle/>
          <a:p>
            <a:r>
              <a:rPr lang="en-NZ" sz="1000" dirty="0" err="1"/>
              <a:t>Giakoumi</a:t>
            </a:r>
            <a:r>
              <a:rPr lang="en-NZ" sz="1000" dirty="0"/>
              <a:t> et al. 2025 https://doi.org/10.1016/j.tree.2024.12.002</a:t>
            </a:r>
          </a:p>
        </p:txBody>
      </p:sp>
    </p:spTree>
    <p:extLst>
      <p:ext uri="{BB962C8B-B14F-4D97-AF65-F5344CB8AC3E}">
        <p14:creationId xmlns:p14="http://schemas.microsoft.com/office/powerpoint/2010/main" val="68845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 name="TextBox 6"/>
            <p:cNvSpPr txBox="1"/>
            <p:nvPr/>
          </p:nvSpPr>
          <p:spPr>
            <a:xfrm>
              <a:off x="5337045"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 name="TextBox 7"/>
            <p:cNvSpPr txBox="1"/>
            <p:nvPr/>
          </p:nvSpPr>
          <p:spPr>
            <a:xfrm>
              <a:off x="6012161"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0" name="TextBox 9"/>
            <p:cNvSpPr txBox="1"/>
            <p:nvPr/>
          </p:nvSpPr>
          <p:spPr>
            <a:xfrm>
              <a:off x="6754658"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20" name="TextBox 19"/>
            <p:cNvSpPr txBox="1"/>
            <p:nvPr/>
          </p:nvSpPr>
          <p:spPr>
            <a:xfrm>
              <a:off x="4441872" y="1224227"/>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1" name="TextBox 20"/>
            <p:cNvSpPr txBox="1"/>
            <p:nvPr/>
          </p:nvSpPr>
          <p:spPr>
            <a:xfrm>
              <a:off x="4441872" y="181691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2" name="TextBox 21"/>
            <p:cNvSpPr txBox="1"/>
            <p:nvPr/>
          </p:nvSpPr>
          <p:spPr>
            <a:xfrm>
              <a:off x="5738334" y="125504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3" name="TextBox 22"/>
            <p:cNvSpPr txBox="1"/>
            <p:nvPr/>
          </p:nvSpPr>
          <p:spPr>
            <a:xfrm>
              <a:off x="5063218" y="182338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4" name="TextBox 23"/>
            <p:cNvSpPr txBox="1"/>
            <p:nvPr/>
          </p:nvSpPr>
          <p:spPr>
            <a:xfrm>
              <a:off x="6480831" y="183165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5" name="TextBox 24"/>
            <p:cNvSpPr txBox="1"/>
            <p:nvPr/>
          </p:nvSpPr>
          <p:spPr>
            <a:xfrm>
              <a:off x="2865536" y="787236"/>
              <a:ext cx="11544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27" name="TextBox 26"/>
            <p:cNvSpPr txBox="1"/>
            <p:nvPr/>
          </p:nvSpPr>
          <p:spPr>
            <a:xfrm>
              <a:off x="1949164" y="2592816"/>
              <a:ext cx="16356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V. types</a:t>
              </a:r>
            </a:p>
          </p:txBody>
        </p:sp>
        <p:sp>
          <p:nvSpPr>
            <p:cNvPr id="33" name="TextBox 32"/>
            <p:cNvSpPr txBox="1"/>
            <p:nvPr/>
          </p:nvSpPr>
          <p:spPr>
            <a:xfrm>
              <a:off x="4441872" y="7520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34" name="TextBox 33"/>
            <p:cNvSpPr txBox="1"/>
            <p:nvPr/>
          </p:nvSpPr>
          <p:spPr>
            <a:xfrm>
              <a:off x="5063218" y="12346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5" name="TextBox 34"/>
            <p:cNvSpPr txBox="1"/>
            <p:nvPr/>
          </p:nvSpPr>
          <p:spPr>
            <a:xfrm>
              <a:off x="5063218"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36" name="TextBox 35"/>
            <p:cNvSpPr txBox="1"/>
            <p:nvPr/>
          </p:nvSpPr>
          <p:spPr>
            <a:xfrm>
              <a:off x="5738334"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37" name="TextBox 36"/>
            <p:cNvSpPr txBox="1"/>
            <p:nvPr/>
          </p:nvSpPr>
          <p:spPr>
            <a:xfrm>
              <a:off x="5738334" y="182752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8" name="TextBox 37"/>
            <p:cNvSpPr txBox="1"/>
            <p:nvPr/>
          </p:nvSpPr>
          <p:spPr>
            <a:xfrm>
              <a:off x="6480831" y="12718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6480831" y="792899"/>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Solution</a:t>
              </a:r>
            </a:p>
          </p:txBody>
        </p:sp>
        <p:sp>
          <p:nvSpPr>
            <p:cNvPr id="44" name="TextBox 43"/>
            <p:cNvSpPr txBox="1"/>
            <p:nvPr/>
          </p:nvSpPr>
          <p:spPr>
            <a:xfrm>
              <a:off x="4741028"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C</a:t>
              </a:r>
            </a:p>
          </p:txBody>
        </p:sp>
        <p:sp>
          <p:nvSpPr>
            <p:cNvPr id="45" name="TextBox 44"/>
            <p:cNvSpPr txBox="1"/>
            <p:nvPr/>
          </p:nvSpPr>
          <p:spPr>
            <a:xfrm>
              <a:off x="5337045"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B</a:t>
              </a:r>
            </a:p>
          </p:txBody>
        </p:sp>
        <p:sp>
          <p:nvSpPr>
            <p:cNvPr id="46" name="TextBox 45"/>
            <p:cNvSpPr txBox="1"/>
            <p:nvPr/>
          </p:nvSpPr>
          <p:spPr>
            <a:xfrm>
              <a:off x="6012161"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B</a:t>
              </a:r>
            </a:p>
          </p:txBody>
        </p:sp>
        <p:sp>
          <p:nvSpPr>
            <p:cNvPr id="47" name="TextBox 46"/>
            <p:cNvSpPr txBox="1"/>
            <p:nvPr/>
          </p:nvSpPr>
          <p:spPr>
            <a:xfrm>
              <a:off x="6754658" y="2575837"/>
              <a:ext cx="30168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F0"/>
                  </a:solidFill>
                  <a:effectLst/>
                  <a:uLnTx/>
                  <a:uFillTx/>
                  <a:latin typeface="Calibri"/>
                  <a:ea typeface="+mn-ea"/>
                  <a:cs typeface="+mn-cs"/>
                </a:rPr>
                <a:t>I</a:t>
              </a:r>
            </a:p>
          </p:txBody>
        </p:sp>
        <p:sp>
          <p:nvSpPr>
            <p:cNvPr id="48" name="TextBox 47"/>
            <p:cNvSpPr txBox="1"/>
            <p:nvPr/>
          </p:nvSpPr>
          <p:spPr>
            <a:xfrm>
              <a:off x="1881508" y="3135593"/>
              <a:ext cx="26709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9900"/>
                  </a:solidFill>
                  <a:effectLst/>
                  <a:uLnTx/>
                  <a:uFillTx/>
                  <a:latin typeface="Calibri"/>
                  <a:ea typeface="+mn-ea"/>
                  <a:cs typeface="+mn-cs"/>
                </a:rPr>
                <a:t>Upper bound</a:t>
              </a:r>
            </a:p>
          </p:txBody>
        </p:sp>
        <p:sp>
          <p:nvSpPr>
            <p:cNvPr id="50" name="TextBox 49"/>
            <p:cNvSpPr txBox="1"/>
            <p:nvPr/>
          </p:nvSpPr>
          <p:spPr>
            <a:xfrm>
              <a:off x="1881508" y="3748959"/>
              <a:ext cx="2652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Lower bound</a:t>
              </a:r>
            </a:p>
          </p:txBody>
        </p:sp>
        <p:sp>
          <p:nvSpPr>
            <p:cNvPr id="51" name="TextBox 50"/>
            <p:cNvSpPr txBox="1"/>
            <p:nvPr/>
          </p:nvSpPr>
          <p:spPr>
            <a:xfrm>
              <a:off x="4618142" y="3144181"/>
              <a:ext cx="68211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err="1">
                  <a:ln>
                    <a:noFill/>
                  </a:ln>
                  <a:solidFill>
                    <a:srgbClr val="FF9900"/>
                  </a:solidFill>
                  <a:effectLst/>
                  <a:uLnTx/>
                  <a:uFillTx/>
                  <a:latin typeface="Calibri"/>
                  <a:ea typeface="+mn-ea"/>
                  <a:cs typeface="+mn-cs"/>
                </a:rPr>
                <a:t>Inf</a:t>
              </a:r>
              <a:endParaRPr kumimoji="0" lang="en-AU" sz="3600" b="0" i="0" u="none" strike="noStrike" kern="1200" cap="none" spc="0" normalizeH="0" baseline="0" noProof="0" dirty="0">
                <a:ln>
                  <a:noFill/>
                </a:ln>
                <a:solidFill>
                  <a:srgbClr val="FF9900"/>
                </a:solidFill>
                <a:effectLst/>
                <a:uLnTx/>
                <a:uFillTx/>
                <a:latin typeface="Calibri"/>
                <a:ea typeface="+mn-ea"/>
                <a:cs typeface="+mn-cs"/>
              </a:endParaRPr>
            </a:p>
          </p:txBody>
        </p:sp>
        <p:sp>
          <p:nvSpPr>
            <p:cNvPr id="52" name="TextBox 51"/>
            <p:cNvSpPr txBox="1"/>
            <p:nvPr/>
          </p:nvSpPr>
          <p:spPr>
            <a:xfrm>
              <a:off x="5354311"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9900"/>
                  </a:solidFill>
                  <a:effectLst/>
                  <a:uLnTx/>
                  <a:uFillTx/>
                  <a:latin typeface="Calibri"/>
                  <a:ea typeface="+mn-ea"/>
                  <a:cs typeface="+mn-cs"/>
                </a:rPr>
                <a:t>1</a:t>
              </a:r>
            </a:p>
          </p:txBody>
        </p:sp>
        <p:sp>
          <p:nvSpPr>
            <p:cNvPr id="53" name="TextBox 52"/>
            <p:cNvSpPr txBox="1"/>
            <p:nvPr/>
          </p:nvSpPr>
          <p:spPr>
            <a:xfrm>
              <a:off x="6029427"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9900"/>
                  </a:solidFill>
                  <a:effectLst/>
                  <a:uLnTx/>
                  <a:uFillTx/>
                  <a:latin typeface="Calibri"/>
                  <a:ea typeface="+mn-ea"/>
                  <a:cs typeface="+mn-cs"/>
                </a:rPr>
                <a:t>1</a:t>
              </a:r>
            </a:p>
          </p:txBody>
        </p:sp>
        <p:sp>
          <p:nvSpPr>
            <p:cNvPr id="54" name="TextBox 53"/>
            <p:cNvSpPr txBox="1"/>
            <p:nvPr/>
          </p:nvSpPr>
          <p:spPr>
            <a:xfrm>
              <a:off x="6771924"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9900"/>
                  </a:solidFill>
                  <a:effectLst/>
                  <a:uLnTx/>
                  <a:uFillTx/>
                  <a:latin typeface="Calibri"/>
                  <a:ea typeface="+mn-ea"/>
                  <a:cs typeface="+mn-cs"/>
                </a:rPr>
                <a:t>5</a:t>
              </a:r>
            </a:p>
          </p:txBody>
        </p:sp>
        <p:sp>
          <p:nvSpPr>
            <p:cNvPr id="55" name="TextBox 54"/>
            <p:cNvSpPr txBox="1"/>
            <p:nvPr/>
          </p:nvSpPr>
          <p:spPr>
            <a:xfrm>
              <a:off x="4547610" y="3657333"/>
              <a:ext cx="82317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a:t>
              </a:r>
              <a:r>
                <a:rPr kumimoji="0" lang="en-AU" sz="3600" b="0" i="0" u="none" strike="noStrike" kern="1200" cap="none" spc="0" normalizeH="0" baseline="0" noProof="0" dirty="0" err="1">
                  <a:ln>
                    <a:noFill/>
                  </a:ln>
                  <a:solidFill>
                    <a:srgbClr val="00B050"/>
                  </a:solidFill>
                  <a:effectLst/>
                  <a:uLnTx/>
                  <a:uFillTx/>
                  <a:latin typeface="Calibri"/>
                  <a:ea typeface="+mn-ea"/>
                  <a:cs typeface="+mn-cs"/>
                </a:rPr>
                <a:t>Inf</a:t>
              </a:r>
              <a:endParaRPr kumimoji="0" lang="en-AU" sz="3600" b="0" i="0" u="none" strike="noStrike" kern="1200" cap="none" spc="0" normalizeH="0" baseline="0" noProof="0" dirty="0">
                <a:ln>
                  <a:noFill/>
                </a:ln>
                <a:solidFill>
                  <a:srgbClr val="00B050"/>
                </a:solidFill>
                <a:effectLst/>
                <a:uLnTx/>
                <a:uFillTx/>
                <a:latin typeface="Calibri"/>
                <a:ea typeface="+mn-ea"/>
                <a:cs typeface="+mn-cs"/>
              </a:endParaRPr>
            </a:p>
          </p:txBody>
        </p:sp>
        <p:sp>
          <p:nvSpPr>
            <p:cNvPr id="56" name="TextBox 55"/>
            <p:cNvSpPr txBox="1"/>
            <p:nvPr/>
          </p:nvSpPr>
          <p:spPr>
            <a:xfrm>
              <a:off x="5354311"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0</a:t>
              </a:r>
            </a:p>
          </p:txBody>
        </p:sp>
        <p:sp>
          <p:nvSpPr>
            <p:cNvPr id="57" name="TextBox 56"/>
            <p:cNvSpPr txBox="1"/>
            <p:nvPr/>
          </p:nvSpPr>
          <p:spPr>
            <a:xfrm>
              <a:off x="6029427"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1</a:t>
              </a:r>
            </a:p>
          </p:txBody>
        </p:sp>
        <p:sp>
          <p:nvSpPr>
            <p:cNvPr id="58" name="TextBox 57"/>
            <p:cNvSpPr txBox="1"/>
            <p:nvPr/>
          </p:nvSpPr>
          <p:spPr>
            <a:xfrm>
              <a:off x="6771924"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00B050"/>
                  </a:solidFill>
                  <a:effectLst/>
                  <a:uLnTx/>
                  <a:uFillTx/>
                  <a:latin typeface="Calibri"/>
                  <a:ea typeface="+mn-ea"/>
                  <a:cs typeface="+mn-cs"/>
                </a:rPr>
                <a:t>2</a:t>
              </a:r>
            </a:p>
          </p:txBody>
        </p:sp>
        <p:sp>
          <p:nvSpPr>
            <p:cNvPr id="59" name="TextBox 58"/>
            <p:cNvSpPr txBox="1"/>
            <p:nvPr/>
          </p:nvSpPr>
          <p:spPr>
            <a:xfrm>
              <a:off x="7414824" y="1271814"/>
              <a:ext cx="12141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60" name="TextBox 59"/>
            <p:cNvSpPr txBox="1"/>
            <p:nvPr/>
          </p:nvSpPr>
          <p:spPr>
            <a:xfrm>
              <a:off x="7394788" y="1813169"/>
              <a:ext cx="1118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201305" y="-71465"/>
            <a:ext cx="2741391"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srgbClr val="FFFF00"/>
                </a:solidFill>
                <a:effectLst/>
                <a:uLnTx/>
                <a:uFillTx/>
                <a:latin typeface="Calibri"/>
                <a:ea typeface="+mn-ea"/>
                <a:cs typeface="+mn-cs"/>
              </a:rPr>
              <a:t>Variables</a:t>
            </a:r>
          </a:p>
        </p:txBody>
      </p:sp>
    </p:spTree>
    <p:extLst>
      <p:ext uri="{BB962C8B-B14F-4D97-AF65-F5344CB8AC3E}">
        <p14:creationId xmlns:p14="http://schemas.microsoft.com/office/powerpoint/2010/main" val="27273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0</a:t>
              </a:r>
            </a:p>
          </p:txBody>
        </p:sp>
        <p:sp>
          <p:nvSpPr>
            <p:cNvPr id="7" name="TextBox 6"/>
            <p:cNvSpPr txBox="1"/>
            <p:nvPr/>
          </p:nvSpPr>
          <p:spPr>
            <a:xfrm>
              <a:off x="5337045"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8" name="TextBox 7"/>
            <p:cNvSpPr txBox="1"/>
            <p:nvPr/>
          </p:nvSpPr>
          <p:spPr>
            <a:xfrm>
              <a:off x="6012161"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1</a:t>
              </a:r>
            </a:p>
          </p:txBody>
        </p:sp>
        <p:sp>
          <p:nvSpPr>
            <p:cNvPr id="10" name="TextBox 9"/>
            <p:cNvSpPr txBox="1"/>
            <p:nvPr/>
          </p:nvSpPr>
          <p:spPr>
            <a:xfrm>
              <a:off x="6754658" y="4422175"/>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0</a:t>
              </a:r>
            </a:p>
          </p:txBody>
        </p:sp>
        <p:sp>
          <p:nvSpPr>
            <p:cNvPr id="20" name="TextBox 19"/>
            <p:cNvSpPr txBox="1"/>
            <p:nvPr/>
          </p:nvSpPr>
          <p:spPr>
            <a:xfrm>
              <a:off x="4441872" y="1224227"/>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1" name="TextBox 20"/>
            <p:cNvSpPr txBox="1"/>
            <p:nvPr/>
          </p:nvSpPr>
          <p:spPr>
            <a:xfrm>
              <a:off x="4441872" y="181691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2" name="TextBox 21"/>
            <p:cNvSpPr txBox="1"/>
            <p:nvPr/>
          </p:nvSpPr>
          <p:spPr>
            <a:xfrm>
              <a:off x="5738334" y="125504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3" name="TextBox 22"/>
            <p:cNvSpPr txBox="1"/>
            <p:nvPr/>
          </p:nvSpPr>
          <p:spPr>
            <a:xfrm>
              <a:off x="5063218" y="182338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4" name="TextBox 23"/>
            <p:cNvSpPr txBox="1"/>
            <p:nvPr/>
          </p:nvSpPr>
          <p:spPr>
            <a:xfrm>
              <a:off x="6480831" y="183165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5" name="TextBox 24"/>
            <p:cNvSpPr txBox="1"/>
            <p:nvPr/>
          </p:nvSpPr>
          <p:spPr>
            <a:xfrm>
              <a:off x="2865536" y="787236"/>
              <a:ext cx="115448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27" name="TextBox 26"/>
            <p:cNvSpPr txBox="1"/>
            <p:nvPr/>
          </p:nvSpPr>
          <p:spPr>
            <a:xfrm>
              <a:off x="1949164" y="2592816"/>
              <a:ext cx="16356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V. types</a:t>
              </a:r>
            </a:p>
          </p:txBody>
        </p:sp>
        <p:sp>
          <p:nvSpPr>
            <p:cNvPr id="33" name="TextBox 32"/>
            <p:cNvSpPr txBox="1"/>
            <p:nvPr/>
          </p:nvSpPr>
          <p:spPr>
            <a:xfrm>
              <a:off x="4441872" y="7520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34" name="TextBox 33"/>
            <p:cNvSpPr txBox="1"/>
            <p:nvPr/>
          </p:nvSpPr>
          <p:spPr>
            <a:xfrm>
              <a:off x="5063218" y="1234613"/>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5" name="TextBox 34"/>
            <p:cNvSpPr txBox="1"/>
            <p:nvPr/>
          </p:nvSpPr>
          <p:spPr>
            <a:xfrm>
              <a:off x="5063218"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36" name="TextBox 35"/>
            <p:cNvSpPr txBox="1"/>
            <p:nvPr/>
          </p:nvSpPr>
          <p:spPr>
            <a:xfrm>
              <a:off x="5738334" y="77612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37" name="TextBox 36"/>
            <p:cNvSpPr txBox="1"/>
            <p:nvPr/>
          </p:nvSpPr>
          <p:spPr>
            <a:xfrm>
              <a:off x="5738334" y="1827520"/>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38" name="TextBox 37"/>
            <p:cNvSpPr txBox="1"/>
            <p:nvPr/>
          </p:nvSpPr>
          <p:spPr>
            <a:xfrm>
              <a:off x="6480831" y="12718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6480831" y="792899"/>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srgbClr val="FFFF00"/>
                  </a:solidFill>
                  <a:effectLst/>
                  <a:uLnTx/>
                  <a:uFillTx/>
                  <a:latin typeface="Calibri"/>
                  <a:ea typeface="+mn-ea"/>
                  <a:cs typeface="+mn-cs"/>
                </a:rPr>
                <a:t>Solution</a:t>
              </a:r>
            </a:p>
          </p:txBody>
        </p:sp>
        <p:sp>
          <p:nvSpPr>
            <p:cNvPr id="44" name="TextBox 43"/>
            <p:cNvSpPr txBox="1"/>
            <p:nvPr/>
          </p:nvSpPr>
          <p:spPr>
            <a:xfrm>
              <a:off x="4715699"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5" name="TextBox 44"/>
            <p:cNvSpPr txBox="1"/>
            <p:nvPr/>
          </p:nvSpPr>
          <p:spPr>
            <a:xfrm>
              <a:off x="5337045"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6" name="TextBox 45"/>
            <p:cNvSpPr txBox="1"/>
            <p:nvPr/>
          </p:nvSpPr>
          <p:spPr>
            <a:xfrm>
              <a:off x="6012161"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7" name="TextBox 46"/>
            <p:cNvSpPr txBox="1"/>
            <p:nvPr/>
          </p:nvSpPr>
          <p:spPr>
            <a:xfrm>
              <a:off x="6754658" y="2575837"/>
              <a:ext cx="4363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48" name="TextBox 47"/>
            <p:cNvSpPr txBox="1"/>
            <p:nvPr/>
          </p:nvSpPr>
          <p:spPr>
            <a:xfrm>
              <a:off x="1881508" y="3135593"/>
              <a:ext cx="26709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Upper bound</a:t>
              </a:r>
            </a:p>
          </p:txBody>
        </p:sp>
        <p:sp>
          <p:nvSpPr>
            <p:cNvPr id="50" name="TextBox 49"/>
            <p:cNvSpPr txBox="1"/>
            <p:nvPr/>
          </p:nvSpPr>
          <p:spPr>
            <a:xfrm>
              <a:off x="1881508" y="3748959"/>
              <a:ext cx="2652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Lower bound</a:t>
              </a:r>
            </a:p>
          </p:txBody>
        </p:sp>
        <p:sp>
          <p:nvSpPr>
            <p:cNvPr id="51" name="TextBox 50"/>
            <p:cNvSpPr txBox="1"/>
            <p:nvPr/>
          </p:nvSpPr>
          <p:spPr>
            <a:xfrm>
              <a:off x="4732965"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2" name="TextBox 51"/>
            <p:cNvSpPr txBox="1"/>
            <p:nvPr/>
          </p:nvSpPr>
          <p:spPr>
            <a:xfrm>
              <a:off x="5354311"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3" name="TextBox 52"/>
            <p:cNvSpPr txBox="1"/>
            <p:nvPr/>
          </p:nvSpPr>
          <p:spPr>
            <a:xfrm>
              <a:off x="6029427"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4" name="TextBox 53"/>
            <p:cNvSpPr txBox="1"/>
            <p:nvPr/>
          </p:nvSpPr>
          <p:spPr>
            <a:xfrm>
              <a:off x="6771924" y="3144181"/>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5" name="TextBox 54"/>
            <p:cNvSpPr txBox="1"/>
            <p:nvPr/>
          </p:nvSpPr>
          <p:spPr>
            <a:xfrm>
              <a:off x="4732965"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6" name="TextBox 55"/>
            <p:cNvSpPr txBox="1"/>
            <p:nvPr/>
          </p:nvSpPr>
          <p:spPr>
            <a:xfrm>
              <a:off x="5354311"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7" name="TextBox 56"/>
            <p:cNvSpPr txBox="1"/>
            <p:nvPr/>
          </p:nvSpPr>
          <p:spPr>
            <a:xfrm>
              <a:off x="6029427"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8" name="TextBox 57"/>
            <p:cNvSpPr txBox="1"/>
            <p:nvPr/>
          </p:nvSpPr>
          <p:spPr>
            <a:xfrm>
              <a:off x="6771924" y="3657333"/>
              <a:ext cx="4187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59" name="TextBox 58"/>
            <p:cNvSpPr txBox="1"/>
            <p:nvPr/>
          </p:nvSpPr>
          <p:spPr>
            <a:xfrm>
              <a:off x="7414824" y="1271814"/>
              <a:ext cx="121410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60" name="TextBox 59"/>
            <p:cNvSpPr txBox="1"/>
            <p:nvPr/>
          </p:nvSpPr>
          <p:spPr>
            <a:xfrm>
              <a:off x="7394788" y="1813169"/>
              <a:ext cx="1118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    1</a:t>
              </a:r>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316688" y="-71465"/>
            <a:ext cx="251062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srgbClr val="FFFF00"/>
                </a:solidFill>
                <a:effectLst/>
                <a:uLnTx/>
                <a:uFillTx/>
                <a:latin typeface="Calibri"/>
                <a:ea typeface="+mn-ea"/>
                <a:cs typeface="+mn-cs"/>
              </a:rPr>
              <a:t>Solution</a:t>
            </a:r>
          </a:p>
        </p:txBody>
      </p:sp>
    </p:spTree>
    <p:extLst>
      <p:ext uri="{BB962C8B-B14F-4D97-AF65-F5344CB8AC3E}">
        <p14:creationId xmlns:p14="http://schemas.microsoft.com/office/powerpoint/2010/main" val="360698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199" y="205979"/>
            <a:ext cx="8326511" cy="857250"/>
          </a:xfrm>
        </p:spPr>
        <p:txBody>
          <a:bodyPr>
            <a:normAutofit fontScale="90000"/>
          </a:bodyPr>
          <a:lstStyle/>
          <a:p>
            <a:r>
              <a:rPr lang="en-AU" dirty="0"/>
              <a:t>Conservation planning as optimization</a:t>
            </a:r>
          </a:p>
        </p:txBody>
      </p:sp>
      <p:grpSp>
        <p:nvGrpSpPr>
          <p:cNvPr id="7" name="Group 6"/>
          <p:cNvGrpSpPr/>
          <p:nvPr/>
        </p:nvGrpSpPr>
        <p:grpSpPr>
          <a:xfrm>
            <a:off x="5303520" y="1527540"/>
            <a:ext cx="3689940" cy="2947710"/>
            <a:chOff x="4209306" y="1245600"/>
            <a:chExt cx="4380294" cy="3499200"/>
          </a:xfrm>
        </p:grpSpPr>
        <p:sp>
          <p:nvSpPr>
            <p:cNvPr id="8" name="Rectangle 7"/>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2" name="Group 11"/>
            <p:cNvGrpSpPr/>
            <p:nvPr/>
          </p:nvGrpSpPr>
          <p:grpSpPr>
            <a:xfrm>
              <a:off x="6257784" y="3791251"/>
              <a:ext cx="785385" cy="659723"/>
              <a:chOff x="6919200" y="3362400"/>
              <a:chExt cx="785385" cy="659723"/>
            </a:xfrm>
          </p:grpSpPr>
          <p:sp>
            <p:nvSpPr>
              <p:cNvPr id="34" name="Oval 33"/>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3" name="Oval 12"/>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6" name="Oval 15"/>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8" name="Group 17"/>
            <p:cNvGrpSpPr/>
            <p:nvPr/>
          </p:nvGrpSpPr>
          <p:grpSpPr>
            <a:xfrm>
              <a:off x="6032665" y="1320117"/>
              <a:ext cx="919679" cy="772531"/>
              <a:chOff x="6032665" y="1320117"/>
              <a:chExt cx="919679" cy="772531"/>
            </a:xfrm>
          </p:grpSpPr>
          <p:sp>
            <p:nvSpPr>
              <p:cNvPr id="32" name="Oval 31"/>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9" name="Group 18"/>
            <p:cNvGrpSpPr/>
            <p:nvPr/>
          </p:nvGrpSpPr>
          <p:grpSpPr>
            <a:xfrm>
              <a:off x="7579737" y="2919013"/>
              <a:ext cx="714664" cy="600318"/>
              <a:chOff x="7579737" y="2919013"/>
              <a:chExt cx="714664" cy="600318"/>
            </a:xfrm>
          </p:grpSpPr>
          <p:sp>
            <p:nvSpPr>
              <p:cNvPr id="30" name="Oval 29"/>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6595012" y="2995200"/>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1" name="Group 20"/>
            <p:cNvGrpSpPr/>
            <p:nvPr/>
          </p:nvGrpSpPr>
          <p:grpSpPr>
            <a:xfrm>
              <a:off x="7625944" y="378088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2" name="Group 21"/>
            <p:cNvGrpSpPr/>
            <p:nvPr/>
          </p:nvGrpSpPr>
          <p:grpSpPr>
            <a:xfrm>
              <a:off x="5046843" y="2402034"/>
              <a:ext cx="1222464" cy="1026871"/>
              <a:chOff x="5046843" y="2402034"/>
              <a:chExt cx="1222464" cy="1026871"/>
            </a:xfrm>
          </p:grpSpPr>
          <p:sp>
            <p:nvSpPr>
              <p:cNvPr id="23" name="Oval 22"/>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36" name="Content Placeholder 2"/>
          <p:cNvSpPr txBox="1">
            <a:spLocks/>
          </p:cNvSpPr>
          <p:nvPr/>
        </p:nvSpPr>
        <p:spPr>
          <a:xfrm>
            <a:off x="167640" y="1244763"/>
            <a:ext cx="5334324" cy="35558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Minimum set formulation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Objective</a:t>
            </a:r>
            <a:r>
              <a:rPr kumimoji="0" lang="en-AU" sz="3200" b="0" i="0" u="none" strike="noStrike" kern="1200" cap="none" spc="0" normalizeH="0" baseline="0" noProof="0" dirty="0">
                <a:ln>
                  <a:noFill/>
                </a:ln>
                <a:solidFill>
                  <a:prstClr val="white"/>
                </a:solidFill>
                <a:effectLst/>
                <a:uLnTx/>
                <a:uFillTx/>
                <a:latin typeface="Calibri"/>
                <a:ea typeface="+mn-ea"/>
                <a:cs typeface="+mn-cs"/>
              </a:rPr>
              <a:t>: min. # of islands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Constraints</a:t>
            </a:r>
            <a:r>
              <a:rPr kumimoji="0" lang="en-AU" sz="3200" b="0" i="0" u="none" strike="noStrike" kern="1200" cap="none" spc="0" normalizeH="0" baseline="0" noProof="0" dirty="0">
                <a:ln>
                  <a:noFill/>
                </a:ln>
                <a:solidFill>
                  <a:prstClr val="white"/>
                </a:solidFill>
                <a:effectLst/>
                <a:uLnTx/>
                <a:uFillTx/>
                <a:latin typeface="Calibri"/>
                <a:ea typeface="+mn-ea"/>
                <a:cs typeface="+mn-cs"/>
              </a:rPr>
              <a:t>: sufficient habitat for each species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3200" b="0" i="0" u="sng" strike="noStrike" kern="1200" cap="none" spc="0" normalizeH="0" baseline="0" noProof="0" dirty="0">
                <a:ln>
                  <a:noFill/>
                </a:ln>
                <a:solidFill>
                  <a:prstClr val="white"/>
                </a:solidFill>
                <a:effectLst/>
                <a:uLnTx/>
                <a:uFillTx/>
                <a:latin typeface="Calibri"/>
                <a:ea typeface="+mn-ea"/>
                <a:cs typeface="+mn-cs"/>
              </a:rPr>
              <a:t>Decisions</a:t>
            </a:r>
            <a:r>
              <a:rPr kumimoji="0" lang="en-AU" sz="3200" b="0" i="0" u="none" strike="noStrike" kern="1200" cap="none" spc="0" normalizeH="0" baseline="0" noProof="0" dirty="0">
                <a:ln>
                  <a:noFill/>
                </a:ln>
                <a:solidFill>
                  <a:prstClr val="white"/>
                </a:solidFill>
                <a:effectLst/>
                <a:uLnTx/>
                <a:uFillTx/>
                <a:latin typeface="Calibri"/>
                <a:ea typeface="+mn-ea"/>
                <a:cs typeface="+mn-cs"/>
              </a:rPr>
              <a:t>: create a reserve on an island or not?</a:t>
            </a:r>
          </a:p>
        </p:txBody>
      </p:sp>
    </p:spTree>
    <p:extLst>
      <p:ext uri="{BB962C8B-B14F-4D97-AF65-F5344CB8AC3E}">
        <p14:creationId xmlns:p14="http://schemas.microsoft.com/office/powerpoint/2010/main" val="3144227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Tree>
    <p:extLst>
      <p:ext uri="{BB962C8B-B14F-4D97-AF65-F5344CB8AC3E}">
        <p14:creationId xmlns:p14="http://schemas.microsoft.com/office/powerpoint/2010/main" val="1478766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38" name="TextBox 37"/>
          <p:cNvSpPr txBox="1"/>
          <p:nvPr/>
        </p:nvSpPr>
        <p:spPr>
          <a:xfrm>
            <a:off x="2874949" y="125800"/>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3" name="TextBox 42"/>
          <p:cNvSpPr txBox="1"/>
          <p:nvPr/>
        </p:nvSpPr>
        <p:spPr>
          <a:xfrm>
            <a:off x="5326186" y="2056575"/>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sp>
        <p:nvSpPr>
          <p:cNvPr id="44" name="TextBox 43"/>
          <p:cNvSpPr txBox="1"/>
          <p:nvPr/>
        </p:nvSpPr>
        <p:spPr>
          <a:xfrm>
            <a:off x="4220940" y="1939974"/>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45" name="TextBox 44"/>
          <p:cNvSpPr txBox="1"/>
          <p:nvPr/>
        </p:nvSpPr>
        <p:spPr>
          <a:xfrm>
            <a:off x="2999016" y="1900259"/>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46" name="TextBox 45"/>
          <p:cNvSpPr txBox="1"/>
          <p:nvPr/>
        </p:nvSpPr>
        <p:spPr>
          <a:xfrm>
            <a:off x="5630572" y="1123640"/>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47" name="TextBox 46"/>
          <p:cNvSpPr txBox="1"/>
          <p:nvPr/>
        </p:nvSpPr>
        <p:spPr>
          <a:xfrm>
            <a:off x="3475736" y="924531"/>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48" name="TextBox 47"/>
          <p:cNvSpPr txBox="1"/>
          <p:nvPr/>
        </p:nvSpPr>
        <p:spPr>
          <a:xfrm>
            <a:off x="5326186" y="103694"/>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49" name="TextBox 48"/>
          <p:cNvSpPr txBox="1"/>
          <p:nvPr/>
        </p:nvSpPr>
        <p:spPr>
          <a:xfrm>
            <a:off x="4013357" y="89069"/>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50" name="TextBox 49"/>
          <p:cNvSpPr txBox="1"/>
          <p:nvPr/>
        </p:nvSpPr>
        <p:spPr>
          <a:xfrm>
            <a:off x="4767321" y="1205968"/>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Tree>
    <p:extLst>
      <p:ext uri="{BB962C8B-B14F-4D97-AF65-F5344CB8AC3E}">
        <p14:creationId xmlns:p14="http://schemas.microsoft.com/office/powerpoint/2010/main" val="3196470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38" name="TextBox 37"/>
          <p:cNvSpPr txBox="1"/>
          <p:nvPr/>
        </p:nvSpPr>
        <p:spPr>
          <a:xfrm>
            <a:off x="2874949" y="125800"/>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3" name="TextBox 42"/>
          <p:cNvSpPr txBox="1"/>
          <p:nvPr/>
        </p:nvSpPr>
        <p:spPr>
          <a:xfrm>
            <a:off x="5326186" y="2056575"/>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sp>
        <p:nvSpPr>
          <p:cNvPr id="44" name="TextBox 43"/>
          <p:cNvSpPr txBox="1"/>
          <p:nvPr/>
        </p:nvSpPr>
        <p:spPr>
          <a:xfrm>
            <a:off x="4220940" y="1939974"/>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45" name="TextBox 44"/>
          <p:cNvSpPr txBox="1"/>
          <p:nvPr/>
        </p:nvSpPr>
        <p:spPr>
          <a:xfrm>
            <a:off x="2999016" y="1900259"/>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46" name="TextBox 45"/>
          <p:cNvSpPr txBox="1"/>
          <p:nvPr/>
        </p:nvSpPr>
        <p:spPr>
          <a:xfrm>
            <a:off x="5630572" y="1123640"/>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47" name="TextBox 46"/>
          <p:cNvSpPr txBox="1"/>
          <p:nvPr/>
        </p:nvSpPr>
        <p:spPr>
          <a:xfrm>
            <a:off x="3475736" y="924531"/>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48" name="TextBox 47"/>
          <p:cNvSpPr txBox="1"/>
          <p:nvPr/>
        </p:nvSpPr>
        <p:spPr>
          <a:xfrm>
            <a:off x="5326186" y="103694"/>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49" name="TextBox 48"/>
          <p:cNvSpPr txBox="1"/>
          <p:nvPr/>
        </p:nvSpPr>
        <p:spPr>
          <a:xfrm>
            <a:off x="4013357" y="89069"/>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50" name="TextBox 49"/>
          <p:cNvSpPr txBox="1"/>
          <p:nvPr/>
        </p:nvSpPr>
        <p:spPr>
          <a:xfrm>
            <a:off x="4767321" y="1205968"/>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cxnSp>
        <p:nvCxnSpPr>
          <p:cNvPr id="63" name="Straight Arrow Connector 62"/>
          <p:cNvCxnSpPr>
            <a:stCxn id="38" idx="1"/>
            <a:endCxn id="61" idx="0"/>
          </p:cNvCxnSpPr>
          <p:nvPr/>
        </p:nvCxnSpPr>
        <p:spPr>
          <a:xfrm flipH="1">
            <a:off x="1639669" y="448966"/>
            <a:ext cx="1235280" cy="404882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9" idx="3"/>
            <a:endCxn id="62" idx="0"/>
          </p:cNvCxnSpPr>
          <p:nvPr/>
        </p:nvCxnSpPr>
        <p:spPr>
          <a:xfrm flipH="1">
            <a:off x="2369220" y="412235"/>
            <a:ext cx="1894031" cy="408555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8" idx="1"/>
            <a:endCxn id="64" idx="0"/>
          </p:cNvCxnSpPr>
          <p:nvPr/>
        </p:nvCxnSpPr>
        <p:spPr>
          <a:xfrm flipH="1">
            <a:off x="3098771" y="426860"/>
            <a:ext cx="2227415" cy="407092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7" idx="3"/>
            <a:endCxn id="66" idx="0"/>
          </p:cNvCxnSpPr>
          <p:nvPr/>
        </p:nvCxnSpPr>
        <p:spPr>
          <a:xfrm>
            <a:off x="3725630" y="1247697"/>
            <a:ext cx="142020" cy="325009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0" idx="3"/>
          </p:cNvCxnSpPr>
          <p:nvPr/>
        </p:nvCxnSpPr>
        <p:spPr>
          <a:xfrm flipH="1">
            <a:off x="4676708" y="1529134"/>
            <a:ext cx="340507" cy="284474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46" idx="3"/>
            <a:endCxn id="70" idx="0"/>
          </p:cNvCxnSpPr>
          <p:nvPr/>
        </p:nvCxnSpPr>
        <p:spPr>
          <a:xfrm flipH="1">
            <a:off x="5444736" y="1446806"/>
            <a:ext cx="435730" cy="305098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5" idx="3"/>
            <a:endCxn id="72" idx="0"/>
          </p:cNvCxnSpPr>
          <p:nvPr/>
        </p:nvCxnSpPr>
        <p:spPr>
          <a:xfrm>
            <a:off x="3248910" y="2223425"/>
            <a:ext cx="2942171" cy="227436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4" idx="3"/>
            <a:endCxn id="74" idx="0"/>
          </p:cNvCxnSpPr>
          <p:nvPr/>
        </p:nvCxnSpPr>
        <p:spPr>
          <a:xfrm>
            <a:off x="4470834" y="2263140"/>
            <a:ext cx="2504900" cy="223464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3" idx="3"/>
            <a:endCxn id="76" idx="0"/>
          </p:cNvCxnSpPr>
          <p:nvPr/>
        </p:nvCxnSpPr>
        <p:spPr>
          <a:xfrm>
            <a:off x="5576080" y="2379741"/>
            <a:ext cx="2174002" cy="210475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1514722" y="4484496"/>
            <a:ext cx="6360307" cy="659622"/>
            <a:chOff x="1514722" y="4575936"/>
            <a:chExt cx="6360307" cy="659622"/>
          </a:xfrm>
        </p:grpSpPr>
        <p:sp>
          <p:nvSpPr>
            <p:cNvPr id="61" name="TextBox 60"/>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2" name="TextBox 61"/>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4" name="TextBox 63"/>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66" name="TextBox 65"/>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68" name="TextBox 67"/>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70" name="TextBox 69"/>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72" name="TextBox 71"/>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74" name="TextBox 73"/>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76" name="TextBox 75"/>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spTree>
    <p:extLst>
      <p:ext uri="{BB962C8B-B14F-4D97-AF65-F5344CB8AC3E}">
        <p14:creationId xmlns:p14="http://schemas.microsoft.com/office/powerpoint/2010/main" val="3100116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514722" y="4484496"/>
            <a:ext cx="6360307" cy="659622"/>
            <a:chOff x="1514722" y="4575936"/>
            <a:chExt cx="6360307" cy="659622"/>
          </a:xfrm>
        </p:grpSpPr>
        <p:sp>
          <p:nvSpPr>
            <p:cNvPr id="61" name="TextBox 60"/>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2" name="TextBox 61"/>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4" name="TextBox 63"/>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66" name="TextBox 65"/>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68" name="TextBox 67"/>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70" name="TextBox 69"/>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72" name="TextBox 71"/>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74" name="TextBox 73"/>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76" name="TextBox 75"/>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spTree>
    <p:extLst>
      <p:ext uri="{BB962C8B-B14F-4D97-AF65-F5344CB8AC3E}">
        <p14:creationId xmlns:p14="http://schemas.microsoft.com/office/powerpoint/2010/main" val="890302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 name="TextBox 4"/>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TextBox 5"/>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0" name="TextBox 9"/>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 name="TextBox 6"/>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8" name="TextBox 7"/>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9" name="TextBox 8"/>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1" name="TextBox 10"/>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 name="TextBox 11"/>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grpSp>
        <p:nvGrpSpPr>
          <p:cNvPr id="29" name="Group 28"/>
          <p:cNvGrpSpPr/>
          <p:nvPr/>
        </p:nvGrpSpPr>
        <p:grpSpPr>
          <a:xfrm>
            <a:off x="1528346" y="3849866"/>
            <a:ext cx="6360307" cy="400110"/>
            <a:chOff x="1575018" y="4206763"/>
            <a:chExt cx="6360307" cy="400110"/>
          </a:xfrm>
        </p:grpSpPr>
        <p:sp>
          <p:nvSpPr>
            <p:cNvPr id="70" name="TextBox 69"/>
            <p:cNvSpPr txBox="1"/>
            <p:nvPr/>
          </p:nvSpPr>
          <p:spPr>
            <a:xfrm>
              <a:off x="1575018"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2" name="TextBox 71"/>
            <p:cNvSpPr txBox="1"/>
            <p:nvPr/>
          </p:nvSpPr>
          <p:spPr>
            <a:xfrm>
              <a:off x="230456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3" name="TextBox 72"/>
            <p:cNvSpPr txBox="1"/>
            <p:nvPr/>
          </p:nvSpPr>
          <p:spPr>
            <a:xfrm>
              <a:off x="303412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4" name="TextBox 73"/>
            <p:cNvSpPr txBox="1"/>
            <p:nvPr/>
          </p:nvSpPr>
          <p:spPr>
            <a:xfrm>
              <a:off x="380299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5" name="TextBox 74"/>
            <p:cNvSpPr txBox="1"/>
            <p:nvPr/>
          </p:nvSpPr>
          <p:spPr>
            <a:xfrm>
              <a:off x="4611206"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7" name="TextBox 76"/>
            <p:cNvSpPr txBox="1"/>
            <p:nvPr/>
          </p:nvSpPr>
          <p:spPr>
            <a:xfrm>
              <a:off x="5380085"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9" name="TextBox 78"/>
            <p:cNvSpPr txBox="1"/>
            <p:nvPr/>
          </p:nvSpPr>
          <p:spPr>
            <a:xfrm>
              <a:off x="612643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0" name="TextBox 79"/>
            <p:cNvSpPr txBox="1"/>
            <p:nvPr/>
          </p:nvSpPr>
          <p:spPr>
            <a:xfrm>
              <a:off x="6911083"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1" name="TextBox 80"/>
            <p:cNvSpPr txBox="1"/>
            <p:nvPr/>
          </p:nvSpPr>
          <p:spPr>
            <a:xfrm>
              <a:off x="7685431"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grpSp>
      <p:grpSp>
        <p:nvGrpSpPr>
          <p:cNvPr id="30" name="Group 29"/>
          <p:cNvGrpSpPr/>
          <p:nvPr/>
        </p:nvGrpSpPr>
        <p:grpSpPr>
          <a:xfrm>
            <a:off x="1509327" y="3449756"/>
            <a:ext cx="6360307" cy="400110"/>
            <a:chOff x="1575018" y="3812311"/>
            <a:chExt cx="6360307" cy="400110"/>
          </a:xfrm>
        </p:grpSpPr>
        <p:sp>
          <p:nvSpPr>
            <p:cNvPr id="84" name="TextBox 83"/>
            <p:cNvSpPr txBox="1"/>
            <p:nvPr/>
          </p:nvSpPr>
          <p:spPr>
            <a:xfrm>
              <a:off x="1575018"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5" name="TextBox 84"/>
            <p:cNvSpPr txBox="1"/>
            <p:nvPr/>
          </p:nvSpPr>
          <p:spPr>
            <a:xfrm>
              <a:off x="230456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6" name="TextBox 85"/>
            <p:cNvSpPr txBox="1"/>
            <p:nvPr/>
          </p:nvSpPr>
          <p:spPr>
            <a:xfrm>
              <a:off x="303412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7" name="TextBox 86"/>
            <p:cNvSpPr txBox="1"/>
            <p:nvPr/>
          </p:nvSpPr>
          <p:spPr>
            <a:xfrm>
              <a:off x="380299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8" name="TextBox 87"/>
            <p:cNvSpPr txBox="1"/>
            <p:nvPr/>
          </p:nvSpPr>
          <p:spPr>
            <a:xfrm>
              <a:off x="4611206"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9" name="TextBox 88"/>
            <p:cNvSpPr txBox="1"/>
            <p:nvPr/>
          </p:nvSpPr>
          <p:spPr>
            <a:xfrm>
              <a:off x="5380085"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0" name="TextBox 89"/>
            <p:cNvSpPr txBox="1"/>
            <p:nvPr/>
          </p:nvSpPr>
          <p:spPr>
            <a:xfrm>
              <a:off x="612643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2" name="TextBox 91"/>
            <p:cNvSpPr txBox="1"/>
            <p:nvPr/>
          </p:nvSpPr>
          <p:spPr>
            <a:xfrm>
              <a:off x="6911083"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3" name="TextBox 92"/>
            <p:cNvSpPr txBox="1"/>
            <p:nvPr/>
          </p:nvSpPr>
          <p:spPr>
            <a:xfrm>
              <a:off x="7685431"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grpSp>
      <p:grpSp>
        <p:nvGrpSpPr>
          <p:cNvPr id="47" name="Group 46"/>
          <p:cNvGrpSpPr/>
          <p:nvPr/>
        </p:nvGrpSpPr>
        <p:grpSpPr>
          <a:xfrm>
            <a:off x="1528346" y="4212421"/>
            <a:ext cx="6360307" cy="400110"/>
            <a:chOff x="1620650" y="3430342"/>
            <a:chExt cx="6360307" cy="400110"/>
          </a:xfrm>
        </p:grpSpPr>
        <p:sp>
          <p:nvSpPr>
            <p:cNvPr id="95" name="TextBox 94"/>
            <p:cNvSpPr txBox="1"/>
            <p:nvPr/>
          </p:nvSpPr>
          <p:spPr>
            <a:xfrm>
              <a:off x="1620650"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6" name="TextBox 95"/>
            <p:cNvSpPr txBox="1"/>
            <p:nvPr/>
          </p:nvSpPr>
          <p:spPr>
            <a:xfrm>
              <a:off x="235020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7" name="TextBox 96"/>
            <p:cNvSpPr txBox="1"/>
            <p:nvPr/>
          </p:nvSpPr>
          <p:spPr>
            <a:xfrm>
              <a:off x="307975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8" name="TextBox 97"/>
            <p:cNvSpPr txBox="1"/>
            <p:nvPr/>
          </p:nvSpPr>
          <p:spPr>
            <a:xfrm>
              <a:off x="384863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9" name="TextBox 98"/>
            <p:cNvSpPr txBox="1"/>
            <p:nvPr/>
          </p:nvSpPr>
          <p:spPr>
            <a:xfrm>
              <a:off x="4656838"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0" name="TextBox 99"/>
            <p:cNvSpPr txBox="1"/>
            <p:nvPr/>
          </p:nvSpPr>
          <p:spPr>
            <a:xfrm>
              <a:off x="5425717"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1" name="TextBox 100"/>
            <p:cNvSpPr txBox="1"/>
            <p:nvPr/>
          </p:nvSpPr>
          <p:spPr>
            <a:xfrm>
              <a:off x="617206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2" name="TextBox 101"/>
            <p:cNvSpPr txBox="1"/>
            <p:nvPr/>
          </p:nvSpPr>
          <p:spPr>
            <a:xfrm>
              <a:off x="6956715"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3" name="TextBox 102"/>
            <p:cNvSpPr txBox="1"/>
            <p:nvPr/>
          </p:nvSpPr>
          <p:spPr>
            <a:xfrm>
              <a:off x="7731063"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grpSp>
      <p:sp>
        <p:nvSpPr>
          <p:cNvPr id="48" name="TextBox 47"/>
          <p:cNvSpPr txBox="1"/>
          <p:nvPr/>
        </p:nvSpPr>
        <p:spPr>
          <a:xfrm>
            <a:off x="585330" y="3526946"/>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Upper</a:t>
            </a:r>
          </a:p>
        </p:txBody>
      </p:sp>
      <p:sp>
        <p:nvSpPr>
          <p:cNvPr id="104" name="TextBox 103"/>
          <p:cNvSpPr txBox="1"/>
          <p:nvPr/>
        </p:nvSpPr>
        <p:spPr>
          <a:xfrm>
            <a:off x="590341" y="3907629"/>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Lower</a:t>
            </a:r>
          </a:p>
        </p:txBody>
      </p:sp>
      <p:sp>
        <p:nvSpPr>
          <p:cNvPr id="105" name="TextBox 104"/>
          <p:cNvSpPr txBox="1"/>
          <p:nvPr/>
        </p:nvSpPr>
        <p:spPr>
          <a:xfrm>
            <a:off x="564338" y="4230549"/>
            <a:ext cx="10292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 type</a:t>
            </a:r>
          </a:p>
        </p:txBody>
      </p:sp>
    </p:spTree>
    <p:extLst>
      <p:ext uri="{BB962C8B-B14F-4D97-AF65-F5344CB8AC3E}">
        <p14:creationId xmlns:p14="http://schemas.microsoft.com/office/powerpoint/2010/main" val="1638119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2409" y="49759"/>
            <a:ext cx="1417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38" name="TextBox 37"/>
          <p:cNvSpPr txBox="1"/>
          <p:nvPr/>
        </p:nvSpPr>
        <p:spPr>
          <a:xfrm>
            <a:off x="1298180"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2041069" y="49758"/>
            <a:ext cx="6563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0" name="TextBox 39"/>
          <p:cNvSpPr txBox="1"/>
          <p:nvPr/>
        </p:nvSpPr>
        <p:spPr>
          <a:xfrm>
            <a:off x="2757282"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4" name="TextBox 43"/>
          <p:cNvSpPr txBox="1"/>
          <p:nvPr/>
        </p:nvSpPr>
        <p:spPr>
          <a:xfrm>
            <a:off x="3486833"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1" name="TextBox 40"/>
          <p:cNvSpPr txBox="1"/>
          <p:nvPr/>
        </p:nvSpPr>
        <p:spPr>
          <a:xfrm>
            <a:off x="4295040"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2" name="TextBox 41"/>
          <p:cNvSpPr txBox="1"/>
          <p:nvPr/>
        </p:nvSpPr>
        <p:spPr>
          <a:xfrm>
            <a:off x="5116586" y="49758"/>
            <a:ext cx="6563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3" name="TextBox 42"/>
          <p:cNvSpPr txBox="1"/>
          <p:nvPr/>
        </p:nvSpPr>
        <p:spPr>
          <a:xfrm>
            <a:off x="5832798" y="49758"/>
            <a:ext cx="7165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5" name="TextBox 44"/>
          <p:cNvSpPr txBox="1"/>
          <p:nvPr/>
        </p:nvSpPr>
        <p:spPr>
          <a:xfrm>
            <a:off x="6595937" y="49758"/>
            <a:ext cx="7595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 name="TextBox 4"/>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TextBox 5"/>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0" name="TextBox 9"/>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 name="TextBox 6"/>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8" name="TextBox 7"/>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9" name="TextBox 8"/>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1" name="TextBox 10"/>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 name="TextBox 11"/>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29" name="Group 28"/>
          <p:cNvGrpSpPr/>
          <p:nvPr/>
        </p:nvGrpSpPr>
        <p:grpSpPr>
          <a:xfrm>
            <a:off x="1528346" y="3849866"/>
            <a:ext cx="6360307" cy="400110"/>
            <a:chOff x="1575018" y="4206763"/>
            <a:chExt cx="6360307" cy="400110"/>
          </a:xfrm>
        </p:grpSpPr>
        <p:sp>
          <p:nvSpPr>
            <p:cNvPr id="70" name="TextBox 69"/>
            <p:cNvSpPr txBox="1"/>
            <p:nvPr/>
          </p:nvSpPr>
          <p:spPr>
            <a:xfrm>
              <a:off x="1575018"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2" name="TextBox 71"/>
            <p:cNvSpPr txBox="1"/>
            <p:nvPr/>
          </p:nvSpPr>
          <p:spPr>
            <a:xfrm>
              <a:off x="230456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3" name="TextBox 72"/>
            <p:cNvSpPr txBox="1"/>
            <p:nvPr/>
          </p:nvSpPr>
          <p:spPr>
            <a:xfrm>
              <a:off x="303412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4" name="TextBox 73"/>
            <p:cNvSpPr txBox="1"/>
            <p:nvPr/>
          </p:nvSpPr>
          <p:spPr>
            <a:xfrm>
              <a:off x="380299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5" name="TextBox 74"/>
            <p:cNvSpPr txBox="1"/>
            <p:nvPr/>
          </p:nvSpPr>
          <p:spPr>
            <a:xfrm>
              <a:off x="4611206"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7" name="TextBox 76"/>
            <p:cNvSpPr txBox="1"/>
            <p:nvPr/>
          </p:nvSpPr>
          <p:spPr>
            <a:xfrm>
              <a:off x="5380085"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9" name="TextBox 78"/>
            <p:cNvSpPr txBox="1"/>
            <p:nvPr/>
          </p:nvSpPr>
          <p:spPr>
            <a:xfrm>
              <a:off x="612643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0" name="TextBox 79"/>
            <p:cNvSpPr txBox="1"/>
            <p:nvPr/>
          </p:nvSpPr>
          <p:spPr>
            <a:xfrm>
              <a:off x="6911083"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1" name="TextBox 80"/>
            <p:cNvSpPr txBox="1"/>
            <p:nvPr/>
          </p:nvSpPr>
          <p:spPr>
            <a:xfrm>
              <a:off x="7685431"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grpSp>
      <p:grpSp>
        <p:nvGrpSpPr>
          <p:cNvPr id="30" name="Group 29"/>
          <p:cNvGrpSpPr/>
          <p:nvPr/>
        </p:nvGrpSpPr>
        <p:grpSpPr>
          <a:xfrm>
            <a:off x="1509327" y="3449756"/>
            <a:ext cx="6360307" cy="400110"/>
            <a:chOff x="1575018" y="3812311"/>
            <a:chExt cx="6360307" cy="400110"/>
          </a:xfrm>
        </p:grpSpPr>
        <p:sp>
          <p:nvSpPr>
            <p:cNvPr id="84" name="TextBox 83"/>
            <p:cNvSpPr txBox="1"/>
            <p:nvPr/>
          </p:nvSpPr>
          <p:spPr>
            <a:xfrm>
              <a:off x="1575018"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5" name="TextBox 84"/>
            <p:cNvSpPr txBox="1"/>
            <p:nvPr/>
          </p:nvSpPr>
          <p:spPr>
            <a:xfrm>
              <a:off x="230456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6" name="TextBox 85"/>
            <p:cNvSpPr txBox="1"/>
            <p:nvPr/>
          </p:nvSpPr>
          <p:spPr>
            <a:xfrm>
              <a:off x="303412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7" name="TextBox 86"/>
            <p:cNvSpPr txBox="1"/>
            <p:nvPr/>
          </p:nvSpPr>
          <p:spPr>
            <a:xfrm>
              <a:off x="380299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8" name="TextBox 87"/>
            <p:cNvSpPr txBox="1"/>
            <p:nvPr/>
          </p:nvSpPr>
          <p:spPr>
            <a:xfrm>
              <a:off x="4611206"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9" name="TextBox 88"/>
            <p:cNvSpPr txBox="1"/>
            <p:nvPr/>
          </p:nvSpPr>
          <p:spPr>
            <a:xfrm>
              <a:off x="5380085"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0" name="TextBox 89"/>
            <p:cNvSpPr txBox="1"/>
            <p:nvPr/>
          </p:nvSpPr>
          <p:spPr>
            <a:xfrm>
              <a:off x="612643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2" name="TextBox 91"/>
            <p:cNvSpPr txBox="1"/>
            <p:nvPr/>
          </p:nvSpPr>
          <p:spPr>
            <a:xfrm>
              <a:off x="6911083"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3" name="TextBox 92"/>
            <p:cNvSpPr txBox="1"/>
            <p:nvPr/>
          </p:nvSpPr>
          <p:spPr>
            <a:xfrm>
              <a:off x="7685431"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grpSp>
      <p:grpSp>
        <p:nvGrpSpPr>
          <p:cNvPr id="47" name="Group 46"/>
          <p:cNvGrpSpPr/>
          <p:nvPr/>
        </p:nvGrpSpPr>
        <p:grpSpPr>
          <a:xfrm>
            <a:off x="1528346" y="4212421"/>
            <a:ext cx="6360307" cy="400110"/>
            <a:chOff x="1620650" y="3430342"/>
            <a:chExt cx="6360307" cy="400110"/>
          </a:xfrm>
        </p:grpSpPr>
        <p:sp>
          <p:nvSpPr>
            <p:cNvPr id="95" name="TextBox 94"/>
            <p:cNvSpPr txBox="1"/>
            <p:nvPr/>
          </p:nvSpPr>
          <p:spPr>
            <a:xfrm>
              <a:off x="1620650"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6" name="TextBox 95"/>
            <p:cNvSpPr txBox="1"/>
            <p:nvPr/>
          </p:nvSpPr>
          <p:spPr>
            <a:xfrm>
              <a:off x="235020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7" name="TextBox 96"/>
            <p:cNvSpPr txBox="1"/>
            <p:nvPr/>
          </p:nvSpPr>
          <p:spPr>
            <a:xfrm>
              <a:off x="307975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8" name="TextBox 97"/>
            <p:cNvSpPr txBox="1"/>
            <p:nvPr/>
          </p:nvSpPr>
          <p:spPr>
            <a:xfrm>
              <a:off x="384863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9" name="TextBox 98"/>
            <p:cNvSpPr txBox="1"/>
            <p:nvPr/>
          </p:nvSpPr>
          <p:spPr>
            <a:xfrm>
              <a:off x="4656838"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0" name="TextBox 99"/>
            <p:cNvSpPr txBox="1"/>
            <p:nvPr/>
          </p:nvSpPr>
          <p:spPr>
            <a:xfrm>
              <a:off x="5425717"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1" name="TextBox 100"/>
            <p:cNvSpPr txBox="1"/>
            <p:nvPr/>
          </p:nvSpPr>
          <p:spPr>
            <a:xfrm>
              <a:off x="617206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2" name="TextBox 101"/>
            <p:cNvSpPr txBox="1"/>
            <p:nvPr/>
          </p:nvSpPr>
          <p:spPr>
            <a:xfrm>
              <a:off x="6956715"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3" name="TextBox 102"/>
            <p:cNvSpPr txBox="1"/>
            <p:nvPr/>
          </p:nvSpPr>
          <p:spPr>
            <a:xfrm>
              <a:off x="7731063"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grpSp>
      <p:sp>
        <p:nvSpPr>
          <p:cNvPr id="48" name="TextBox 47"/>
          <p:cNvSpPr txBox="1"/>
          <p:nvPr/>
        </p:nvSpPr>
        <p:spPr>
          <a:xfrm>
            <a:off x="585330" y="3526946"/>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Upper</a:t>
            </a:r>
          </a:p>
        </p:txBody>
      </p:sp>
      <p:sp>
        <p:nvSpPr>
          <p:cNvPr id="104" name="TextBox 103"/>
          <p:cNvSpPr txBox="1"/>
          <p:nvPr/>
        </p:nvSpPr>
        <p:spPr>
          <a:xfrm>
            <a:off x="590341" y="3907629"/>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Lower</a:t>
            </a:r>
          </a:p>
        </p:txBody>
      </p:sp>
      <p:sp>
        <p:nvSpPr>
          <p:cNvPr id="105" name="TextBox 104"/>
          <p:cNvSpPr txBox="1"/>
          <p:nvPr/>
        </p:nvSpPr>
        <p:spPr>
          <a:xfrm>
            <a:off x="564338" y="4230549"/>
            <a:ext cx="10292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 type</a:t>
            </a:r>
          </a:p>
        </p:txBody>
      </p:sp>
    </p:spTree>
    <p:extLst>
      <p:ext uri="{BB962C8B-B14F-4D97-AF65-F5344CB8AC3E}">
        <p14:creationId xmlns:p14="http://schemas.microsoft.com/office/powerpoint/2010/main" val="1191279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7724" y="1864053"/>
            <a:ext cx="456967" cy="456967"/>
            <a:chOff x="120974" y="2313916"/>
            <a:chExt cx="456967" cy="456967"/>
          </a:xfrm>
        </p:grpSpPr>
        <p:sp>
          <p:nvSpPr>
            <p:cNvPr id="23" name="Rectangle 22"/>
            <p:cNvSpPr/>
            <p:nvPr/>
          </p:nvSpPr>
          <p:spPr>
            <a:xfrm>
              <a:off x="120974" y="2313918"/>
              <a:ext cx="456966" cy="4569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456965" cy="456965"/>
            </a:xfrm>
            <a:prstGeom prst="rect">
              <a:avLst/>
            </a:prstGeom>
          </p:spPr>
        </p:pic>
      </p:grpSp>
      <p:grpSp>
        <p:nvGrpSpPr>
          <p:cNvPr id="3" name="Group 2"/>
          <p:cNvGrpSpPr/>
          <p:nvPr/>
        </p:nvGrpSpPr>
        <p:grpSpPr>
          <a:xfrm>
            <a:off x="797251" y="784983"/>
            <a:ext cx="431474" cy="495060"/>
            <a:chOff x="130501" y="763733"/>
            <a:chExt cx="431474" cy="495060"/>
          </a:xfrm>
        </p:grpSpPr>
        <p:sp>
          <p:nvSpPr>
            <p:cNvPr id="19" name="Rectangle 18"/>
            <p:cNvSpPr/>
            <p:nvPr/>
          </p:nvSpPr>
          <p:spPr>
            <a:xfrm>
              <a:off x="130501" y="763733"/>
              <a:ext cx="431474" cy="495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431474" cy="366277"/>
            </a:xfrm>
            <a:prstGeom prst="rect">
              <a:avLst/>
            </a:prstGeom>
          </p:spPr>
        </p:pic>
      </p:grpSp>
      <p:grpSp>
        <p:nvGrpSpPr>
          <p:cNvPr id="20" name="Group 19"/>
          <p:cNvGrpSpPr/>
          <p:nvPr/>
        </p:nvGrpSpPr>
        <p:grpSpPr>
          <a:xfrm>
            <a:off x="800404" y="2419028"/>
            <a:ext cx="444286" cy="444285"/>
            <a:chOff x="133654" y="2473722"/>
            <a:chExt cx="444286" cy="444285"/>
          </a:xfrm>
        </p:grpSpPr>
        <p:sp>
          <p:nvSpPr>
            <p:cNvPr id="26" name="Rectangle 25"/>
            <p:cNvSpPr/>
            <p:nvPr/>
          </p:nvSpPr>
          <p:spPr>
            <a:xfrm>
              <a:off x="133655" y="2473722"/>
              <a:ext cx="444285" cy="444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4" y="2473722"/>
              <a:ext cx="444285" cy="444285"/>
            </a:xfrm>
            <a:prstGeom prst="rect">
              <a:avLst/>
            </a:prstGeom>
          </p:spPr>
        </p:pic>
      </p:grpSp>
      <p:grpSp>
        <p:nvGrpSpPr>
          <p:cNvPr id="22" name="Group 21"/>
          <p:cNvGrpSpPr/>
          <p:nvPr/>
        </p:nvGrpSpPr>
        <p:grpSpPr>
          <a:xfrm>
            <a:off x="787090" y="2959151"/>
            <a:ext cx="441635" cy="489259"/>
            <a:chOff x="120340" y="3003482"/>
            <a:chExt cx="441635" cy="489259"/>
          </a:xfrm>
        </p:grpSpPr>
        <p:sp>
          <p:nvSpPr>
            <p:cNvPr id="28" name="Rectangle 27"/>
            <p:cNvSpPr/>
            <p:nvPr/>
          </p:nvSpPr>
          <p:spPr>
            <a:xfrm>
              <a:off x="120340" y="3003482"/>
              <a:ext cx="441635" cy="466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051106"/>
              <a:ext cx="441635" cy="441635"/>
            </a:xfrm>
            <a:prstGeom prst="rect">
              <a:avLst/>
            </a:prstGeom>
          </p:spPr>
        </p:pic>
      </p:grpSp>
      <p:grpSp>
        <p:nvGrpSpPr>
          <p:cNvPr id="18" name="Group 17"/>
          <p:cNvGrpSpPr/>
          <p:nvPr/>
        </p:nvGrpSpPr>
        <p:grpSpPr>
          <a:xfrm>
            <a:off x="783170" y="1369627"/>
            <a:ext cx="461521" cy="412366"/>
            <a:chOff x="116420" y="1384181"/>
            <a:chExt cx="461521" cy="412366"/>
          </a:xfrm>
        </p:grpSpPr>
        <p:sp>
          <p:nvSpPr>
            <p:cNvPr id="21" name="Rectangle 20"/>
            <p:cNvSpPr/>
            <p:nvPr/>
          </p:nvSpPr>
          <p:spPr>
            <a:xfrm>
              <a:off x="116420" y="1384181"/>
              <a:ext cx="461521" cy="41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384181"/>
              <a:ext cx="399162" cy="412366"/>
            </a:xfrm>
            <a:prstGeom prst="rect">
              <a:avLst/>
            </a:prstGeom>
          </p:spPr>
        </p:pic>
      </p:grpSp>
      <p:sp>
        <p:nvSpPr>
          <p:cNvPr id="37" name="TextBox 36"/>
          <p:cNvSpPr txBox="1"/>
          <p:nvPr/>
        </p:nvSpPr>
        <p:spPr>
          <a:xfrm>
            <a:off x="-32409" y="49759"/>
            <a:ext cx="1417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38" name="TextBox 37"/>
          <p:cNvSpPr txBox="1"/>
          <p:nvPr/>
        </p:nvSpPr>
        <p:spPr>
          <a:xfrm>
            <a:off x="1298180"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2041069" y="49758"/>
            <a:ext cx="6563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0" name="TextBox 39"/>
          <p:cNvSpPr txBox="1"/>
          <p:nvPr/>
        </p:nvSpPr>
        <p:spPr>
          <a:xfrm>
            <a:off x="2757282"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4" name="TextBox 43"/>
          <p:cNvSpPr txBox="1"/>
          <p:nvPr/>
        </p:nvSpPr>
        <p:spPr>
          <a:xfrm>
            <a:off x="3486833"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1" name="TextBox 40"/>
          <p:cNvSpPr txBox="1"/>
          <p:nvPr/>
        </p:nvSpPr>
        <p:spPr>
          <a:xfrm>
            <a:off x="4295040"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2" name="TextBox 41"/>
          <p:cNvSpPr txBox="1"/>
          <p:nvPr/>
        </p:nvSpPr>
        <p:spPr>
          <a:xfrm>
            <a:off x="5116586" y="49758"/>
            <a:ext cx="6563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3" name="TextBox 42"/>
          <p:cNvSpPr txBox="1"/>
          <p:nvPr/>
        </p:nvSpPr>
        <p:spPr>
          <a:xfrm>
            <a:off x="5832798" y="49758"/>
            <a:ext cx="7165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5" name="TextBox 44"/>
          <p:cNvSpPr txBox="1"/>
          <p:nvPr/>
        </p:nvSpPr>
        <p:spPr>
          <a:xfrm>
            <a:off x="6595937" y="49758"/>
            <a:ext cx="7595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 name="TextBox 4"/>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TextBox 5"/>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0" name="TextBox 9"/>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 name="TextBox 6"/>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8" name="TextBox 7"/>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9" name="TextBox 8"/>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1" name="TextBox 10"/>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 name="TextBox 11"/>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29" name="Group 28"/>
          <p:cNvGrpSpPr/>
          <p:nvPr/>
        </p:nvGrpSpPr>
        <p:grpSpPr>
          <a:xfrm>
            <a:off x="1528346" y="3849866"/>
            <a:ext cx="6360307" cy="400110"/>
            <a:chOff x="1575018" y="4206763"/>
            <a:chExt cx="6360307" cy="400110"/>
          </a:xfrm>
        </p:grpSpPr>
        <p:sp>
          <p:nvSpPr>
            <p:cNvPr id="70" name="TextBox 69"/>
            <p:cNvSpPr txBox="1"/>
            <p:nvPr/>
          </p:nvSpPr>
          <p:spPr>
            <a:xfrm>
              <a:off x="1575018"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2" name="TextBox 71"/>
            <p:cNvSpPr txBox="1"/>
            <p:nvPr/>
          </p:nvSpPr>
          <p:spPr>
            <a:xfrm>
              <a:off x="230456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3" name="TextBox 72"/>
            <p:cNvSpPr txBox="1"/>
            <p:nvPr/>
          </p:nvSpPr>
          <p:spPr>
            <a:xfrm>
              <a:off x="303412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4" name="TextBox 73"/>
            <p:cNvSpPr txBox="1"/>
            <p:nvPr/>
          </p:nvSpPr>
          <p:spPr>
            <a:xfrm>
              <a:off x="380299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5" name="TextBox 74"/>
            <p:cNvSpPr txBox="1"/>
            <p:nvPr/>
          </p:nvSpPr>
          <p:spPr>
            <a:xfrm>
              <a:off x="4611206"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7" name="TextBox 76"/>
            <p:cNvSpPr txBox="1"/>
            <p:nvPr/>
          </p:nvSpPr>
          <p:spPr>
            <a:xfrm>
              <a:off x="5380085"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9" name="TextBox 78"/>
            <p:cNvSpPr txBox="1"/>
            <p:nvPr/>
          </p:nvSpPr>
          <p:spPr>
            <a:xfrm>
              <a:off x="612643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0" name="TextBox 79"/>
            <p:cNvSpPr txBox="1"/>
            <p:nvPr/>
          </p:nvSpPr>
          <p:spPr>
            <a:xfrm>
              <a:off x="6911083"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1" name="TextBox 80"/>
            <p:cNvSpPr txBox="1"/>
            <p:nvPr/>
          </p:nvSpPr>
          <p:spPr>
            <a:xfrm>
              <a:off x="7685431"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grpSp>
      <p:grpSp>
        <p:nvGrpSpPr>
          <p:cNvPr id="30" name="Group 29"/>
          <p:cNvGrpSpPr/>
          <p:nvPr/>
        </p:nvGrpSpPr>
        <p:grpSpPr>
          <a:xfrm>
            <a:off x="1509327" y="3449756"/>
            <a:ext cx="6360307" cy="400110"/>
            <a:chOff x="1575018" y="3812311"/>
            <a:chExt cx="6360307" cy="400110"/>
          </a:xfrm>
        </p:grpSpPr>
        <p:sp>
          <p:nvSpPr>
            <p:cNvPr id="84" name="TextBox 83"/>
            <p:cNvSpPr txBox="1"/>
            <p:nvPr/>
          </p:nvSpPr>
          <p:spPr>
            <a:xfrm>
              <a:off x="1575018"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5" name="TextBox 84"/>
            <p:cNvSpPr txBox="1"/>
            <p:nvPr/>
          </p:nvSpPr>
          <p:spPr>
            <a:xfrm>
              <a:off x="230456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6" name="TextBox 85"/>
            <p:cNvSpPr txBox="1"/>
            <p:nvPr/>
          </p:nvSpPr>
          <p:spPr>
            <a:xfrm>
              <a:off x="303412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7" name="TextBox 86"/>
            <p:cNvSpPr txBox="1"/>
            <p:nvPr/>
          </p:nvSpPr>
          <p:spPr>
            <a:xfrm>
              <a:off x="380299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8" name="TextBox 87"/>
            <p:cNvSpPr txBox="1"/>
            <p:nvPr/>
          </p:nvSpPr>
          <p:spPr>
            <a:xfrm>
              <a:off x="4611206"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9" name="TextBox 88"/>
            <p:cNvSpPr txBox="1"/>
            <p:nvPr/>
          </p:nvSpPr>
          <p:spPr>
            <a:xfrm>
              <a:off x="5380085"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0" name="TextBox 89"/>
            <p:cNvSpPr txBox="1"/>
            <p:nvPr/>
          </p:nvSpPr>
          <p:spPr>
            <a:xfrm>
              <a:off x="612643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2" name="TextBox 91"/>
            <p:cNvSpPr txBox="1"/>
            <p:nvPr/>
          </p:nvSpPr>
          <p:spPr>
            <a:xfrm>
              <a:off x="6911083"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3" name="TextBox 92"/>
            <p:cNvSpPr txBox="1"/>
            <p:nvPr/>
          </p:nvSpPr>
          <p:spPr>
            <a:xfrm>
              <a:off x="7685431"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grpSp>
      <p:grpSp>
        <p:nvGrpSpPr>
          <p:cNvPr id="47" name="Group 46"/>
          <p:cNvGrpSpPr/>
          <p:nvPr/>
        </p:nvGrpSpPr>
        <p:grpSpPr>
          <a:xfrm>
            <a:off x="1528346" y="4212421"/>
            <a:ext cx="6360307" cy="400110"/>
            <a:chOff x="1620650" y="3430342"/>
            <a:chExt cx="6360307" cy="400110"/>
          </a:xfrm>
        </p:grpSpPr>
        <p:sp>
          <p:nvSpPr>
            <p:cNvPr id="95" name="TextBox 94"/>
            <p:cNvSpPr txBox="1"/>
            <p:nvPr/>
          </p:nvSpPr>
          <p:spPr>
            <a:xfrm>
              <a:off x="1620650"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6" name="TextBox 95"/>
            <p:cNvSpPr txBox="1"/>
            <p:nvPr/>
          </p:nvSpPr>
          <p:spPr>
            <a:xfrm>
              <a:off x="235020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7" name="TextBox 96"/>
            <p:cNvSpPr txBox="1"/>
            <p:nvPr/>
          </p:nvSpPr>
          <p:spPr>
            <a:xfrm>
              <a:off x="307975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8" name="TextBox 97"/>
            <p:cNvSpPr txBox="1"/>
            <p:nvPr/>
          </p:nvSpPr>
          <p:spPr>
            <a:xfrm>
              <a:off x="384863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9" name="TextBox 98"/>
            <p:cNvSpPr txBox="1"/>
            <p:nvPr/>
          </p:nvSpPr>
          <p:spPr>
            <a:xfrm>
              <a:off x="4656838"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0" name="TextBox 99"/>
            <p:cNvSpPr txBox="1"/>
            <p:nvPr/>
          </p:nvSpPr>
          <p:spPr>
            <a:xfrm>
              <a:off x="5425717"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1" name="TextBox 100"/>
            <p:cNvSpPr txBox="1"/>
            <p:nvPr/>
          </p:nvSpPr>
          <p:spPr>
            <a:xfrm>
              <a:off x="617206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2" name="TextBox 101"/>
            <p:cNvSpPr txBox="1"/>
            <p:nvPr/>
          </p:nvSpPr>
          <p:spPr>
            <a:xfrm>
              <a:off x="6956715"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3" name="TextBox 102"/>
            <p:cNvSpPr txBox="1"/>
            <p:nvPr/>
          </p:nvSpPr>
          <p:spPr>
            <a:xfrm>
              <a:off x="7731063"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grpSp>
      <p:sp>
        <p:nvSpPr>
          <p:cNvPr id="48" name="TextBox 47"/>
          <p:cNvSpPr txBox="1"/>
          <p:nvPr/>
        </p:nvSpPr>
        <p:spPr>
          <a:xfrm>
            <a:off x="585330" y="3526946"/>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Upper</a:t>
            </a:r>
          </a:p>
        </p:txBody>
      </p:sp>
      <p:sp>
        <p:nvSpPr>
          <p:cNvPr id="104" name="TextBox 103"/>
          <p:cNvSpPr txBox="1"/>
          <p:nvPr/>
        </p:nvSpPr>
        <p:spPr>
          <a:xfrm>
            <a:off x="590341" y="3907629"/>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Lower</a:t>
            </a:r>
          </a:p>
        </p:txBody>
      </p:sp>
      <p:sp>
        <p:nvSpPr>
          <p:cNvPr id="105" name="TextBox 104"/>
          <p:cNvSpPr txBox="1"/>
          <p:nvPr/>
        </p:nvSpPr>
        <p:spPr>
          <a:xfrm>
            <a:off x="564338" y="4230549"/>
            <a:ext cx="10292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 type</a:t>
            </a:r>
          </a:p>
        </p:txBody>
      </p:sp>
      <p:grpSp>
        <p:nvGrpSpPr>
          <p:cNvPr id="94" name="Group 93"/>
          <p:cNvGrpSpPr/>
          <p:nvPr/>
        </p:nvGrpSpPr>
        <p:grpSpPr>
          <a:xfrm>
            <a:off x="6024110" y="847996"/>
            <a:ext cx="2755996" cy="2245883"/>
            <a:chOff x="5116586" y="1020915"/>
            <a:chExt cx="3689940" cy="3006961"/>
          </a:xfrm>
        </p:grpSpPr>
        <p:sp>
          <p:nvSpPr>
            <p:cNvPr id="106" name="Rectangle 105"/>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9" name="Picture 1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10" name="Group 109"/>
            <p:cNvGrpSpPr/>
            <p:nvPr/>
          </p:nvGrpSpPr>
          <p:grpSpPr>
            <a:xfrm>
              <a:off x="6842215" y="3224611"/>
              <a:ext cx="661605" cy="555748"/>
              <a:chOff x="6919200" y="3362400"/>
              <a:chExt cx="785385" cy="659723"/>
            </a:xfrm>
          </p:grpSpPr>
          <p:sp>
            <p:nvSpPr>
              <p:cNvPr id="142" name="Oval 14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1" name="Oval 110"/>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4" name="Oval 113"/>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6" name="Group 115"/>
            <p:cNvGrpSpPr/>
            <p:nvPr/>
          </p:nvGrpSpPr>
          <p:grpSpPr>
            <a:xfrm>
              <a:off x="6652575" y="1142939"/>
              <a:ext cx="774733" cy="650777"/>
              <a:chOff x="6032665" y="1320117"/>
              <a:chExt cx="919679" cy="772531"/>
            </a:xfrm>
          </p:grpSpPr>
          <p:sp>
            <p:nvSpPr>
              <p:cNvPr id="139" name="Oval 138"/>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1" name="Picture 1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7" name="Group 116"/>
            <p:cNvGrpSpPr/>
            <p:nvPr/>
          </p:nvGrpSpPr>
          <p:grpSpPr>
            <a:xfrm>
              <a:off x="7955822" y="2489841"/>
              <a:ext cx="602030" cy="505705"/>
              <a:chOff x="7579737" y="2919013"/>
              <a:chExt cx="714664" cy="600318"/>
            </a:xfrm>
          </p:grpSpPr>
          <p:sp>
            <p:nvSpPr>
              <p:cNvPr id="137" name="Oval 136"/>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8" name="Group 117"/>
            <p:cNvGrpSpPr/>
            <p:nvPr/>
          </p:nvGrpSpPr>
          <p:grpSpPr>
            <a:xfrm>
              <a:off x="7126294" y="2554021"/>
              <a:ext cx="602030" cy="505705"/>
              <a:chOff x="7579737" y="2919013"/>
              <a:chExt cx="714664" cy="600318"/>
            </a:xfrm>
          </p:grpSpPr>
          <p:sp>
            <p:nvSpPr>
              <p:cNvPr id="135" name="Oval 13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6" name="Picture 1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9" name="Group 118"/>
            <p:cNvGrpSpPr/>
            <p:nvPr/>
          </p:nvGrpSpPr>
          <p:grpSpPr>
            <a:xfrm>
              <a:off x="7994747" y="3215874"/>
              <a:ext cx="602030" cy="505705"/>
              <a:chOff x="7579737" y="2919013"/>
              <a:chExt cx="714664" cy="600318"/>
            </a:xfrm>
          </p:grpSpPr>
          <p:sp>
            <p:nvSpPr>
              <p:cNvPr id="133" name="Oval 13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4" name="Picture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20" name="Group 119"/>
            <p:cNvGrpSpPr/>
            <p:nvPr/>
          </p:nvGrpSpPr>
          <p:grpSpPr>
            <a:xfrm>
              <a:off x="5822123" y="2054341"/>
              <a:ext cx="1029798" cy="865031"/>
              <a:chOff x="5046843" y="2402034"/>
              <a:chExt cx="1222464" cy="1026871"/>
            </a:xfrm>
          </p:grpSpPr>
          <p:sp>
            <p:nvSpPr>
              <p:cNvPr id="130" name="Oval 129"/>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1" name="Picture 1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21" name="TextBox 120"/>
            <p:cNvSpPr txBox="1"/>
            <p:nvPr/>
          </p:nvSpPr>
          <p:spPr>
            <a:xfrm>
              <a:off x="5324535" y="105764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22" name="TextBox 121"/>
            <p:cNvSpPr txBox="1"/>
            <p:nvPr/>
          </p:nvSpPr>
          <p:spPr>
            <a:xfrm>
              <a:off x="7775772" y="2988421"/>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sp>
          <p:nvSpPr>
            <p:cNvPr id="123" name="TextBox 122"/>
            <p:cNvSpPr txBox="1"/>
            <p:nvPr/>
          </p:nvSpPr>
          <p:spPr>
            <a:xfrm>
              <a:off x="6670526" y="2871820"/>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4" name="TextBox 123"/>
            <p:cNvSpPr txBox="1"/>
            <p:nvPr/>
          </p:nvSpPr>
          <p:spPr>
            <a:xfrm>
              <a:off x="5448602" y="2832105"/>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25" name="TextBox 124"/>
            <p:cNvSpPr txBox="1"/>
            <p:nvPr/>
          </p:nvSpPr>
          <p:spPr>
            <a:xfrm>
              <a:off x="8080158" y="205548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126" name="TextBox 125"/>
            <p:cNvSpPr txBox="1"/>
            <p:nvPr/>
          </p:nvSpPr>
          <p:spPr>
            <a:xfrm>
              <a:off x="5925322" y="185637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127" name="TextBox 126"/>
            <p:cNvSpPr txBox="1"/>
            <p:nvPr/>
          </p:nvSpPr>
          <p:spPr>
            <a:xfrm>
              <a:off x="7775772" y="1035540"/>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28" name="TextBox 127"/>
            <p:cNvSpPr txBox="1"/>
            <p:nvPr/>
          </p:nvSpPr>
          <p:spPr>
            <a:xfrm>
              <a:off x="6462943" y="1020915"/>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129" name="TextBox 128"/>
            <p:cNvSpPr txBox="1"/>
            <p:nvPr/>
          </p:nvSpPr>
          <p:spPr>
            <a:xfrm>
              <a:off x="7216907" y="2137814"/>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grpSp>
      <p:sp>
        <p:nvSpPr>
          <p:cNvPr id="144" name="TextBox 143"/>
          <p:cNvSpPr txBox="1"/>
          <p:nvPr/>
        </p:nvSpPr>
        <p:spPr>
          <a:xfrm>
            <a:off x="1298180" y="231800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45" name="TextBox 144"/>
          <p:cNvSpPr txBox="1"/>
          <p:nvPr/>
        </p:nvSpPr>
        <p:spPr>
          <a:xfrm>
            <a:off x="1298180"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cxnSp>
        <p:nvCxnSpPr>
          <p:cNvPr id="156" name="Straight Arrow Connector 155"/>
          <p:cNvCxnSpPr>
            <a:stCxn id="111" idx="2"/>
            <a:endCxn id="144" idx="3"/>
          </p:cNvCxnSpPr>
          <p:nvPr/>
        </p:nvCxnSpPr>
        <p:spPr>
          <a:xfrm flipH="1">
            <a:off x="1981158" y="1331934"/>
            <a:ext cx="4179885" cy="130923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13" idx="2"/>
          </p:cNvCxnSpPr>
          <p:nvPr/>
        </p:nvCxnSpPr>
        <p:spPr>
          <a:xfrm flipH="1">
            <a:off x="1950652" y="1550425"/>
            <a:ext cx="4385086" cy="16419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064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6C5E4-A8A9-8EB3-BA42-73B5F3A1AD09}"/>
              </a:ext>
            </a:extLst>
          </p:cNvPr>
          <p:cNvSpPr>
            <a:spLocks noGrp="1"/>
          </p:cNvSpPr>
          <p:nvPr>
            <p:ph type="title"/>
          </p:nvPr>
        </p:nvSpPr>
        <p:spPr>
          <a:xfrm>
            <a:off x="491990" y="13472"/>
            <a:ext cx="8229600" cy="646331"/>
          </a:xfrm>
        </p:spPr>
        <p:txBody>
          <a:bodyPr>
            <a:noAutofit/>
          </a:bodyPr>
          <a:lstStyle/>
          <a:p>
            <a:r>
              <a:rPr lang="en-NZ" sz="3600" dirty="0"/>
              <a:t>How to inform conservation decisions?</a:t>
            </a:r>
          </a:p>
        </p:txBody>
      </p:sp>
      <p:sp>
        <p:nvSpPr>
          <p:cNvPr id="4" name="TextBox 3">
            <a:extLst>
              <a:ext uri="{FF2B5EF4-FFF2-40B4-BE49-F238E27FC236}">
                <a16:creationId xmlns:a16="http://schemas.microsoft.com/office/drawing/2014/main" id="{00669A08-B6E0-849F-219E-1867421769CE}"/>
              </a:ext>
            </a:extLst>
          </p:cNvPr>
          <p:cNvSpPr txBox="1"/>
          <p:nvPr/>
        </p:nvSpPr>
        <p:spPr>
          <a:xfrm>
            <a:off x="306872" y="622244"/>
            <a:ext cx="3688658" cy="2862322"/>
          </a:xfrm>
          <a:prstGeom prst="rect">
            <a:avLst/>
          </a:prstGeom>
          <a:noFill/>
        </p:spPr>
        <p:txBody>
          <a:bodyPr wrap="square" rtlCol="0">
            <a:spAutoFit/>
          </a:bodyPr>
          <a:lstStyle/>
          <a:p>
            <a:r>
              <a:rPr lang="en-NZ" sz="2000" u="sng" dirty="0"/>
              <a:t>Data science</a:t>
            </a:r>
            <a:r>
              <a:rPr lang="en-NZ" sz="2000" dirty="0"/>
              <a:t> is for understanding, describing, and predicting</a:t>
            </a:r>
          </a:p>
          <a:p>
            <a:r>
              <a:rPr lang="en-NZ" sz="2000" dirty="0"/>
              <a:t>-   Statistical analysis</a:t>
            </a:r>
          </a:p>
          <a:p>
            <a:pPr marL="285750" indent="-285750">
              <a:buFontTx/>
              <a:buChar char="-"/>
            </a:pPr>
            <a:r>
              <a:rPr lang="en-NZ" sz="2000" dirty="0"/>
              <a:t>Machine learning</a:t>
            </a:r>
          </a:p>
          <a:p>
            <a:pPr marL="285750" indent="-285750">
              <a:buFontTx/>
              <a:buChar char="-"/>
            </a:pPr>
            <a:r>
              <a:rPr lang="en-NZ" sz="2000" dirty="0"/>
              <a:t>Clustering algorithms</a:t>
            </a:r>
          </a:p>
          <a:p>
            <a:pPr marL="285750" indent="-285750">
              <a:buFontTx/>
              <a:buChar char="-"/>
            </a:pPr>
            <a:r>
              <a:rPr lang="en-NZ" sz="2000" dirty="0"/>
              <a:t>Ecological forecasting</a:t>
            </a:r>
          </a:p>
          <a:p>
            <a:pPr marL="285750" indent="-285750">
              <a:buFontTx/>
              <a:buChar char="-"/>
            </a:pPr>
            <a:r>
              <a:rPr lang="en-NZ" sz="2000" dirty="0"/>
              <a:t>Connectivity modelling</a:t>
            </a:r>
          </a:p>
          <a:p>
            <a:pPr marL="285750" indent="-285750">
              <a:buFontTx/>
              <a:buChar char="-"/>
            </a:pPr>
            <a:r>
              <a:rPr lang="en-NZ" sz="2000" dirty="0"/>
              <a:t>Species distribution models</a:t>
            </a:r>
          </a:p>
          <a:p>
            <a:pPr marL="285750" indent="-285750">
              <a:buFontTx/>
              <a:buChar char="-"/>
            </a:pPr>
            <a:r>
              <a:rPr lang="en-NZ" sz="2000" dirty="0"/>
              <a:t>Species richness maps</a:t>
            </a:r>
          </a:p>
        </p:txBody>
      </p:sp>
      <p:sp>
        <p:nvSpPr>
          <p:cNvPr id="3" name="TextBox 2">
            <a:extLst>
              <a:ext uri="{FF2B5EF4-FFF2-40B4-BE49-F238E27FC236}">
                <a16:creationId xmlns:a16="http://schemas.microsoft.com/office/drawing/2014/main" id="{BA9D35F6-015D-1FE3-0D37-F73AC380884E}"/>
              </a:ext>
            </a:extLst>
          </p:cNvPr>
          <p:cNvSpPr txBox="1"/>
          <p:nvPr/>
        </p:nvSpPr>
        <p:spPr>
          <a:xfrm>
            <a:off x="260902" y="4027528"/>
            <a:ext cx="4248978" cy="369332"/>
          </a:xfrm>
          <a:prstGeom prst="rect">
            <a:avLst/>
          </a:prstGeom>
          <a:noFill/>
        </p:spPr>
        <p:txBody>
          <a:bodyPr wrap="square" rtlCol="0">
            <a:spAutoFit/>
          </a:bodyPr>
          <a:lstStyle/>
          <a:p>
            <a:r>
              <a:rPr lang="en-NZ" dirty="0"/>
              <a:t>Ecology, Evolutionary biology, Biogeography</a:t>
            </a:r>
          </a:p>
        </p:txBody>
      </p:sp>
      <p:sp>
        <p:nvSpPr>
          <p:cNvPr id="5" name="TextBox 4">
            <a:extLst>
              <a:ext uri="{FF2B5EF4-FFF2-40B4-BE49-F238E27FC236}">
                <a16:creationId xmlns:a16="http://schemas.microsoft.com/office/drawing/2014/main" id="{4AB4508B-630D-4C68-625E-D821F021463A}"/>
              </a:ext>
            </a:extLst>
          </p:cNvPr>
          <p:cNvSpPr txBox="1"/>
          <p:nvPr/>
        </p:nvSpPr>
        <p:spPr>
          <a:xfrm>
            <a:off x="325507" y="3708738"/>
            <a:ext cx="4119769" cy="369332"/>
          </a:xfrm>
          <a:prstGeom prst="rect">
            <a:avLst/>
          </a:prstGeom>
          <a:noFill/>
        </p:spPr>
        <p:txBody>
          <a:bodyPr wrap="square">
            <a:spAutoFit/>
          </a:bodyPr>
          <a:lstStyle/>
          <a:p>
            <a:r>
              <a:rPr lang="en-NZ" sz="1800" b="1" dirty="0">
                <a:solidFill>
                  <a:srgbClr val="FFFF00"/>
                </a:solidFill>
              </a:rPr>
              <a:t>What is? What has been? What will be?</a:t>
            </a:r>
          </a:p>
        </p:txBody>
      </p:sp>
    </p:spTree>
    <p:extLst>
      <p:ext uri="{BB962C8B-B14F-4D97-AF65-F5344CB8AC3E}">
        <p14:creationId xmlns:p14="http://schemas.microsoft.com/office/powerpoint/2010/main" val="2151523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7724" y="1864053"/>
            <a:ext cx="456967" cy="456967"/>
            <a:chOff x="120974" y="2313916"/>
            <a:chExt cx="456967" cy="456967"/>
          </a:xfrm>
        </p:grpSpPr>
        <p:sp>
          <p:nvSpPr>
            <p:cNvPr id="23" name="Rectangle 22"/>
            <p:cNvSpPr/>
            <p:nvPr/>
          </p:nvSpPr>
          <p:spPr>
            <a:xfrm>
              <a:off x="120974" y="2313918"/>
              <a:ext cx="456966" cy="4569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456965" cy="456965"/>
            </a:xfrm>
            <a:prstGeom prst="rect">
              <a:avLst/>
            </a:prstGeom>
          </p:spPr>
        </p:pic>
      </p:grpSp>
      <p:grpSp>
        <p:nvGrpSpPr>
          <p:cNvPr id="3" name="Group 2"/>
          <p:cNvGrpSpPr/>
          <p:nvPr/>
        </p:nvGrpSpPr>
        <p:grpSpPr>
          <a:xfrm>
            <a:off x="797251" y="784983"/>
            <a:ext cx="431474" cy="495060"/>
            <a:chOff x="130501" y="763733"/>
            <a:chExt cx="431474" cy="495060"/>
          </a:xfrm>
        </p:grpSpPr>
        <p:sp>
          <p:nvSpPr>
            <p:cNvPr id="19" name="Rectangle 18"/>
            <p:cNvSpPr/>
            <p:nvPr/>
          </p:nvSpPr>
          <p:spPr>
            <a:xfrm>
              <a:off x="130501" y="763733"/>
              <a:ext cx="431474" cy="495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431474" cy="366277"/>
            </a:xfrm>
            <a:prstGeom prst="rect">
              <a:avLst/>
            </a:prstGeom>
          </p:spPr>
        </p:pic>
      </p:grpSp>
      <p:grpSp>
        <p:nvGrpSpPr>
          <p:cNvPr id="20" name="Group 19"/>
          <p:cNvGrpSpPr/>
          <p:nvPr/>
        </p:nvGrpSpPr>
        <p:grpSpPr>
          <a:xfrm>
            <a:off x="800404" y="2419028"/>
            <a:ext cx="444286" cy="444285"/>
            <a:chOff x="133654" y="2473722"/>
            <a:chExt cx="444286" cy="444285"/>
          </a:xfrm>
        </p:grpSpPr>
        <p:sp>
          <p:nvSpPr>
            <p:cNvPr id="26" name="Rectangle 25"/>
            <p:cNvSpPr/>
            <p:nvPr/>
          </p:nvSpPr>
          <p:spPr>
            <a:xfrm>
              <a:off x="133655" y="2473722"/>
              <a:ext cx="444285" cy="444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4" y="2473722"/>
              <a:ext cx="444285" cy="444285"/>
            </a:xfrm>
            <a:prstGeom prst="rect">
              <a:avLst/>
            </a:prstGeom>
          </p:spPr>
        </p:pic>
      </p:grpSp>
      <p:grpSp>
        <p:nvGrpSpPr>
          <p:cNvPr id="22" name="Group 21"/>
          <p:cNvGrpSpPr/>
          <p:nvPr/>
        </p:nvGrpSpPr>
        <p:grpSpPr>
          <a:xfrm>
            <a:off x="787090" y="2959151"/>
            <a:ext cx="441635" cy="489259"/>
            <a:chOff x="120340" y="3003482"/>
            <a:chExt cx="441635" cy="489259"/>
          </a:xfrm>
        </p:grpSpPr>
        <p:sp>
          <p:nvSpPr>
            <p:cNvPr id="28" name="Rectangle 27"/>
            <p:cNvSpPr/>
            <p:nvPr/>
          </p:nvSpPr>
          <p:spPr>
            <a:xfrm>
              <a:off x="120340" y="3003482"/>
              <a:ext cx="441635" cy="466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051106"/>
              <a:ext cx="441635" cy="441635"/>
            </a:xfrm>
            <a:prstGeom prst="rect">
              <a:avLst/>
            </a:prstGeom>
          </p:spPr>
        </p:pic>
      </p:grpSp>
      <p:grpSp>
        <p:nvGrpSpPr>
          <p:cNvPr id="18" name="Group 17"/>
          <p:cNvGrpSpPr/>
          <p:nvPr/>
        </p:nvGrpSpPr>
        <p:grpSpPr>
          <a:xfrm>
            <a:off x="783170" y="1369627"/>
            <a:ext cx="461521" cy="412366"/>
            <a:chOff x="116420" y="1384181"/>
            <a:chExt cx="461521" cy="412366"/>
          </a:xfrm>
        </p:grpSpPr>
        <p:sp>
          <p:nvSpPr>
            <p:cNvPr id="21" name="Rectangle 20"/>
            <p:cNvSpPr/>
            <p:nvPr/>
          </p:nvSpPr>
          <p:spPr>
            <a:xfrm>
              <a:off x="116420" y="1384181"/>
              <a:ext cx="461521" cy="41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384181"/>
              <a:ext cx="399162" cy="412366"/>
            </a:xfrm>
            <a:prstGeom prst="rect">
              <a:avLst/>
            </a:prstGeom>
          </p:spPr>
        </p:pic>
      </p:grpSp>
      <p:sp>
        <p:nvSpPr>
          <p:cNvPr id="37" name="TextBox 36"/>
          <p:cNvSpPr txBox="1"/>
          <p:nvPr/>
        </p:nvSpPr>
        <p:spPr>
          <a:xfrm>
            <a:off x="-32409" y="49759"/>
            <a:ext cx="1417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38" name="TextBox 37"/>
          <p:cNvSpPr txBox="1"/>
          <p:nvPr/>
        </p:nvSpPr>
        <p:spPr>
          <a:xfrm>
            <a:off x="1298180"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2041069" y="49758"/>
            <a:ext cx="6563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0" name="TextBox 39"/>
          <p:cNvSpPr txBox="1"/>
          <p:nvPr/>
        </p:nvSpPr>
        <p:spPr>
          <a:xfrm>
            <a:off x="2757282"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4" name="TextBox 43"/>
          <p:cNvSpPr txBox="1"/>
          <p:nvPr/>
        </p:nvSpPr>
        <p:spPr>
          <a:xfrm>
            <a:off x="3486833"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1" name="TextBox 40"/>
          <p:cNvSpPr txBox="1"/>
          <p:nvPr/>
        </p:nvSpPr>
        <p:spPr>
          <a:xfrm>
            <a:off x="4295040"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2" name="TextBox 41"/>
          <p:cNvSpPr txBox="1"/>
          <p:nvPr/>
        </p:nvSpPr>
        <p:spPr>
          <a:xfrm>
            <a:off x="5116586" y="49758"/>
            <a:ext cx="6563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3" name="TextBox 42"/>
          <p:cNvSpPr txBox="1"/>
          <p:nvPr/>
        </p:nvSpPr>
        <p:spPr>
          <a:xfrm>
            <a:off x="5832798" y="49758"/>
            <a:ext cx="7165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5" name="TextBox 44"/>
          <p:cNvSpPr txBox="1"/>
          <p:nvPr/>
        </p:nvSpPr>
        <p:spPr>
          <a:xfrm>
            <a:off x="6595937" y="49758"/>
            <a:ext cx="7595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 name="TextBox 4"/>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TextBox 5"/>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0" name="TextBox 9"/>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 name="TextBox 6"/>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8" name="TextBox 7"/>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9" name="TextBox 8"/>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1" name="TextBox 10"/>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 name="TextBox 11"/>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29" name="Group 28"/>
          <p:cNvGrpSpPr/>
          <p:nvPr/>
        </p:nvGrpSpPr>
        <p:grpSpPr>
          <a:xfrm>
            <a:off x="1528346" y="3849866"/>
            <a:ext cx="6360307" cy="400110"/>
            <a:chOff x="1575018" y="4206763"/>
            <a:chExt cx="6360307" cy="400110"/>
          </a:xfrm>
        </p:grpSpPr>
        <p:sp>
          <p:nvSpPr>
            <p:cNvPr id="70" name="TextBox 69"/>
            <p:cNvSpPr txBox="1"/>
            <p:nvPr/>
          </p:nvSpPr>
          <p:spPr>
            <a:xfrm>
              <a:off x="1575018"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2" name="TextBox 71"/>
            <p:cNvSpPr txBox="1"/>
            <p:nvPr/>
          </p:nvSpPr>
          <p:spPr>
            <a:xfrm>
              <a:off x="230456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3" name="TextBox 72"/>
            <p:cNvSpPr txBox="1"/>
            <p:nvPr/>
          </p:nvSpPr>
          <p:spPr>
            <a:xfrm>
              <a:off x="303412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4" name="TextBox 73"/>
            <p:cNvSpPr txBox="1"/>
            <p:nvPr/>
          </p:nvSpPr>
          <p:spPr>
            <a:xfrm>
              <a:off x="380299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5" name="TextBox 74"/>
            <p:cNvSpPr txBox="1"/>
            <p:nvPr/>
          </p:nvSpPr>
          <p:spPr>
            <a:xfrm>
              <a:off x="4611206"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7" name="TextBox 76"/>
            <p:cNvSpPr txBox="1"/>
            <p:nvPr/>
          </p:nvSpPr>
          <p:spPr>
            <a:xfrm>
              <a:off x="5380085"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9" name="TextBox 78"/>
            <p:cNvSpPr txBox="1"/>
            <p:nvPr/>
          </p:nvSpPr>
          <p:spPr>
            <a:xfrm>
              <a:off x="612643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0" name="TextBox 79"/>
            <p:cNvSpPr txBox="1"/>
            <p:nvPr/>
          </p:nvSpPr>
          <p:spPr>
            <a:xfrm>
              <a:off x="6911083"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1" name="TextBox 80"/>
            <p:cNvSpPr txBox="1"/>
            <p:nvPr/>
          </p:nvSpPr>
          <p:spPr>
            <a:xfrm>
              <a:off x="7685431"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grpSp>
      <p:grpSp>
        <p:nvGrpSpPr>
          <p:cNvPr id="30" name="Group 29"/>
          <p:cNvGrpSpPr/>
          <p:nvPr/>
        </p:nvGrpSpPr>
        <p:grpSpPr>
          <a:xfrm>
            <a:off x="1509327" y="3449756"/>
            <a:ext cx="6360307" cy="400110"/>
            <a:chOff x="1575018" y="3812311"/>
            <a:chExt cx="6360307" cy="400110"/>
          </a:xfrm>
        </p:grpSpPr>
        <p:sp>
          <p:nvSpPr>
            <p:cNvPr id="84" name="TextBox 83"/>
            <p:cNvSpPr txBox="1"/>
            <p:nvPr/>
          </p:nvSpPr>
          <p:spPr>
            <a:xfrm>
              <a:off x="1575018"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5" name="TextBox 84"/>
            <p:cNvSpPr txBox="1"/>
            <p:nvPr/>
          </p:nvSpPr>
          <p:spPr>
            <a:xfrm>
              <a:off x="230456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6" name="TextBox 85"/>
            <p:cNvSpPr txBox="1"/>
            <p:nvPr/>
          </p:nvSpPr>
          <p:spPr>
            <a:xfrm>
              <a:off x="303412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7" name="TextBox 86"/>
            <p:cNvSpPr txBox="1"/>
            <p:nvPr/>
          </p:nvSpPr>
          <p:spPr>
            <a:xfrm>
              <a:off x="380299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8" name="TextBox 87"/>
            <p:cNvSpPr txBox="1"/>
            <p:nvPr/>
          </p:nvSpPr>
          <p:spPr>
            <a:xfrm>
              <a:off x="4611206"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9" name="TextBox 88"/>
            <p:cNvSpPr txBox="1"/>
            <p:nvPr/>
          </p:nvSpPr>
          <p:spPr>
            <a:xfrm>
              <a:off x="5380085"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0" name="TextBox 89"/>
            <p:cNvSpPr txBox="1"/>
            <p:nvPr/>
          </p:nvSpPr>
          <p:spPr>
            <a:xfrm>
              <a:off x="612643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2" name="TextBox 91"/>
            <p:cNvSpPr txBox="1"/>
            <p:nvPr/>
          </p:nvSpPr>
          <p:spPr>
            <a:xfrm>
              <a:off x="6911083"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3" name="TextBox 92"/>
            <p:cNvSpPr txBox="1"/>
            <p:nvPr/>
          </p:nvSpPr>
          <p:spPr>
            <a:xfrm>
              <a:off x="7685431"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grpSp>
      <p:grpSp>
        <p:nvGrpSpPr>
          <p:cNvPr id="47" name="Group 46"/>
          <p:cNvGrpSpPr/>
          <p:nvPr/>
        </p:nvGrpSpPr>
        <p:grpSpPr>
          <a:xfrm>
            <a:off x="1528346" y="4212421"/>
            <a:ext cx="6360307" cy="400110"/>
            <a:chOff x="1620650" y="3430342"/>
            <a:chExt cx="6360307" cy="400110"/>
          </a:xfrm>
        </p:grpSpPr>
        <p:sp>
          <p:nvSpPr>
            <p:cNvPr id="95" name="TextBox 94"/>
            <p:cNvSpPr txBox="1"/>
            <p:nvPr/>
          </p:nvSpPr>
          <p:spPr>
            <a:xfrm>
              <a:off x="1620650"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6" name="TextBox 95"/>
            <p:cNvSpPr txBox="1"/>
            <p:nvPr/>
          </p:nvSpPr>
          <p:spPr>
            <a:xfrm>
              <a:off x="235020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7" name="TextBox 96"/>
            <p:cNvSpPr txBox="1"/>
            <p:nvPr/>
          </p:nvSpPr>
          <p:spPr>
            <a:xfrm>
              <a:off x="307975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8" name="TextBox 97"/>
            <p:cNvSpPr txBox="1"/>
            <p:nvPr/>
          </p:nvSpPr>
          <p:spPr>
            <a:xfrm>
              <a:off x="384863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9" name="TextBox 98"/>
            <p:cNvSpPr txBox="1"/>
            <p:nvPr/>
          </p:nvSpPr>
          <p:spPr>
            <a:xfrm>
              <a:off x="4656838"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0" name="TextBox 99"/>
            <p:cNvSpPr txBox="1"/>
            <p:nvPr/>
          </p:nvSpPr>
          <p:spPr>
            <a:xfrm>
              <a:off x="5425717"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1" name="TextBox 100"/>
            <p:cNvSpPr txBox="1"/>
            <p:nvPr/>
          </p:nvSpPr>
          <p:spPr>
            <a:xfrm>
              <a:off x="617206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2" name="TextBox 101"/>
            <p:cNvSpPr txBox="1"/>
            <p:nvPr/>
          </p:nvSpPr>
          <p:spPr>
            <a:xfrm>
              <a:off x="6956715"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3" name="TextBox 102"/>
            <p:cNvSpPr txBox="1"/>
            <p:nvPr/>
          </p:nvSpPr>
          <p:spPr>
            <a:xfrm>
              <a:off x="7731063"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grpSp>
      <p:sp>
        <p:nvSpPr>
          <p:cNvPr id="48" name="TextBox 47"/>
          <p:cNvSpPr txBox="1"/>
          <p:nvPr/>
        </p:nvSpPr>
        <p:spPr>
          <a:xfrm>
            <a:off x="585330" y="3526946"/>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Upper</a:t>
            </a:r>
          </a:p>
        </p:txBody>
      </p:sp>
      <p:sp>
        <p:nvSpPr>
          <p:cNvPr id="104" name="TextBox 103"/>
          <p:cNvSpPr txBox="1"/>
          <p:nvPr/>
        </p:nvSpPr>
        <p:spPr>
          <a:xfrm>
            <a:off x="590341" y="3907629"/>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Lower</a:t>
            </a:r>
          </a:p>
        </p:txBody>
      </p:sp>
      <p:sp>
        <p:nvSpPr>
          <p:cNvPr id="105" name="TextBox 104"/>
          <p:cNvSpPr txBox="1"/>
          <p:nvPr/>
        </p:nvSpPr>
        <p:spPr>
          <a:xfrm>
            <a:off x="564338" y="4230549"/>
            <a:ext cx="10292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 type</a:t>
            </a:r>
          </a:p>
        </p:txBody>
      </p:sp>
      <p:grpSp>
        <p:nvGrpSpPr>
          <p:cNvPr id="94" name="Group 93"/>
          <p:cNvGrpSpPr/>
          <p:nvPr/>
        </p:nvGrpSpPr>
        <p:grpSpPr>
          <a:xfrm>
            <a:off x="6024110" y="847996"/>
            <a:ext cx="2755996" cy="2245883"/>
            <a:chOff x="5116586" y="1020915"/>
            <a:chExt cx="3689940" cy="3006961"/>
          </a:xfrm>
        </p:grpSpPr>
        <p:sp>
          <p:nvSpPr>
            <p:cNvPr id="106" name="Rectangle 105"/>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9" name="Picture 1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10" name="Group 109"/>
            <p:cNvGrpSpPr/>
            <p:nvPr/>
          </p:nvGrpSpPr>
          <p:grpSpPr>
            <a:xfrm>
              <a:off x="6842215" y="3224611"/>
              <a:ext cx="661605" cy="555748"/>
              <a:chOff x="6919200" y="3362400"/>
              <a:chExt cx="785385" cy="659723"/>
            </a:xfrm>
          </p:grpSpPr>
          <p:sp>
            <p:nvSpPr>
              <p:cNvPr id="142" name="Oval 14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1" name="Oval 110"/>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4" name="Oval 113"/>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6" name="Group 115"/>
            <p:cNvGrpSpPr/>
            <p:nvPr/>
          </p:nvGrpSpPr>
          <p:grpSpPr>
            <a:xfrm>
              <a:off x="6652575" y="1142939"/>
              <a:ext cx="774733" cy="650777"/>
              <a:chOff x="6032665" y="1320117"/>
              <a:chExt cx="919679" cy="772531"/>
            </a:xfrm>
          </p:grpSpPr>
          <p:sp>
            <p:nvSpPr>
              <p:cNvPr id="139" name="Oval 138"/>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1" name="Picture 1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7" name="Group 116"/>
            <p:cNvGrpSpPr/>
            <p:nvPr/>
          </p:nvGrpSpPr>
          <p:grpSpPr>
            <a:xfrm>
              <a:off x="7955822" y="2489841"/>
              <a:ext cx="602030" cy="505705"/>
              <a:chOff x="7579737" y="2919013"/>
              <a:chExt cx="714664" cy="600318"/>
            </a:xfrm>
          </p:grpSpPr>
          <p:sp>
            <p:nvSpPr>
              <p:cNvPr id="137" name="Oval 136"/>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8" name="Group 117"/>
            <p:cNvGrpSpPr/>
            <p:nvPr/>
          </p:nvGrpSpPr>
          <p:grpSpPr>
            <a:xfrm>
              <a:off x="7126294" y="2554021"/>
              <a:ext cx="602030" cy="505705"/>
              <a:chOff x="7579737" y="2919013"/>
              <a:chExt cx="714664" cy="600318"/>
            </a:xfrm>
          </p:grpSpPr>
          <p:sp>
            <p:nvSpPr>
              <p:cNvPr id="135" name="Oval 13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6" name="Picture 1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9" name="Group 118"/>
            <p:cNvGrpSpPr/>
            <p:nvPr/>
          </p:nvGrpSpPr>
          <p:grpSpPr>
            <a:xfrm>
              <a:off x="7994747" y="3215874"/>
              <a:ext cx="602030" cy="505705"/>
              <a:chOff x="7579737" y="2919013"/>
              <a:chExt cx="714664" cy="600318"/>
            </a:xfrm>
          </p:grpSpPr>
          <p:sp>
            <p:nvSpPr>
              <p:cNvPr id="133" name="Oval 13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4" name="Picture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20" name="Group 119"/>
            <p:cNvGrpSpPr/>
            <p:nvPr/>
          </p:nvGrpSpPr>
          <p:grpSpPr>
            <a:xfrm>
              <a:off x="5822123" y="2054341"/>
              <a:ext cx="1029798" cy="865031"/>
              <a:chOff x="5046843" y="2402034"/>
              <a:chExt cx="1222464" cy="1026871"/>
            </a:xfrm>
          </p:grpSpPr>
          <p:sp>
            <p:nvSpPr>
              <p:cNvPr id="130" name="Oval 129"/>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1" name="Picture 1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21" name="TextBox 120"/>
            <p:cNvSpPr txBox="1"/>
            <p:nvPr/>
          </p:nvSpPr>
          <p:spPr>
            <a:xfrm>
              <a:off x="5324535" y="105764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22" name="TextBox 121"/>
            <p:cNvSpPr txBox="1"/>
            <p:nvPr/>
          </p:nvSpPr>
          <p:spPr>
            <a:xfrm>
              <a:off x="7775772" y="2988421"/>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sp>
          <p:nvSpPr>
            <p:cNvPr id="123" name="TextBox 122"/>
            <p:cNvSpPr txBox="1"/>
            <p:nvPr/>
          </p:nvSpPr>
          <p:spPr>
            <a:xfrm>
              <a:off x="6670526" y="2871820"/>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4" name="TextBox 123"/>
            <p:cNvSpPr txBox="1"/>
            <p:nvPr/>
          </p:nvSpPr>
          <p:spPr>
            <a:xfrm>
              <a:off x="5448602" y="2832105"/>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25" name="TextBox 124"/>
            <p:cNvSpPr txBox="1"/>
            <p:nvPr/>
          </p:nvSpPr>
          <p:spPr>
            <a:xfrm>
              <a:off x="8080158" y="205548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126" name="TextBox 125"/>
            <p:cNvSpPr txBox="1"/>
            <p:nvPr/>
          </p:nvSpPr>
          <p:spPr>
            <a:xfrm>
              <a:off x="5925322" y="185637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127" name="TextBox 126"/>
            <p:cNvSpPr txBox="1"/>
            <p:nvPr/>
          </p:nvSpPr>
          <p:spPr>
            <a:xfrm>
              <a:off x="7775772" y="1035540"/>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28" name="TextBox 127"/>
            <p:cNvSpPr txBox="1"/>
            <p:nvPr/>
          </p:nvSpPr>
          <p:spPr>
            <a:xfrm>
              <a:off x="6462943" y="1020915"/>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129" name="TextBox 128"/>
            <p:cNvSpPr txBox="1"/>
            <p:nvPr/>
          </p:nvSpPr>
          <p:spPr>
            <a:xfrm>
              <a:off x="7216907" y="2137814"/>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grpSp>
      <p:sp>
        <p:nvSpPr>
          <p:cNvPr id="144" name="TextBox 143"/>
          <p:cNvSpPr txBox="1"/>
          <p:nvPr/>
        </p:nvSpPr>
        <p:spPr>
          <a:xfrm>
            <a:off x="1298180" y="231800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45" name="TextBox 144"/>
          <p:cNvSpPr txBox="1"/>
          <p:nvPr/>
        </p:nvSpPr>
        <p:spPr>
          <a:xfrm>
            <a:off x="1298180"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46" name="TextBox 145"/>
          <p:cNvSpPr txBox="1"/>
          <p:nvPr/>
        </p:nvSpPr>
        <p:spPr>
          <a:xfrm>
            <a:off x="2027731"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cxnSp>
        <p:nvCxnSpPr>
          <p:cNvPr id="156" name="Straight Arrow Connector 155"/>
          <p:cNvCxnSpPr/>
          <p:nvPr/>
        </p:nvCxnSpPr>
        <p:spPr>
          <a:xfrm flipH="1">
            <a:off x="2657209" y="1391480"/>
            <a:ext cx="4570371" cy="183357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69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7724" y="1864053"/>
            <a:ext cx="456967" cy="456967"/>
            <a:chOff x="120974" y="2313916"/>
            <a:chExt cx="456967" cy="456967"/>
          </a:xfrm>
        </p:grpSpPr>
        <p:sp>
          <p:nvSpPr>
            <p:cNvPr id="23" name="Rectangle 22"/>
            <p:cNvSpPr/>
            <p:nvPr/>
          </p:nvSpPr>
          <p:spPr>
            <a:xfrm>
              <a:off x="120974" y="2313918"/>
              <a:ext cx="456966" cy="4569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456965" cy="456965"/>
            </a:xfrm>
            <a:prstGeom prst="rect">
              <a:avLst/>
            </a:prstGeom>
          </p:spPr>
        </p:pic>
      </p:grpSp>
      <p:grpSp>
        <p:nvGrpSpPr>
          <p:cNvPr id="3" name="Group 2"/>
          <p:cNvGrpSpPr/>
          <p:nvPr/>
        </p:nvGrpSpPr>
        <p:grpSpPr>
          <a:xfrm>
            <a:off x="797251" y="784983"/>
            <a:ext cx="431474" cy="495060"/>
            <a:chOff x="130501" y="763733"/>
            <a:chExt cx="431474" cy="495060"/>
          </a:xfrm>
        </p:grpSpPr>
        <p:sp>
          <p:nvSpPr>
            <p:cNvPr id="19" name="Rectangle 18"/>
            <p:cNvSpPr/>
            <p:nvPr/>
          </p:nvSpPr>
          <p:spPr>
            <a:xfrm>
              <a:off x="130501" y="763733"/>
              <a:ext cx="431474" cy="495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431474" cy="366277"/>
            </a:xfrm>
            <a:prstGeom prst="rect">
              <a:avLst/>
            </a:prstGeom>
          </p:spPr>
        </p:pic>
      </p:grpSp>
      <p:grpSp>
        <p:nvGrpSpPr>
          <p:cNvPr id="20" name="Group 19"/>
          <p:cNvGrpSpPr/>
          <p:nvPr/>
        </p:nvGrpSpPr>
        <p:grpSpPr>
          <a:xfrm>
            <a:off x="800404" y="2419028"/>
            <a:ext cx="444286" cy="444285"/>
            <a:chOff x="133654" y="2473722"/>
            <a:chExt cx="444286" cy="444285"/>
          </a:xfrm>
        </p:grpSpPr>
        <p:sp>
          <p:nvSpPr>
            <p:cNvPr id="26" name="Rectangle 25"/>
            <p:cNvSpPr/>
            <p:nvPr/>
          </p:nvSpPr>
          <p:spPr>
            <a:xfrm>
              <a:off x="133655" y="2473722"/>
              <a:ext cx="444285" cy="444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4" y="2473722"/>
              <a:ext cx="444285" cy="444285"/>
            </a:xfrm>
            <a:prstGeom prst="rect">
              <a:avLst/>
            </a:prstGeom>
          </p:spPr>
        </p:pic>
      </p:grpSp>
      <p:grpSp>
        <p:nvGrpSpPr>
          <p:cNvPr id="22" name="Group 21"/>
          <p:cNvGrpSpPr/>
          <p:nvPr/>
        </p:nvGrpSpPr>
        <p:grpSpPr>
          <a:xfrm>
            <a:off x="787090" y="2959151"/>
            <a:ext cx="441635" cy="489259"/>
            <a:chOff x="120340" y="3003482"/>
            <a:chExt cx="441635" cy="489259"/>
          </a:xfrm>
        </p:grpSpPr>
        <p:sp>
          <p:nvSpPr>
            <p:cNvPr id="28" name="Rectangle 27"/>
            <p:cNvSpPr/>
            <p:nvPr/>
          </p:nvSpPr>
          <p:spPr>
            <a:xfrm>
              <a:off x="120340" y="3003482"/>
              <a:ext cx="441635" cy="466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051106"/>
              <a:ext cx="441635" cy="441635"/>
            </a:xfrm>
            <a:prstGeom prst="rect">
              <a:avLst/>
            </a:prstGeom>
          </p:spPr>
        </p:pic>
      </p:grpSp>
      <p:grpSp>
        <p:nvGrpSpPr>
          <p:cNvPr id="18" name="Group 17"/>
          <p:cNvGrpSpPr/>
          <p:nvPr/>
        </p:nvGrpSpPr>
        <p:grpSpPr>
          <a:xfrm>
            <a:off x="783170" y="1369627"/>
            <a:ext cx="461521" cy="412366"/>
            <a:chOff x="116420" y="1384181"/>
            <a:chExt cx="461521" cy="412366"/>
          </a:xfrm>
        </p:grpSpPr>
        <p:sp>
          <p:nvSpPr>
            <p:cNvPr id="21" name="Rectangle 20"/>
            <p:cNvSpPr/>
            <p:nvPr/>
          </p:nvSpPr>
          <p:spPr>
            <a:xfrm>
              <a:off x="116420" y="1384181"/>
              <a:ext cx="461521" cy="41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384181"/>
              <a:ext cx="399162" cy="412366"/>
            </a:xfrm>
            <a:prstGeom prst="rect">
              <a:avLst/>
            </a:prstGeom>
          </p:spPr>
        </p:pic>
      </p:grpSp>
      <p:sp>
        <p:nvSpPr>
          <p:cNvPr id="37" name="TextBox 36"/>
          <p:cNvSpPr txBox="1"/>
          <p:nvPr/>
        </p:nvSpPr>
        <p:spPr>
          <a:xfrm>
            <a:off x="-32409" y="49759"/>
            <a:ext cx="1417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38" name="TextBox 37"/>
          <p:cNvSpPr txBox="1"/>
          <p:nvPr/>
        </p:nvSpPr>
        <p:spPr>
          <a:xfrm>
            <a:off x="1298180"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2041069" y="49758"/>
            <a:ext cx="6563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0" name="TextBox 39"/>
          <p:cNvSpPr txBox="1"/>
          <p:nvPr/>
        </p:nvSpPr>
        <p:spPr>
          <a:xfrm>
            <a:off x="2757282"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4" name="TextBox 43"/>
          <p:cNvSpPr txBox="1"/>
          <p:nvPr/>
        </p:nvSpPr>
        <p:spPr>
          <a:xfrm>
            <a:off x="3486833"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1" name="TextBox 40"/>
          <p:cNvSpPr txBox="1"/>
          <p:nvPr/>
        </p:nvSpPr>
        <p:spPr>
          <a:xfrm>
            <a:off x="4295040"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2" name="TextBox 41"/>
          <p:cNvSpPr txBox="1"/>
          <p:nvPr/>
        </p:nvSpPr>
        <p:spPr>
          <a:xfrm>
            <a:off x="5116586" y="49758"/>
            <a:ext cx="6563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3" name="TextBox 42"/>
          <p:cNvSpPr txBox="1"/>
          <p:nvPr/>
        </p:nvSpPr>
        <p:spPr>
          <a:xfrm>
            <a:off x="5832798" y="49758"/>
            <a:ext cx="7165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5" name="TextBox 44"/>
          <p:cNvSpPr txBox="1"/>
          <p:nvPr/>
        </p:nvSpPr>
        <p:spPr>
          <a:xfrm>
            <a:off x="6595937" y="49758"/>
            <a:ext cx="7595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 name="TextBox 4"/>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TextBox 5"/>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0" name="TextBox 9"/>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 name="TextBox 6"/>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8" name="TextBox 7"/>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9" name="TextBox 8"/>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1" name="TextBox 10"/>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 name="TextBox 11"/>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29" name="Group 28"/>
          <p:cNvGrpSpPr/>
          <p:nvPr/>
        </p:nvGrpSpPr>
        <p:grpSpPr>
          <a:xfrm>
            <a:off x="1528346" y="3849866"/>
            <a:ext cx="6360307" cy="400110"/>
            <a:chOff x="1575018" y="4206763"/>
            <a:chExt cx="6360307" cy="400110"/>
          </a:xfrm>
        </p:grpSpPr>
        <p:sp>
          <p:nvSpPr>
            <p:cNvPr id="70" name="TextBox 69"/>
            <p:cNvSpPr txBox="1"/>
            <p:nvPr/>
          </p:nvSpPr>
          <p:spPr>
            <a:xfrm>
              <a:off x="1575018"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2" name="TextBox 71"/>
            <p:cNvSpPr txBox="1"/>
            <p:nvPr/>
          </p:nvSpPr>
          <p:spPr>
            <a:xfrm>
              <a:off x="230456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3" name="TextBox 72"/>
            <p:cNvSpPr txBox="1"/>
            <p:nvPr/>
          </p:nvSpPr>
          <p:spPr>
            <a:xfrm>
              <a:off x="303412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4" name="TextBox 73"/>
            <p:cNvSpPr txBox="1"/>
            <p:nvPr/>
          </p:nvSpPr>
          <p:spPr>
            <a:xfrm>
              <a:off x="380299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5" name="TextBox 74"/>
            <p:cNvSpPr txBox="1"/>
            <p:nvPr/>
          </p:nvSpPr>
          <p:spPr>
            <a:xfrm>
              <a:off x="4611206"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7" name="TextBox 76"/>
            <p:cNvSpPr txBox="1"/>
            <p:nvPr/>
          </p:nvSpPr>
          <p:spPr>
            <a:xfrm>
              <a:off x="5380085"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9" name="TextBox 78"/>
            <p:cNvSpPr txBox="1"/>
            <p:nvPr/>
          </p:nvSpPr>
          <p:spPr>
            <a:xfrm>
              <a:off x="612643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0" name="TextBox 79"/>
            <p:cNvSpPr txBox="1"/>
            <p:nvPr/>
          </p:nvSpPr>
          <p:spPr>
            <a:xfrm>
              <a:off x="6911083"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1" name="TextBox 80"/>
            <p:cNvSpPr txBox="1"/>
            <p:nvPr/>
          </p:nvSpPr>
          <p:spPr>
            <a:xfrm>
              <a:off x="7685431"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grpSp>
      <p:grpSp>
        <p:nvGrpSpPr>
          <p:cNvPr id="30" name="Group 29"/>
          <p:cNvGrpSpPr/>
          <p:nvPr/>
        </p:nvGrpSpPr>
        <p:grpSpPr>
          <a:xfrm>
            <a:off x="1509327" y="3449756"/>
            <a:ext cx="6360307" cy="400110"/>
            <a:chOff x="1575018" y="3812311"/>
            <a:chExt cx="6360307" cy="400110"/>
          </a:xfrm>
        </p:grpSpPr>
        <p:sp>
          <p:nvSpPr>
            <p:cNvPr id="84" name="TextBox 83"/>
            <p:cNvSpPr txBox="1"/>
            <p:nvPr/>
          </p:nvSpPr>
          <p:spPr>
            <a:xfrm>
              <a:off x="1575018"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5" name="TextBox 84"/>
            <p:cNvSpPr txBox="1"/>
            <p:nvPr/>
          </p:nvSpPr>
          <p:spPr>
            <a:xfrm>
              <a:off x="230456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6" name="TextBox 85"/>
            <p:cNvSpPr txBox="1"/>
            <p:nvPr/>
          </p:nvSpPr>
          <p:spPr>
            <a:xfrm>
              <a:off x="303412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7" name="TextBox 86"/>
            <p:cNvSpPr txBox="1"/>
            <p:nvPr/>
          </p:nvSpPr>
          <p:spPr>
            <a:xfrm>
              <a:off x="380299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8" name="TextBox 87"/>
            <p:cNvSpPr txBox="1"/>
            <p:nvPr/>
          </p:nvSpPr>
          <p:spPr>
            <a:xfrm>
              <a:off x="4611206"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9" name="TextBox 88"/>
            <p:cNvSpPr txBox="1"/>
            <p:nvPr/>
          </p:nvSpPr>
          <p:spPr>
            <a:xfrm>
              <a:off x="5380085"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0" name="TextBox 89"/>
            <p:cNvSpPr txBox="1"/>
            <p:nvPr/>
          </p:nvSpPr>
          <p:spPr>
            <a:xfrm>
              <a:off x="612643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2" name="TextBox 91"/>
            <p:cNvSpPr txBox="1"/>
            <p:nvPr/>
          </p:nvSpPr>
          <p:spPr>
            <a:xfrm>
              <a:off x="6911083"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3" name="TextBox 92"/>
            <p:cNvSpPr txBox="1"/>
            <p:nvPr/>
          </p:nvSpPr>
          <p:spPr>
            <a:xfrm>
              <a:off x="7685431"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grpSp>
      <p:grpSp>
        <p:nvGrpSpPr>
          <p:cNvPr id="47" name="Group 46"/>
          <p:cNvGrpSpPr/>
          <p:nvPr/>
        </p:nvGrpSpPr>
        <p:grpSpPr>
          <a:xfrm>
            <a:off x="1528346" y="4212421"/>
            <a:ext cx="6360307" cy="400110"/>
            <a:chOff x="1620650" y="3430342"/>
            <a:chExt cx="6360307" cy="400110"/>
          </a:xfrm>
        </p:grpSpPr>
        <p:sp>
          <p:nvSpPr>
            <p:cNvPr id="95" name="TextBox 94"/>
            <p:cNvSpPr txBox="1"/>
            <p:nvPr/>
          </p:nvSpPr>
          <p:spPr>
            <a:xfrm>
              <a:off x="1620650"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6" name="TextBox 95"/>
            <p:cNvSpPr txBox="1"/>
            <p:nvPr/>
          </p:nvSpPr>
          <p:spPr>
            <a:xfrm>
              <a:off x="235020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7" name="TextBox 96"/>
            <p:cNvSpPr txBox="1"/>
            <p:nvPr/>
          </p:nvSpPr>
          <p:spPr>
            <a:xfrm>
              <a:off x="307975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8" name="TextBox 97"/>
            <p:cNvSpPr txBox="1"/>
            <p:nvPr/>
          </p:nvSpPr>
          <p:spPr>
            <a:xfrm>
              <a:off x="384863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9" name="TextBox 98"/>
            <p:cNvSpPr txBox="1"/>
            <p:nvPr/>
          </p:nvSpPr>
          <p:spPr>
            <a:xfrm>
              <a:off x="4656838"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0" name="TextBox 99"/>
            <p:cNvSpPr txBox="1"/>
            <p:nvPr/>
          </p:nvSpPr>
          <p:spPr>
            <a:xfrm>
              <a:off x="5425717"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1" name="TextBox 100"/>
            <p:cNvSpPr txBox="1"/>
            <p:nvPr/>
          </p:nvSpPr>
          <p:spPr>
            <a:xfrm>
              <a:off x="617206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2" name="TextBox 101"/>
            <p:cNvSpPr txBox="1"/>
            <p:nvPr/>
          </p:nvSpPr>
          <p:spPr>
            <a:xfrm>
              <a:off x="6956715"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3" name="TextBox 102"/>
            <p:cNvSpPr txBox="1"/>
            <p:nvPr/>
          </p:nvSpPr>
          <p:spPr>
            <a:xfrm>
              <a:off x="7731063"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grpSp>
      <p:sp>
        <p:nvSpPr>
          <p:cNvPr id="48" name="TextBox 47"/>
          <p:cNvSpPr txBox="1"/>
          <p:nvPr/>
        </p:nvSpPr>
        <p:spPr>
          <a:xfrm>
            <a:off x="585330" y="3526946"/>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Upper</a:t>
            </a:r>
          </a:p>
        </p:txBody>
      </p:sp>
      <p:sp>
        <p:nvSpPr>
          <p:cNvPr id="104" name="TextBox 103"/>
          <p:cNvSpPr txBox="1"/>
          <p:nvPr/>
        </p:nvSpPr>
        <p:spPr>
          <a:xfrm>
            <a:off x="590341" y="3907629"/>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Lower</a:t>
            </a:r>
          </a:p>
        </p:txBody>
      </p:sp>
      <p:sp>
        <p:nvSpPr>
          <p:cNvPr id="105" name="TextBox 104"/>
          <p:cNvSpPr txBox="1"/>
          <p:nvPr/>
        </p:nvSpPr>
        <p:spPr>
          <a:xfrm>
            <a:off x="564338" y="4230549"/>
            <a:ext cx="10292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 type</a:t>
            </a:r>
          </a:p>
        </p:txBody>
      </p:sp>
      <p:grpSp>
        <p:nvGrpSpPr>
          <p:cNvPr id="94" name="Group 93"/>
          <p:cNvGrpSpPr/>
          <p:nvPr/>
        </p:nvGrpSpPr>
        <p:grpSpPr>
          <a:xfrm>
            <a:off x="6024110" y="847996"/>
            <a:ext cx="2755996" cy="2245883"/>
            <a:chOff x="5116586" y="1020915"/>
            <a:chExt cx="3689940" cy="3006961"/>
          </a:xfrm>
        </p:grpSpPr>
        <p:sp>
          <p:nvSpPr>
            <p:cNvPr id="106" name="Rectangle 105"/>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8" name="Picture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9" name="Picture 1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10" name="Group 109"/>
            <p:cNvGrpSpPr/>
            <p:nvPr/>
          </p:nvGrpSpPr>
          <p:grpSpPr>
            <a:xfrm>
              <a:off x="6842215" y="3224611"/>
              <a:ext cx="661605" cy="555748"/>
              <a:chOff x="6919200" y="3362400"/>
              <a:chExt cx="785385" cy="659723"/>
            </a:xfrm>
          </p:grpSpPr>
          <p:sp>
            <p:nvSpPr>
              <p:cNvPr id="142" name="Oval 14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1" name="Oval 110"/>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4" name="Oval 113"/>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6" name="Group 115"/>
            <p:cNvGrpSpPr/>
            <p:nvPr/>
          </p:nvGrpSpPr>
          <p:grpSpPr>
            <a:xfrm>
              <a:off x="6652575" y="1142939"/>
              <a:ext cx="774733" cy="650777"/>
              <a:chOff x="6032665" y="1320117"/>
              <a:chExt cx="919679" cy="772531"/>
            </a:xfrm>
          </p:grpSpPr>
          <p:sp>
            <p:nvSpPr>
              <p:cNvPr id="139" name="Oval 138"/>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1" name="Picture 1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7" name="Group 116"/>
            <p:cNvGrpSpPr/>
            <p:nvPr/>
          </p:nvGrpSpPr>
          <p:grpSpPr>
            <a:xfrm>
              <a:off x="7955822" y="2489841"/>
              <a:ext cx="602030" cy="505705"/>
              <a:chOff x="7579737" y="2919013"/>
              <a:chExt cx="714664" cy="600318"/>
            </a:xfrm>
          </p:grpSpPr>
          <p:sp>
            <p:nvSpPr>
              <p:cNvPr id="137" name="Oval 136"/>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8" name="Group 117"/>
            <p:cNvGrpSpPr/>
            <p:nvPr/>
          </p:nvGrpSpPr>
          <p:grpSpPr>
            <a:xfrm>
              <a:off x="7126294" y="2554021"/>
              <a:ext cx="602030" cy="505705"/>
              <a:chOff x="7579737" y="2919013"/>
              <a:chExt cx="714664" cy="600318"/>
            </a:xfrm>
          </p:grpSpPr>
          <p:sp>
            <p:nvSpPr>
              <p:cNvPr id="135" name="Oval 13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6" name="Picture 1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9" name="Group 118"/>
            <p:cNvGrpSpPr/>
            <p:nvPr/>
          </p:nvGrpSpPr>
          <p:grpSpPr>
            <a:xfrm>
              <a:off x="7994747" y="3215874"/>
              <a:ext cx="602030" cy="505705"/>
              <a:chOff x="7579737" y="2919013"/>
              <a:chExt cx="714664" cy="600318"/>
            </a:xfrm>
          </p:grpSpPr>
          <p:sp>
            <p:nvSpPr>
              <p:cNvPr id="133" name="Oval 13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4" name="Picture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20" name="Group 119"/>
            <p:cNvGrpSpPr/>
            <p:nvPr/>
          </p:nvGrpSpPr>
          <p:grpSpPr>
            <a:xfrm>
              <a:off x="5822123" y="2054341"/>
              <a:ext cx="1029798" cy="865031"/>
              <a:chOff x="5046843" y="2402034"/>
              <a:chExt cx="1222464" cy="1026871"/>
            </a:xfrm>
          </p:grpSpPr>
          <p:sp>
            <p:nvSpPr>
              <p:cNvPr id="130" name="Oval 129"/>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1" name="Picture 1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21" name="TextBox 120"/>
            <p:cNvSpPr txBox="1"/>
            <p:nvPr/>
          </p:nvSpPr>
          <p:spPr>
            <a:xfrm>
              <a:off x="5324535" y="105764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22" name="TextBox 121"/>
            <p:cNvSpPr txBox="1"/>
            <p:nvPr/>
          </p:nvSpPr>
          <p:spPr>
            <a:xfrm>
              <a:off x="7775772" y="2988421"/>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sp>
          <p:nvSpPr>
            <p:cNvPr id="123" name="TextBox 122"/>
            <p:cNvSpPr txBox="1"/>
            <p:nvPr/>
          </p:nvSpPr>
          <p:spPr>
            <a:xfrm>
              <a:off x="6670526" y="2871820"/>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4" name="TextBox 123"/>
            <p:cNvSpPr txBox="1"/>
            <p:nvPr/>
          </p:nvSpPr>
          <p:spPr>
            <a:xfrm>
              <a:off x="5448602" y="2832105"/>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25" name="TextBox 124"/>
            <p:cNvSpPr txBox="1"/>
            <p:nvPr/>
          </p:nvSpPr>
          <p:spPr>
            <a:xfrm>
              <a:off x="8080158" y="205548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126" name="TextBox 125"/>
            <p:cNvSpPr txBox="1"/>
            <p:nvPr/>
          </p:nvSpPr>
          <p:spPr>
            <a:xfrm>
              <a:off x="5925322" y="185637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127" name="TextBox 126"/>
            <p:cNvSpPr txBox="1"/>
            <p:nvPr/>
          </p:nvSpPr>
          <p:spPr>
            <a:xfrm>
              <a:off x="7775772" y="1035540"/>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28" name="TextBox 127"/>
            <p:cNvSpPr txBox="1"/>
            <p:nvPr/>
          </p:nvSpPr>
          <p:spPr>
            <a:xfrm>
              <a:off x="6462943" y="1020915"/>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129" name="TextBox 128"/>
            <p:cNvSpPr txBox="1"/>
            <p:nvPr/>
          </p:nvSpPr>
          <p:spPr>
            <a:xfrm>
              <a:off x="7216907" y="2137814"/>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grpSp>
      <p:sp>
        <p:nvSpPr>
          <p:cNvPr id="144" name="TextBox 143"/>
          <p:cNvSpPr txBox="1"/>
          <p:nvPr/>
        </p:nvSpPr>
        <p:spPr>
          <a:xfrm>
            <a:off x="1298180" y="231800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45" name="TextBox 144"/>
          <p:cNvSpPr txBox="1"/>
          <p:nvPr/>
        </p:nvSpPr>
        <p:spPr>
          <a:xfrm>
            <a:off x="1298180"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46" name="TextBox 145"/>
          <p:cNvSpPr txBox="1"/>
          <p:nvPr/>
        </p:nvSpPr>
        <p:spPr>
          <a:xfrm>
            <a:off x="2027731"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47" name="TextBox 146"/>
          <p:cNvSpPr txBox="1"/>
          <p:nvPr/>
        </p:nvSpPr>
        <p:spPr>
          <a:xfrm>
            <a:off x="2757282" y="70934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48" name="TextBox 147"/>
          <p:cNvSpPr txBox="1"/>
          <p:nvPr/>
        </p:nvSpPr>
        <p:spPr>
          <a:xfrm>
            <a:off x="2757282" y="176937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cxnSp>
        <p:nvCxnSpPr>
          <p:cNvPr id="156" name="Straight Arrow Connector 155"/>
          <p:cNvCxnSpPr>
            <a:endCxn id="148" idx="3"/>
          </p:cNvCxnSpPr>
          <p:nvPr/>
        </p:nvCxnSpPr>
        <p:spPr>
          <a:xfrm flipH="1">
            <a:off x="3440260" y="1471998"/>
            <a:ext cx="4448393" cy="6205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07" idx="2"/>
            <a:endCxn id="147" idx="3"/>
          </p:cNvCxnSpPr>
          <p:nvPr/>
        </p:nvCxnSpPr>
        <p:spPr>
          <a:xfrm flipH="1" flipV="1">
            <a:off x="3440260" y="1032514"/>
            <a:ext cx="4441676" cy="35231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51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7724" y="1864053"/>
            <a:ext cx="456967" cy="456967"/>
            <a:chOff x="120974" y="2313916"/>
            <a:chExt cx="456967" cy="456967"/>
          </a:xfrm>
        </p:grpSpPr>
        <p:sp>
          <p:nvSpPr>
            <p:cNvPr id="23" name="Rectangle 22"/>
            <p:cNvSpPr/>
            <p:nvPr/>
          </p:nvSpPr>
          <p:spPr>
            <a:xfrm>
              <a:off x="120974" y="2313918"/>
              <a:ext cx="456966" cy="4569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456965" cy="456965"/>
            </a:xfrm>
            <a:prstGeom prst="rect">
              <a:avLst/>
            </a:prstGeom>
          </p:spPr>
        </p:pic>
      </p:grpSp>
      <p:grpSp>
        <p:nvGrpSpPr>
          <p:cNvPr id="3" name="Group 2"/>
          <p:cNvGrpSpPr/>
          <p:nvPr/>
        </p:nvGrpSpPr>
        <p:grpSpPr>
          <a:xfrm>
            <a:off x="797251" y="784983"/>
            <a:ext cx="431474" cy="495060"/>
            <a:chOff x="130501" y="763733"/>
            <a:chExt cx="431474" cy="495060"/>
          </a:xfrm>
        </p:grpSpPr>
        <p:sp>
          <p:nvSpPr>
            <p:cNvPr id="19" name="Rectangle 18"/>
            <p:cNvSpPr/>
            <p:nvPr/>
          </p:nvSpPr>
          <p:spPr>
            <a:xfrm>
              <a:off x="130501" y="763733"/>
              <a:ext cx="431474" cy="495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431474" cy="366277"/>
            </a:xfrm>
            <a:prstGeom prst="rect">
              <a:avLst/>
            </a:prstGeom>
          </p:spPr>
        </p:pic>
      </p:grpSp>
      <p:grpSp>
        <p:nvGrpSpPr>
          <p:cNvPr id="20" name="Group 19"/>
          <p:cNvGrpSpPr/>
          <p:nvPr/>
        </p:nvGrpSpPr>
        <p:grpSpPr>
          <a:xfrm>
            <a:off x="800404" y="2419028"/>
            <a:ext cx="444286" cy="444285"/>
            <a:chOff x="133654" y="2473722"/>
            <a:chExt cx="444286" cy="444285"/>
          </a:xfrm>
        </p:grpSpPr>
        <p:sp>
          <p:nvSpPr>
            <p:cNvPr id="26" name="Rectangle 25"/>
            <p:cNvSpPr/>
            <p:nvPr/>
          </p:nvSpPr>
          <p:spPr>
            <a:xfrm>
              <a:off x="133655" y="2473722"/>
              <a:ext cx="444285" cy="444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4" y="2473722"/>
              <a:ext cx="444285" cy="444285"/>
            </a:xfrm>
            <a:prstGeom prst="rect">
              <a:avLst/>
            </a:prstGeom>
          </p:spPr>
        </p:pic>
      </p:grpSp>
      <p:grpSp>
        <p:nvGrpSpPr>
          <p:cNvPr id="22" name="Group 21"/>
          <p:cNvGrpSpPr/>
          <p:nvPr/>
        </p:nvGrpSpPr>
        <p:grpSpPr>
          <a:xfrm>
            <a:off x="787090" y="2959151"/>
            <a:ext cx="441635" cy="489259"/>
            <a:chOff x="120340" y="3003482"/>
            <a:chExt cx="441635" cy="489259"/>
          </a:xfrm>
        </p:grpSpPr>
        <p:sp>
          <p:nvSpPr>
            <p:cNvPr id="28" name="Rectangle 27"/>
            <p:cNvSpPr/>
            <p:nvPr/>
          </p:nvSpPr>
          <p:spPr>
            <a:xfrm>
              <a:off x="120340" y="3003482"/>
              <a:ext cx="441635" cy="466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051106"/>
              <a:ext cx="441635" cy="441635"/>
            </a:xfrm>
            <a:prstGeom prst="rect">
              <a:avLst/>
            </a:prstGeom>
          </p:spPr>
        </p:pic>
      </p:grpSp>
      <p:grpSp>
        <p:nvGrpSpPr>
          <p:cNvPr id="18" name="Group 17"/>
          <p:cNvGrpSpPr/>
          <p:nvPr/>
        </p:nvGrpSpPr>
        <p:grpSpPr>
          <a:xfrm>
            <a:off x="783170" y="1369627"/>
            <a:ext cx="461521" cy="412366"/>
            <a:chOff x="116420" y="1384181"/>
            <a:chExt cx="461521" cy="412366"/>
          </a:xfrm>
        </p:grpSpPr>
        <p:sp>
          <p:nvSpPr>
            <p:cNvPr id="21" name="Rectangle 20"/>
            <p:cNvSpPr/>
            <p:nvPr/>
          </p:nvSpPr>
          <p:spPr>
            <a:xfrm>
              <a:off x="116420" y="1384181"/>
              <a:ext cx="461521" cy="41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384181"/>
              <a:ext cx="399162" cy="412366"/>
            </a:xfrm>
            <a:prstGeom prst="rect">
              <a:avLst/>
            </a:prstGeom>
          </p:spPr>
        </p:pic>
      </p:grpSp>
      <p:sp>
        <p:nvSpPr>
          <p:cNvPr id="37" name="TextBox 36"/>
          <p:cNvSpPr txBox="1"/>
          <p:nvPr/>
        </p:nvSpPr>
        <p:spPr>
          <a:xfrm>
            <a:off x="-32409" y="49759"/>
            <a:ext cx="1417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38" name="TextBox 37"/>
          <p:cNvSpPr txBox="1"/>
          <p:nvPr/>
        </p:nvSpPr>
        <p:spPr>
          <a:xfrm>
            <a:off x="1298180"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0" name="TextBox 49"/>
          <p:cNvSpPr txBox="1"/>
          <p:nvPr/>
        </p:nvSpPr>
        <p:spPr>
          <a:xfrm>
            <a:off x="1298180" y="231800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1" name="TextBox 50"/>
          <p:cNvSpPr txBox="1"/>
          <p:nvPr/>
        </p:nvSpPr>
        <p:spPr>
          <a:xfrm>
            <a:off x="1298180"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2041069" y="49758"/>
            <a:ext cx="6563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6" name="TextBox 55"/>
          <p:cNvSpPr txBox="1"/>
          <p:nvPr/>
        </p:nvSpPr>
        <p:spPr>
          <a:xfrm>
            <a:off x="2027731"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0" name="TextBox 39"/>
          <p:cNvSpPr txBox="1"/>
          <p:nvPr/>
        </p:nvSpPr>
        <p:spPr>
          <a:xfrm>
            <a:off x="2757282"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7" name="TextBox 56"/>
          <p:cNvSpPr txBox="1"/>
          <p:nvPr/>
        </p:nvSpPr>
        <p:spPr>
          <a:xfrm>
            <a:off x="2757282" y="70934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9" name="TextBox 58"/>
          <p:cNvSpPr txBox="1"/>
          <p:nvPr/>
        </p:nvSpPr>
        <p:spPr>
          <a:xfrm>
            <a:off x="2757282" y="176937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4" name="TextBox 43"/>
          <p:cNvSpPr txBox="1"/>
          <p:nvPr/>
        </p:nvSpPr>
        <p:spPr>
          <a:xfrm>
            <a:off x="3486833"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4" name="TextBox 63"/>
          <p:cNvSpPr txBox="1"/>
          <p:nvPr/>
        </p:nvSpPr>
        <p:spPr>
          <a:xfrm>
            <a:off x="3526161" y="176937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6" name="TextBox 65"/>
          <p:cNvSpPr txBox="1"/>
          <p:nvPr/>
        </p:nvSpPr>
        <p:spPr>
          <a:xfrm>
            <a:off x="3526161"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1" name="TextBox 40"/>
          <p:cNvSpPr txBox="1"/>
          <p:nvPr/>
        </p:nvSpPr>
        <p:spPr>
          <a:xfrm>
            <a:off x="4295040"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1" name="TextBox 70"/>
          <p:cNvSpPr txBox="1"/>
          <p:nvPr/>
        </p:nvSpPr>
        <p:spPr>
          <a:xfrm>
            <a:off x="4334368"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2" name="TextBox 41"/>
          <p:cNvSpPr txBox="1"/>
          <p:nvPr/>
        </p:nvSpPr>
        <p:spPr>
          <a:xfrm>
            <a:off x="5116586" y="49758"/>
            <a:ext cx="6563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6" name="TextBox 75"/>
          <p:cNvSpPr txBox="1"/>
          <p:nvPr/>
        </p:nvSpPr>
        <p:spPr>
          <a:xfrm>
            <a:off x="5103247"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3" name="TextBox 42"/>
          <p:cNvSpPr txBox="1"/>
          <p:nvPr/>
        </p:nvSpPr>
        <p:spPr>
          <a:xfrm>
            <a:off x="5832798" y="49758"/>
            <a:ext cx="7165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8" name="TextBox 77"/>
          <p:cNvSpPr txBox="1"/>
          <p:nvPr/>
        </p:nvSpPr>
        <p:spPr>
          <a:xfrm>
            <a:off x="5849592" y="125264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5" name="TextBox 44"/>
          <p:cNvSpPr txBox="1"/>
          <p:nvPr/>
        </p:nvSpPr>
        <p:spPr>
          <a:xfrm>
            <a:off x="6595937" y="49758"/>
            <a:ext cx="7595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3" name="TextBox 82"/>
          <p:cNvSpPr txBox="1"/>
          <p:nvPr/>
        </p:nvSpPr>
        <p:spPr>
          <a:xfrm>
            <a:off x="6634245" y="125264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 name="TextBox 4"/>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TextBox 5"/>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0" name="TextBox 9"/>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 name="TextBox 6"/>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8" name="TextBox 7"/>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9" name="TextBox 8"/>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1" name="TextBox 10"/>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 name="TextBox 11"/>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1" name="TextBox 90"/>
          <p:cNvSpPr txBox="1"/>
          <p:nvPr/>
        </p:nvSpPr>
        <p:spPr>
          <a:xfrm>
            <a:off x="7408593"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29" name="Group 28"/>
          <p:cNvGrpSpPr/>
          <p:nvPr/>
        </p:nvGrpSpPr>
        <p:grpSpPr>
          <a:xfrm>
            <a:off x="1528346" y="3849866"/>
            <a:ext cx="6360307" cy="400110"/>
            <a:chOff x="1575018" y="4206763"/>
            <a:chExt cx="6360307" cy="400110"/>
          </a:xfrm>
        </p:grpSpPr>
        <p:sp>
          <p:nvSpPr>
            <p:cNvPr id="70" name="TextBox 69"/>
            <p:cNvSpPr txBox="1"/>
            <p:nvPr/>
          </p:nvSpPr>
          <p:spPr>
            <a:xfrm>
              <a:off x="1575018"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2" name="TextBox 71"/>
            <p:cNvSpPr txBox="1"/>
            <p:nvPr/>
          </p:nvSpPr>
          <p:spPr>
            <a:xfrm>
              <a:off x="230456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3" name="TextBox 72"/>
            <p:cNvSpPr txBox="1"/>
            <p:nvPr/>
          </p:nvSpPr>
          <p:spPr>
            <a:xfrm>
              <a:off x="303412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4" name="TextBox 73"/>
            <p:cNvSpPr txBox="1"/>
            <p:nvPr/>
          </p:nvSpPr>
          <p:spPr>
            <a:xfrm>
              <a:off x="380299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5" name="TextBox 74"/>
            <p:cNvSpPr txBox="1"/>
            <p:nvPr/>
          </p:nvSpPr>
          <p:spPr>
            <a:xfrm>
              <a:off x="4611206"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7" name="TextBox 76"/>
            <p:cNvSpPr txBox="1"/>
            <p:nvPr/>
          </p:nvSpPr>
          <p:spPr>
            <a:xfrm>
              <a:off x="5380085"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9" name="TextBox 78"/>
            <p:cNvSpPr txBox="1"/>
            <p:nvPr/>
          </p:nvSpPr>
          <p:spPr>
            <a:xfrm>
              <a:off x="612643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0" name="TextBox 79"/>
            <p:cNvSpPr txBox="1"/>
            <p:nvPr/>
          </p:nvSpPr>
          <p:spPr>
            <a:xfrm>
              <a:off x="6911083"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1" name="TextBox 80"/>
            <p:cNvSpPr txBox="1"/>
            <p:nvPr/>
          </p:nvSpPr>
          <p:spPr>
            <a:xfrm>
              <a:off x="7685431"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grpSp>
      <p:grpSp>
        <p:nvGrpSpPr>
          <p:cNvPr id="30" name="Group 29"/>
          <p:cNvGrpSpPr/>
          <p:nvPr/>
        </p:nvGrpSpPr>
        <p:grpSpPr>
          <a:xfrm>
            <a:off x="1509327" y="3449756"/>
            <a:ext cx="6360307" cy="400110"/>
            <a:chOff x="1575018" y="3812311"/>
            <a:chExt cx="6360307" cy="400110"/>
          </a:xfrm>
        </p:grpSpPr>
        <p:sp>
          <p:nvSpPr>
            <p:cNvPr id="84" name="TextBox 83"/>
            <p:cNvSpPr txBox="1"/>
            <p:nvPr/>
          </p:nvSpPr>
          <p:spPr>
            <a:xfrm>
              <a:off x="1575018"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5" name="TextBox 84"/>
            <p:cNvSpPr txBox="1"/>
            <p:nvPr/>
          </p:nvSpPr>
          <p:spPr>
            <a:xfrm>
              <a:off x="230456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6" name="TextBox 85"/>
            <p:cNvSpPr txBox="1"/>
            <p:nvPr/>
          </p:nvSpPr>
          <p:spPr>
            <a:xfrm>
              <a:off x="303412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7" name="TextBox 86"/>
            <p:cNvSpPr txBox="1"/>
            <p:nvPr/>
          </p:nvSpPr>
          <p:spPr>
            <a:xfrm>
              <a:off x="380299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8" name="TextBox 87"/>
            <p:cNvSpPr txBox="1"/>
            <p:nvPr/>
          </p:nvSpPr>
          <p:spPr>
            <a:xfrm>
              <a:off x="4611206"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9" name="TextBox 88"/>
            <p:cNvSpPr txBox="1"/>
            <p:nvPr/>
          </p:nvSpPr>
          <p:spPr>
            <a:xfrm>
              <a:off x="5380085"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0" name="TextBox 89"/>
            <p:cNvSpPr txBox="1"/>
            <p:nvPr/>
          </p:nvSpPr>
          <p:spPr>
            <a:xfrm>
              <a:off x="612643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2" name="TextBox 91"/>
            <p:cNvSpPr txBox="1"/>
            <p:nvPr/>
          </p:nvSpPr>
          <p:spPr>
            <a:xfrm>
              <a:off x="6911083"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3" name="TextBox 92"/>
            <p:cNvSpPr txBox="1"/>
            <p:nvPr/>
          </p:nvSpPr>
          <p:spPr>
            <a:xfrm>
              <a:off x="7685431"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grpSp>
      <p:grpSp>
        <p:nvGrpSpPr>
          <p:cNvPr id="47" name="Group 46"/>
          <p:cNvGrpSpPr/>
          <p:nvPr/>
        </p:nvGrpSpPr>
        <p:grpSpPr>
          <a:xfrm>
            <a:off x="1528346" y="4212421"/>
            <a:ext cx="6360307" cy="400110"/>
            <a:chOff x="1620650" y="3430342"/>
            <a:chExt cx="6360307" cy="400110"/>
          </a:xfrm>
        </p:grpSpPr>
        <p:sp>
          <p:nvSpPr>
            <p:cNvPr id="95" name="TextBox 94"/>
            <p:cNvSpPr txBox="1"/>
            <p:nvPr/>
          </p:nvSpPr>
          <p:spPr>
            <a:xfrm>
              <a:off x="1620650"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6" name="TextBox 95"/>
            <p:cNvSpPr txBox="1"/>
            <p:nvPr/>
          </p:nvSpPr>
          <p:spPr>
            <a:xfrm>
              <a:off x="235020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7" name="TextBox 96"/>
            <p:cNvSpPr txBox="1"/>
            <p:nvPr/>
          </p:nvSpPr>
          <p:spPr>
            <a:xfrm>
              <a:off x="307975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8" name="TextBox 97"/>
            <p:cNvSpPr txBox="1"/>
            <p:nvPr/>
          </p:nvSpPr>
          <p:spPr>
            <a:xfrm>
              <a:off x="384863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9" name="TextBox 98"/>
            <p:cNvSpPr txBox="1"/>
            <p:nvPr/>
          </p:nvSpPr>
          <p:spPr>
            <a:xfrm>
              <a:off x="4656838"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0" name="TextBox 99"/>
            <p:cNvSpPr txBox="1"/>
            <p:nvPr/>
          </p:nvSpPr>
          <p:spPr>
            <a:xfrm>
              <a:off x="5425717"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1" name="TextBox 100"/>
            <p:cNvSpPr txBox="1"/>
            <p:nvPr/>
          </p:nvSpPr>
          <p:spPr>
            <a:xfrm>
              <a:off x="617206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2" name="TextBox 101"/>
            <p:cNvSpPr txBox="1"/>
            <p:nvPr/>
          </p:nvSpPr>
          <p:spPr>
            <a:xfrm>
              <a:off x="6956715"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3" name="TextBox 102"/>
            <p:cNvSpPr txBox="1"/>
            <p:nvPr/>
          </p:nvSpPr>
          <p:spPr>
            <a:xfrm>
              <a:off x="7731063"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grpSp>
      <p:sp>
        <p:nvSpPr>
          <p:cNvPr id="48" name="TextBox 47"/>
          <p:cNvSpPr txBox="1"/>
          <p:nvPr/>
        </p:nvSpPr>
        <p:spPr>
          <a:xfrm>
            <a:off x="585330" y="3526946"/>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Upper</a:t>
            </a:r>
          </a:p>
        </p:txBody>
      </p:sp>
      <p:sp>
        <p:nvSpPr>
          <p:cNvPr id="104" name="TextBox 103"/>
          <p:cNvSpPr txBox="1"/>
          <p:nvPr/>
        </p:nvSpPr>
        <p:spPr>
          <a:xfrm>
            <a:off x="590341" y="3907629"/>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Lower</a:t>
            </a:r>
          </a:p>
        </p:txBody>
      </p:sp>
      <p:sp>
        <p:nvSpPr>
          <p:cNvPr id="105" name="TextBox 104"/>
          <p:cNvSpPr txBox="1"/>
          <p:nvPr/>
        </p:nvSpPr>
        <p:spPr>
          <a:xfrm>
            <a:off x="564338" y="4230549"/>
            <a:ext cx="10292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 type</a:t>
            </a:r>
          </a:p>
        </p:txBody>
      </p:sp>
    </p:spTree>
    <p:extLst>
      <p:ext uri="{BB962C8B-B14F-4D97-AF65-F5344CB8AC3E}">
        <p14:creationId xmlns:p14="http://schemas.microsoft.com/office/powerpoint/2010/main" val="14164999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7724" y="1864053"/>
            <a:ext cx="456967" cy="456967"/>
            <a:chOff x="120974" y="2313916"/>
            <a:chExt cx="456967" cy="456967"/>
          </a:xfrm>
        </p:grpSpPr>
        <p:sp>
          <p:nvSpPr>
            <p:cNvPr id="23" name="Rectangle 22"/>
            <p:cNvSpPr/>
            <p:nvPr/>
          </p:nvSpPr>
          <p:spPr>
            <a:xfrm>
              <a:off x="120974" y="2313918"/>
              <a:ext cx="456966" cy="4569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456965" cy="456965"/>
            </a:xfrm>
            <a:prstGeom prst="rect">
              <a:avLst/>
            </a:prstGeom>
          </p:spPr>
        </p:pic>
      </p:grpSp>
      <p:grpSp>
        <p:nvGrpSpPr>
          <p:cNvPr id="3" name="Group 2"/>
          <p:cNvGrpSpPr/>
          <p:nvPr/>
        </p:nvGrpSpPr>
        <p:grpSpPr>
          <a:xfrm>
            <a:off x="797251" y="784983"/>
            <a:ext cx="431474" cy="495060"/>
            <a:chOff x="130501" y="763733"/>
            <a:chExt cx="431474" cy="495060"/>
          </a:xfrm>
        </p:grpSpPr>
        <p:sp>
          <p:nvSpPr>
            <p:cNvPr id="19" name="Rectangle 18"/>
            <p:cNvSpPr/>
            <p:nvPr/>
          </p:nvSpPr>
          <p:spPr>
            <a:xfrm>
              <a:off x="130501" y="763733"/>
              <a:ext cx="431474" cy="495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431474" cy="366277"/>
            </a:xfrm>
            <a:prstGeom prst="rect">
              <a:avLst/>
            </a:prstGeom>
          </p:spPr>
        </p:pic>
      </p:grpSp>
      <p:grpSp>
        <p:nvGrpSpPr>
          <p:cNvPr id="20" name="Group 19"/>
          <p:cNvGrpSpPr/>
          <p:nvPr/>
        </p:nvGrpSpPr>
        <p:grpSpPr>
          <a:xfrm>
            <a:off x="800404" y="2419028"/>
            <a:ext cx="444286" cy="444285"/>
            <a:chOff x="133654" y="2473722"/>
            <a:chExt cx="444286" cy="444285"/>
          </a:xfrm>
        </p:grpSpPr>
        <p:sp>
          <p:nvSpPr>
            <p:cNvPr id="26" name="Rectangle 25"/>
            <p:cNvSpPr/>
            <p:nvPr/>
          </p:nvSpPr>
          <p:spPr>
            <a:xfrm>
              <a:off x="133655" y="2473722"/>
              <a:ext cx="444285" cy="444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4" y="2473722"/>
              <a:ext cx="444285" cy="444285"/>
            </a:xfrm>
            <a:prstGeom prst="rect">
              <a:avLst/>
            </a:prstGeom>
          </p:spPr>
        </p:pic>
      </p:grpSp>
      <p:grpSp>
        <p:nvGrpSpPr>
          <p:cNvPr id="22" name="Group 21"/>
          <p:cNvGrpSpPr/>
          <p:nvPr/>
        </p:nvGrpSpPr>
        <p:grpSpPr>
          <a:xfrm>
            <a:off x="787090" y="2959151"/>
            <a:ext cx="441635" cy="489259"/>
            <a:chOff x="120340" y="3003482"/>
            <a:chExt cx="441635" cy="489259"/>
          </a:xfrm>
        </p:grpSpPr>
        <p:sp>
          <p:nvSpPr>
            <p:cNvPr id="28" name="Rectangle 27"/>
            <p:cNvSpPr/>
            <p:nvPr/>
          </p:nvSpPr>
          <p:spPr>
            <a:xfrm>
              <a:off x="120340" y="3003482"/>
              <a:ext cx="441635" cy="466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051106"/>
              <a:ext cx="441635" cy="441635"/>
            </a:xfrm>
            <a:prstGeom prst="rect">
              <a:avLst/>
            </a:prstGeom>
          </p:spPr>
        </p:pic>
      </p:grpSp>
      <p:grpSp>
        <p:nvGrpSpPr>
          <p:cNvPr id="18" name="Group 17"/>
          <p:cNvGrpSpPr/>
          <p:nvPr/>
        </p:nvGrpSpPr>
        <p:grpSpPr>
          <a:xfrm>
            <a:off x="783170" y="1369627"/>
            <a:ext cx="461521" cy="412366"/>
            <a:chOff x="116420" y="1384181"/>
            <a:chExt cx="461521" cy="412366"/>
          </a:xfrm>
        </p:grpSpPr>
        <p:sp>
          <p:nvSpPr>
            <p:cNvPr id="21" name="Rectangle 20"/>
            <p:cNvSpPr/>
            <p:nvPr/>
          </p:nvSpPr>
          <p:spPr>
            <a:xfrm>
              <a:off x="116420" y="1384181"/>
              <a:ext cx="461521" cy="41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384181"/>
              <a:ext cx="399162" cy="412366"/>
            </a:xfrm>
            <a:prstGeom prst="rect">
              <a:avLst/>
            </a:prstGeom>
          </p:spPr>
        </p:pic>
      </p:grpSp>
      <p:sp>
        <p:nvSpPr>
          <p:cNvPr id="32" name="TextBox 31"/>
          <p:cNvSpPr txBox="1"/>
          <p:nvPr/>
        </p:nvSpPr>
        <p:spPr>
          <a:xfrm>
            <a:off x="8295044" y="740126"/>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3" name="TextBox 32"/>
          <p:cNvSpPr txBox="1"/>
          <p:nvPr/>
        </p:nvSpPr>
        <p:spPr>
          <a:xfrm>
            <a:off x="8261455" y="1283423"/>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4" name="TextBox 33"/>
          <p:cNvSpPr txBox="1"/>
          <p:nvPr/>
        </p:nvSpPr>
        <p:spPr>
          <a:xfrm>
            <a:off x="8261455" y="1800149"/>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5" name="TextBox 34"/>
          <p:cNvSpPr txBox="1"/>
          <p:nvPr/>
        </p:nvSpPr>
        <p:spPr>
          <a:xfrm>
            <a:off x="8218425" y="2348783"/>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6" name="TextBox 35"/>
          <p:cNvSpPr txBox="1"/>
          <p:nvPr/>
        </p:nvSpPr>
        <p:spPr>
          <a:xfrm>
            <a:off x="8295044" y="2911393"/>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7" name="TextBox 36"/>
          <p:cNvSpPr txBox="1"/>
          <p:nvPr/>
        </p:nvSpPr>
        <p:spPr>
          <a:xfrm>
            <a:off x="-32409" y="49759"/>
            <a:ext cx="1417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38" name="TextBox 37"/>
          <p:cNvSpPr txBox="1"/>
          <p:nvPr/>
        </p:nvSpPr>
        <p:spPr>
          <a:xfrm>
            <a:off x="1298180"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0" name="TextBox 49"/>
          <p:cNvSpPr txBox="1"/>
          <p:nvPr/>
        </p:nvSpPr>
        <p:spPr>
          <a:xfrm>
            <a:off x="1298180" y="231800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1" name="TextBox 50"/>
          <p:cNvSpPr txBox="1"/>
          <p:nvPr/>
        </p:nvSpPr>
        <p:spPr>
          <a:xfrm>
            <a:off x="1298180"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2041069" y="49758"/>
            <a:ext cx="6563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6" name="TextBox 55"/>
          <p:cNvSpPr txBox="1"/>
          <p:nvPr/>
        </p:nvSpPr>
        <p:spPr>
          <a:xfrm>
            <a:off x="2027731"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0" name="TextBox 39"/>
          <p:cNvSpPr txBox="1"/>
          <p:nvPr/>
        </p:nvSpPr>
        <p:spPr>
          <a:xfrm>
            <a:off x="2757282"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7" name="TextBox 56"/>
          <p:cNvSpPr txBox="1"/>
          <p:nvPr/>
        </p:nvSpPr>
        <p:spPr>
          <a:xfrm>
            <a:off x="2757282" y="70934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9" name="TextBox 58"/>
          <p:cNvSpPr txBox="1"/>
          <p:nvPr/>
        </p:nvSpPr>
        <p:spPr>
          <a:xfrm>
            <a:off x="2757282" y="176937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4" name="TextBox 43"/>
          <p:cNvSpPr txBox="1"/>
          <p:nvPr/>
        </p:nvSpPr>
        <p:spPr>
          <a:xfrm>
            <a:off x="3486833"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4" name="TextBox 63"/>
          <p:cNvSpPr txBox="1"/>
          <p:nvPr/>
        </p:nvSpPr>
        <p:spPr>
          <a:xfrm>
            <a:off x="3526161" y="176937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6" name="TextBox 65"/>
          <p:cNvSpPr txBox="1"/>
          <p:nvPr/>
        </p:nvSpPr>
        <p:spPr>
          <a:xfrm>
            <a:off x="3526161"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1" name="TextBox 40"/>
          <p:cNvSpPr txBox="1"/>
          <p:nvPr/>
        </p:nvSpPr>
        <p:spPr>
          <a:xfrm>
            <a:off x="4295040"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1" name="TextBox 70"/>
          <p:cNvSpPr txBox="1"/>
          <p:nvPr/>
        </p:nvSpPr>
        <p:spPr>
          <a:xfrm>
            <a:off x="4334368"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2" name="TextBox 41"/>
          <p:cNvSpPr txBox="1"/>
          <p:nvPr/>
        </p:nvSpPr>
        <p:spPr>
          <a:xfrm>
            <a:off x="5116586" y="49758"/>
            <a:ext cx="6563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6" name="TextBox 75"/>
          <p:cNvSpPr txBox="1"/>
          <p:nvPr/>
        </p:nvSpPr>
        <p:spPr>
          <a:xfrm>
            <a:off x="5103247"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3" name="TextBox 42"/>
          <p:cNvSpPr txBox="1"/>
          <p:nvPr/>
        </p:nvSpPr>
        <p:spPr>
          <a:xfrm>
            <a:off x="5832798" y="49758"/>
            <a:ext cx="7165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8" name="TextBox 77"/>
          <p:cNvSpPr txBox="1"/>
          <p:nvPr/>
        </p:nvSpPr>
        <p:spPr>
          <a:xfrm>
            <a:off x="5849592" y="125264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5" name="TextBox 44"/>
          <p:cNvSpPr txBox="1"/>
          <p:nvPr/>
        </p:nvSpPr>
        <p:spPr>
          <a:xfrm>
            <a:off x="6595937" y="49758"/>
            <a:ext cx="7595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3" name="TextBox 82"/>
          <p:cNvSpPr txBox="1"/>
          <p:nvPr/>
        </p:nvSpPr>
        <p:spPr>
          <a:xfrm>
            <a:off x="6634245" y="125264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 name="TextBox 4"/>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TextBox 5"/>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0" name="TextBox 9"/>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 name="TextBox 6"/>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8" name="TextBox 7"/>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9" name="TextBox 8"/>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1" name="TextBox 10"/>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 name="TextBox 11"/>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cxnSp>
        <p:nvCxnSpPr>
          <p:cNvPr id="31" name="Straight Connector 30"/>
          <p:cNvCxnSpPr/>
          <p:nvPr/>
        </p:nvCxnSpPr>
        <p:spPr>
          <a:xfrm flipV="1">
            <a:off x="8216386" y="820806"/>
            <a:ext cx="0" cy="2675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402108" y="36467"/>
            <a:ext cx="6959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1" name="TextBox 90"/>
          <p:cNvSpPr txBox="1"/>
          <p:nvPr/>
        </p:nvSpPr>
        <p:spPr>
          <a:xfrm>
            <a:off x="7408593"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29" name="Group 28"/>
          <p:cNvGrpSpPr/>
          <p:nvPr/>
        </p:nvGrpSpPr>
        <p:grpSpPr>
          <a:xfrm>
            <a:off x="1528346" y="3849866"/>
            <a:ext cx="6360307" cy="400110"/>
            <a:chOff x="1575018" y="4206763"/>
            <a:chExt cx="6360307" cy="400110"/>
          </a:xfrm>
        </p:grpSpPr>
        <p:sp>
          <p:nvSpPr>
            <p:cNvPr id="70" name="TextBox 69"/>
            <p:cNvSpPr txBox="1"/>
            <p:nvPr/>
          </p:nvSpPr>
          <p:spPr>
            <a:xfrm>
              <a:off x="1575018"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2" name="TextBox 71"/>
            <p:cNvSpPr txBox="1"/>
            <p:nvPr/>
          </p:nvSpPr>
          <p:spPr>
            <a:xfrm>
              <a:off x="230456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3" name="TextBox 72"/>
            <p:cNvSpPr txBox="1"/>
            <p:nvPr/>
          </p:nvSpPr>
          <p:spPr>
            <a:xfrm>
              <a:off x="303412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4" name="TextBox 73"/>
            <p:cNvSpPr txBox="1"/>
            <p:nvPr/>
          </p:nvSpPr>
          <p:spPr>
            <a:xfrm>
              <a:off x="380299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5" name="TextBox 74"/>
            <p:cNvSpPr txBox="1"/>
            <p:nvPr/>
          </p:nvSpPr>
          <p:spPr>
            <a:xfrm>
              <a:off x="4611206"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7" name="TextBox 76"/>
            <p:cNvSpPr txBox="1"/>
            <p:nvPr/>
          </p:nvSpPr>
          <p:spPr>
            <a:xfrm>
              <a:off x="5380085"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9" name="TextBox 78"/>
            <p:cNvSpPr txBox="1"/>
            <p:nvPr/>
          </p:nvSpPr>
          <p:spPr>
            <a:xfrm>
              <a:off x="612643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0" name="TextBox 79"/>
            <p:cNvSpPr txBox="1"/>
            <p:nvPr/>
          </p:nvSpPr>
          <p:spPr>
            <a:xfrm>
              <a:off x="6911083"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1" name="TextBox 80"/>
            <p:cNvSpPr txBox="1"/>
            <p:nvPr/>
          </p:nvSpPr>
          <p:spPr>
            <a:xfrm>
              <a:off x="7685431"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grpSp>
      <p:grpSp>
        <p:nvGrpSpPr>
          <p:cNvPr id="30" name="Group 29"/>
          <p:cNvGrpSpPr/>
          <p:nvPr/>
        </p:nvGrpSpPr>
        <p:grpSpPr>
          <a:xfrm>
            <a:off x="1509327" y="3449756"/>
            <a:ext cx="6360307" cy="400110"/>
            <a:chOff x="1575018" y="3812311"/>
            <a:chExt cx="6360307" cy="400110"/>
          </a:xfrm>
        </p:grpSpPr>
        <p:sp>
          <p:nvSpPr>
            <p:cNvPr id="84" name="TextBox 83"/>
            <p:cNvSpPr txBox="1"/>
            <p:nvPr/>
          </p:nvSpPr>
          <p:spPr>
            <a:xfrm>
              <a:off x="1575018"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5" name="TextBox 84"/>
            <p:cNvSpPr txBox="1"/>
            <p:nvPr/>
          </p:nvSpPr>
          <p:spPr>
            <a:xfrm>
              <a:off x="230456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6" name="TextBox 85"/>
            <p:cNvSpPr txBox="1"/>
            <p:nvPr/>
          </p:nvSpPr>
          <p:spPr>
            <a:xfrm>
              <a:off x="303412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7" name="TextBox 86"/>
            <p:cNvSpPr txBox="1"/>
            <p:nvPr/>
          </p:nvSpPr>
          <p:spPr>
            <a:xfrm>
              <a:off x="380299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8" name="TextBox 87"/>
            <p:cNvSpPr txBox="1"/>
            <p:nvPr/>
          </p:nvSpPr>
          <p:spPr>
            <a:xfrm>
              <a:off x="4611206"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9" name="TextBox 88"/>
            <p:cNvSpPr txBox="1"/>
            <p:nvPr/>
          </p:nvSpPr>
          <p:spPr>
            <a:xfrm>
              <a:off x="5380085"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0" name="TextBox 89"/>
            <p:cNvSpPr txBox="1"/>
            <p:nvPr/>
          </p:nvSpPr>
          <p:spPr>
            <a:xfrm>
              <a:off x="612643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2" name="TextBox 91"/>
            <p:cNvSpPr txBox="1"/>
            <p:nvPr/>
          </p:nvSpPr>
          <p:spPr>
            <a:xfrm>
              <a:off x="6911083"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3" name="TextBox 92"/>
            <p:cNvSpPr txBox="1"/>
            <p:nvPr/>
          </p:nvSpPr>
          <p:spPr>
            <a:xfrm>
              <a:off x="7685431"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grpSp>
      <p:grpSp>
        <p:nvGrpSpPr>
          <p:cNvPr id="47" name="Group 46"/>
          <p:cNvGrpSpPr/>
          <p:nvPr/>
        </p:nvGrpSpPr>
        <p:grpSpPr>
          <a:xfrm>
            <a:off x="1528346" y="4212421"/>
            <a:ext cx="6360307" cy="400110"/>
            <a:chOff x="1620650" y="3430342"/>
            <a:chExt cx="6360307" cy="400110"/>
          </a:xfrm>
        </p:grpSpPr>
        <p:sp>
          <p:nvSpPr>
            <p:cNvPr id="95" name="TextBox 94"/>
            <p:cNvSpPr txBox="1"/>
            <p:nvPr/>
          </p:nvSpPr>
          <p:spPr>
            <a:xfrm>
              <a:off x="1620650"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6" name="TextBox 95"/>
            <p:cNvSpPr txBox="1"/>
            <p:nvPr/>
          </p:nvSpPr>
          <p:spPr>
            <a:xfrm>
              <a:off x="235020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7" name="TextBox 96"/>
            <p:cNvSpPr txBox="1"/>
            <p:nvPr/>
          </p:nvSpPr>
          <p:spPr>
            <a:xfrm>
              <a:off x="307975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8" name="TextBox 97"/>
            <p:cNvSpPr txBox="1"/>
            <p:nvPr/>
          </p:nvSpPr>
          <p:spPr>
            <a:xfrm>
              <a:off x="384863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9" name="TextBox 98"/>
            <p:cNvSpPr txBox="1"/>
            <p:nvPr/>
          </p:nvSpPr>
          <p:spPr>
            <a:xfrm>
              <a:off x="4656838"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0" name="TextBox 99"/>
            <p:cNvSpPr txBox="1"/>
            <p:nvPr/>
          </p:nvSpPr>
          <p:spPr>
            <a:xfrm>
              <a:off x="5425717"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1" name="TextBox 100"/>
            <p:cNvSpPr txBox="1"/>
            <p:nvPr/>
          </p:nvSpPr>
          <p:spPr>
            <a:xfrm>
              <a:off x="617206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2" name="TextBox 101"/>
            <p:cNvSpPr txBox="1"/>
            <p:nvPr/>
          </p:nvSpPr>
          <p:spPr>
            <a:xfrm>
              <a:off x="6956715"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3" name="TextBox 102"/>
            <p:cNvSpPr txBox="1"/>
            <p:nvPr/>
          </p:nvSpPr>
          <p:spPr>
            <a:xfrm>
              <a:off x="7731063"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grpSp>
      <p:sp>
        <p:nvSpPr>
          <p:cNvPr id="48" name="TextBox 47"/>
          <p:cNvSpPr txBox="1"/>
          <p:nvPr/>
        </p:nvSpPr>
        <p:spPr>
          <a:xfrm>
            <a:off x="585330" y="3526946"/>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Upper</a:t>
            </a:r>
          </a:p>
        </p:txBody>
      </p:sp>
      <p:sp>
        <p:nvSpPr>
          <p:cNvPr id="104" name="TextBox 103"/>
          <p:cNvSpPr txBox="1"/>
          <p:nvPr/>
        </p:nvSpPr>
        <p:spPr>
          <a:xfrm>
            <a:off x="590341" y="3907629"/>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Lower</a:t>
            </a:r>
          </a:p>
        </p:txBody>
      </p:sp>
      <p:sp>
        <p:nvSpPr>
          <p:cNvPr id="105" name="TextBox 104"/>
          <p:cNvSpPr txBox="1"/>
          <p:nvPr/>
        </p:nvSpPr>
        <p:spPr>
          <a:xfrm>
            <a:off x="564338" y="4230549"/>
            <a:ext cx="10292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 type</a:t>
            </a:r>
          </a:p>
        </p:txBody>
      </p:sp>
    </p:spTree>
    <p:extLst>
      <p:ext uri="{BB962C8B-B14F-4D97-AF65-F5344CB8AC3E}">
        <p14:creationId xmlns:p14="http://schemas.microsoft.com/office/powerpoint/2010/main" val="2142502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7724" y="1864053"/>
            <a:ext cx="456967" cy="456967"/>
            <a:chOff x="120974" y="2313916"/>
            <a:chExt cx="456967" cy="456967"/>
          </a:xfrm>
        </p:grpSpPr>
        <p:sp>
          <p:nvSpPr>
            <p:cNvPr id="23" name="Rectangle 22"/>
            <p:cNvSpPr/>
            <p:nvPr/>
          </p:nvSpPr>
          <p:spPr>
            <a:xfrm>
              <a:off x="120974" y="2313918"/>
              <a:ext cx="456966" cy="4569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456965" cy="456965"/>
            </a:xfrm>
            <a:prstGeom prst="rect">
              <a:avLst/>
            </a:prstGeom>
          </p:spPr>
        </p:pic>
      </p:grpSp>
      <p:grpSp>
        <p:nvGrpSpPr>
          <p:cNvPr id="3" name="Group 2"/>
          <p:cNvGrpSpPr/>
          <p:nvPr/>
        </p:nvGrpSpPr>
        <p:grpSpPr>
          <a:xfrm>
            <a:off x="797251" y="784983"/>
            <a:ext cx="431474" cy="495060"/>
            <a:chOff x="130501" y="763733"/>
            <a:chExt cx="431474" cy="495060"/>
          </a:xfrm>
        </p:grpSpPr>
        <p:sp>
          <p:nvSpPr>
            <p:cNvPr id="19" name="Rectangle 18"/>
            <p:cNvSpPr/>
            <p:nvPr/>
          </p:nvSpPr>
          <p:spPr>
            <a:xfrm>
              <a:off x="130501" y="763733"/>
              <a:ext cx="431474" cy="495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431474" cy="366277"/>
            </a:xfrm>
            <a:prstGeom prst="rect">
              <a:avLst/>
            </a:prstGeom>
          </p:spPr>
        </p:pic>
      </p:grpSp>
      <p:grpSp>
        <p:nvGrpSpPr>
          <p:cNvPr id="20" name="Group 19"/>
          <p:cNvGrpSpPr/>
          <p:nvPr/>
        </p:nvGrpSpPr>
        <p:grpSpPr>
          <a:xfrm>
            <a:off x="800404" y="2419028"/>
            <a:ext cx="444286" cy="444285"/>
            <a:chOff x="133654" y="2473722"/>
            <a:chExt cx="444286" cy="444285"/>
          </a:xfrm>
        </p:grpSpPr>
        <p:sp>
          <p:nvSpPr>
            <p:cNvPr id="26" name="Rectangle 25"/>
            <p:cNvSpPr/>
            <p:nvPr/>
          </p:nvSpPr>
          <p:spPr>
            <a:xfrm>
              <a:off x="133655" y="2473722"/>
              <a:ext cx="444285" cy="444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4" y="2473722"/>
              <a:ext cx="444285" cy="444285"/>
            </a:xfrm>
            <a:prstGeom prst="rect">
              <a:avLst/>
            </a:prstGeom>
          </p:spPr>
        </p:pic>
      </p:grpSp>
      <p:grpSp>
        <p:nvGrpSpPr>
          <p:cNvPr id="22" name="Group 21"/>
          <p:cNvGrpSpPr/>
          <p:nvPr/>
        </p:nvGrpSpPr>
        <p:grpSpPr>
          <a:xfrm>
            <a:off x="787090" y="2959151"/>
            <a:ext cx="441635" cy="489259"/>
            <a:chOff x="120340" y="3003482"/>
            <a:chExt cx="441635" cy="489259"/>
          </a:xfrm>
        </p:grpSpPr>
        <p:sp>
          <p:nvSpPr>
            <p:cNvPr id="28" name="Rectangle 27"/>
            <p:cNvSpPr/>
            <p:nvPr/>
          </p:nvSpPr>
          <p:spPr>
            <a:xfrm>
              <a:off x="120340" y="3003482"/>
              <a:ext cx="441635" cy="466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051106"/>
              <a:ext cx="441635" cy="441635"/>
            </a:xfrm>
            <a:prstGeom prst="rect">
              <a:avLst/>
            </a:prstGeom>
          </p:spPr>
        </p:pic>
      </p:grpSp>
      <p:grpSp>
        <p:nvGrpSpPr>
          <p:cNvPr id="18" name="Group 17"/>
          <p:cNvGrpSpPr/>
          <p:nvPr/>
        </p:nvGrpSpPr>
        <p:grpSpPr>
          <a:xfrm>
            <a:off x="783170" y="1369627"/>
            <a:ext cx="461521" cy="412366"/>
            <a:chOff x="116420" y="1384181"/>
            <a:chExt cx="461521" cy="412366"/>
          </a:xfrm>
        </p:grpSpPr>
        <p:sp>
          <p:nvSpPr>
            <p:cNvPr id="21" name="Rectangle 20"/>
            <p:cNvSpPr/>
            <p:nvPr/>
          </p:nvSpPr>
          <p:spPr>
            <a:xfrm>
              <a:off x="116420" y="1384181"/>
              <a:ext cx="461521" cy="41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384181"/>
              <a:ext cx="399162" cy="412366"/>
            </a:xfrm>
            <a:prstGeom prst="rect">
              <a:avLst/>
            </a:prstGeom>
          </p:spPr>
        </p:pic>
      </p:grpSp>
      <p:sp>
        <p:nvSpPr>
          <p:cNvPr id="32" name="TextBox 31"/>
          <p:cNvSpPr txBox="1"/>
          <p:nvPr/>
        </p:nvSpPr>
        <p:spPr>
          <a:xfrm>
            <a:off x="8295044" y="740126"/>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3" name="TextBox 32"/>
          <p:cNvSpPr txBox="1"/>
          <p:nvPr/>
        </p:nvSpPr>
        <p:spPr>
          <a:xfrm>
            <a:off x="8261455" y="1283423"/>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4" name="TextBox 33"/>
          <p:cNvSpPr txBox="1"/>
          <p:nvPr/>
        </p:nvSpPr>
        <p:spPr>
          <a:xfrm>
            <a:off x="8261455" y="1800149"/>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5" name="TextBox 34"/>
          <p:cNvSpPr txBox="1"/>
          <p:nvPr/>
        </p:nvSpPr>
        <p:spPr>
          <a:xfrm>
            <a:off x="8218425" y="2348783"/>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6" name="TextBox 35"/>
          <p:cNvSpPr txBox="1"/>
          <p:nvPr/>
        </p:nvSpPr>
        <p:spPr>
          <a:xfrm>
            <a:off x="8295044" y="2911393"/>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7" name="TextBox 36"/>
          <p:cNvSpPr txBox="1"/>
          <p:nvPr/>
        </p:nvSpPr>
        <p:spPr>
          <a:xfrm>
            <a:off x="-32409" y="49759"/>
            <a:ext cx="1417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38" name="TextBox 37"/>
          <p:cNvSpPr txBox="1"/>
          <p:nvPr/>
        </p:nvSpPr>
        <p:spPr>
          <a:xfrm>
            <a:off x="1298180"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0" name="TextBox 49"/>
          <p:cNvSpPr txBox="1"/>
          <p:nvPr/>
        </p:nvSpPr>
        <p:spPr>
          <a:xfrm>
            <a:off x="1298180" y="231800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1" name="TextBox 50"/>
          <p:cNvSpPr txBox="1"/>
          <p:nvPr/>
        </p:nvSpPr>
        <p:spPr>
          <a:xfrm>
            <a:off x="1298180"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2041069" y="49758"/>
            <a:ext cx="6563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6" name="TextBox 55"/>
          <p:cNvSpPr txBox="1"/>
          <p:nvPr/>
        </p:nvSpPr>
        <p:spPr>
          <a:xfrm>
            <a:off x="2027731"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0" name="TextBox 39"/>
          <p:cNvSpPr txBox="1"/>
          <p:nvPr/>
        </p:nvSpPr>
        <p:spPr>
          <a:xfrm>
            <a:off x="2757282"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7" name="TextBox 56"/>
          <p:cNvSpPr txBox="1"/>
          <p:nvPr/>
        </p:nvSpPr>
        <p:spPr>
          <a:xfrm>
            <a:off x="2757282" y="70934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9" name="TextBox 58"/>
          <p:cNvSpPr txBox="1"/>
          <p:nvPr/>
        </p:nvSpPr>
        <p:spPr>
          <a:xfrm>
            <a:off x="2757282" y="176937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4" name="TextBox 43"/>
          <p:cNvSpPr txBox="1"/>
          <p:nvPr/>
        </p:nvSpPr>
        <p:spPr>
          <a:xfrm>
            <a:off x="3486833"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4" name="TextBox 63"/>
          <p:cNvSpPr txBox="1"/>
          <p:nvPr/>
        </p:nvSpPr>
        <p:spPr>
          <a:xfrm>
            <a:off x="3526161" y="176937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6" name="TextBox 65"/>
          <p:cNvSpPr txBox="1"/>
          <p:nvPr/>
        </p:nvSpPr>
        <p:spPr>
          <a:xfrm>
            <a:off x="3526161"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1" name="TextBox 40"/>
          <p:cNvSpPr txBox="1"/>
          <p:nvPr/>
        </p:nvSpPr>
        <p:spPr>
          <a:xfrm>
            <a:off x="4295040"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1" name="TextBox 70"/>
          <p:cNvSpPr txBox="1"/>
          <p:nvPr/>
        </p:nvSpPr>
        <p:spPr>
          <a:xfrm>
            <a:off x="4334368"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2" name="TextBox 41"/>
          <p:cNvSpPr txBox="1"/>
          <p:nvPr/>
        </p:nvSpPr>
        <p:spPr>
          <a:xfrm>
            <a:off x="5116586" y="49758"/>
            <a:ext cx="6563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6" name="TextBox 75"/>
          <p:cNvSpPr txBox="1"/>
          <p:nvPr/>
        </p:nvSpPr>
        <p:spPr>
          <a:xfrm>
            <a:off x="5103247"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3" name="TextBox 42"/>
          <p:cNvSpPr txBox="1"/>
          <p:nvPr/>
        </p:nvSpPr>
        <p:spPr>
          <a:xfrm>
            <a:off x="5832798" y="49758"/>
            <a:ext cx="7165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8" name="TextBox 77"/>
          <p:cNvSpPr txBox="1"/>
          <p:nvPr/>
        </p:nvSpPr>
        <p:spPr>
          <a:xfrm>
            <a:off x="5849592" y="125264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5" name="TextBox 44"/>
          <p:cNvSpPr txBox="1"/>
          <p:nvPr/>
        </p:nvSpPr>
        <p:spPr>
          <a:xfrm>
            <a:off x="6595937" y="49758"/>
            <a:ext cx="7595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3" name="TextBox 82"/>
          <p:cNvSpPr txBox="1"/>
          <p:nvPr/>
        </p:nvSpPr>
        <p:spPr>
          <a:xfrm>
            <a:off x="6634245" y="125264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 name="TextBox 4"/>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TextBox 5"/>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0" name="TextBox 9"/>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 name="TextBox 6"/>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8" name="TextBox 7"/>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9" name="TextBox 8"/>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1" name="TextBox 10"/>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 name="TextBox 11"/>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cxnSp>
        <p:nvCxnSpPr>
          <p:cNvPr id="31" name="Straight Connector 30"/>
          <p:cNvCxnSpPr/>
          <p:nvPr/>
        </p:nvCxnSpPr>
        <p:spPr>
          <a:xfrm flipV="1">
            <a:off x="8216386" y="820806"/>
            <a:ext cx="0" cy="2675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402108" y="36467"/>
            <a:ext cx="6959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1" name="TextBox 90"/>
          <p:cNvSpPr txBox="1"/>
          <p:nvPr/>
        </p:nvSpPr>
        <p:spPr>
          <a:xfrm>
            <a:off x="7408593"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29" name="Group 28"/>
          <p:cNvGrpSpPr/>
          <p:nvPr/>
        </p:nvGrpSpPr>
        <p:grpSpPr>
          <a:xfrm>
            <a:off x="1528346" y="3849866"/>
            <a:ext cx="6360307" cy="400110"/>
            <a:chOff x="1575018" y="4206763"/>
            <a:chExt cx="6360307" cy="400110"/>
          </a:xfrm>
        </p:grpSpPr>
        <p:sp>
          <p:nvSpPr>
            <p:cNvPr id="70" name="TextBox 69"/>
            <p:cNvSpPr txBox="1"/>
            <p:nvPr/>
          </p:nvSpPr>
          <p:spPr>
            <a:xfrm>
              <a:off x="1575018"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2" name="TextBox 71"/>
            <p:cNvSpPr txBox="1"/>
            <p:nvPr/>
          </p:nvSpPr>
          <p:spPr>
            <a:xfrm>
              <a:off x="230456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3" name="TextBox 72"/>
            <p:cNvSpPr txBox="1"/>
            <p:nvPr/>
          </p:nvSpPr>
          <p:spPr>
            <a:xfrm>
              <a:off x="303412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4" name="TextBox 73"/>
            <p:cNvSpPr txBox="1"/>
            <p:nvPr/>
          </p:nvSpPr>
          <p:spPr>
            <a:xfrm>
              <a:off x="380299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5" name="TextBox 74"/>
            <p:cNvSpPr txBox="1"/>
            <p:nvPr/>
          </p:nvSpPr>
          <p:spPr>
            <a:xfrm>
              <a:off x="4611206"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7" name="TextBox 76"/>
            <p:cNvSpPr txBox="1"/>
            <p:nvPr/>
          </p:nvSpPr>
          <p:spPr>
            <a:xfrm>
              <a:off x="5380085"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9" name="TextBox 78"/>
            <p:cNvSpPr txBox="1"/>
            <p:nvPr/>
          </p:nvSpPr>
          <p:spPr>
            <a:xfrm>
              <a:off x="612643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0" name="TextBox 79"/>
            <p:cNvSpPr txBox="1"/>
            <p:nvPr/>
          </p:nvSpPr>
          <p:spPr>
            <a:xfrm>
              <a:off x="6911083"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1" name="TextBox 80"/>
            <p:cNvSpPr txBox="1"/>
            <p:nvPr/>
          </p:nvSpPr>
          <p:spPr>
            <a:xfrm>
              <a:off x="7685431"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grpSp>
      <p:grpSp>
        <p:nvGrpSpPr>
          <p:cNvPr id="30" name="Group 29"/>
          <p:cNvGrpSpPr/>
          <p:nvPr/>
        </p:nvGrpSpPr>
        <p:grpSpPr>
          <a:xfrm>
            <a:off x="1509327" y="3449756"/>
            <a:ext cx="6360307" cy="400110"/>
            <a:chOff x="1575018" y="3812311"/>
            <a:chExt cx="6360307" cy="400110"/>
          </a:xfrm>
        </p:grpSpPr>
        <p:sp>
          <p:nvSpPr>
            <p:cNvPr id="84" name="TextBox 83"/>
            <p:cNvSpPr txBox="1"/>
            <p:nvPr/>
          </p:nvSpPr>
          <p:spPr>
            <a:xfrm>
              <a:off x="1575018"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5" name="TextBox 84"/>
            <p:cNvSpPr txBox="1"/>
            <p:nvPr/>
          </p:nvSpPr>
          <p:spPr>
            <a:xfrm>
              <a:off x="230456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6" name="TextBox 85"/>
            <p:cNvSpPr txBox="1"/>
            <p:nvPr/>
          </p:nvSpPr>
          <p:spPr>
            <a:xfrm>
              <a:off x="303412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7" name="TextBox 86"/>
            <p:cNvSpPr txBox="1"/>
            <p:nvPr/>
          </p:nvSpPr>
          <p:spPr>
            <a:xfrm>
              <a:off x="380299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8" name="TextBox 87"/>
            <p:cNvSpPr txBox="1"/>
            <p:nvPr/>
          </p:nvSpPr>
          <p:spPr>
            <a:xfrm>
              <a:off x="4611206"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9" name="TextBox 88"/>
            <p:cNvSpPr txBox="1"/>
            <p:nvPr/>
          </p:nvSpPr>
          <p:spPr>
            <a:xfrm>
              <a:off x="5380085"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0" name="TextBox 89"/>
            <p:cNvSpPr txBox="1"/>
            <p:nvPr/>
          </p:nvSpPr>
          <p:spPr>
            <a:xfrm>
              <a:off x="612643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2" name="TextBox 91"/>
            <p:cNvSpPr txBox="1"/>
            <p:nvPr/>
          </p:nvSpPr>
          <p:spPr>
            <a:xfrm>
              <a:off x="6911083"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3" name="TextBox 92"/>
            <p:cNvSpPr txBox="1"/>
            <p:nvPr/>
          </p:nvSpPr>
          <p:spPr>
            <a:xfrm>
              <a:off x="7685431"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grpSp>
      <p:grpSp>
        <p:nvGrpSpPr>
          <p:cNvPr id="47" name="Group 46"/>
          <p:cNvGrpSpPr/>
          <p:nvPr/>
        </p:nvGrpSpPr>
        <p:grpSpPr>
          <a:xfrm>
            <a:off x="1528346" y="4212421"/>
            <a:ext cx="6360307" cy="400110"/>
            <a:chOff x="1620650" y="3430342"/>
            <a:chExt cx="6360307" cy="400110"/>
          </a:xfrm>
        </p:grpSpPr>
        <p:sp>
          <p:nvSpPr>
            <p:cNvPr id="95" name="TextBox 94"/>
            <p:cNvSpPr txBox="1"/>
            <p:nvPr/>
          </p:nvSpPr>
          <p:spPr>
            <a:xfrm>
              <a:off x="1620650"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6" name="TextBox 95"/>
            <p:cNvSpPr txBox="1"/>
            <p:nvPr/>
          </p:nvSpPr>
          <p:spPr>
            <a:xfrm>
              <a:off x="235020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7" name="TextBox 96"/>
            <p:cNvSpPr txBox="1"/>
            <p:nvPr/>
          </p:nvSpPr>
          <p:spPr>
            <a:xfrm>
              <a:off x="307975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8" name="TextBox 97"/>
            <p:cNvSpPr txBox="1"/>
            <p:nvPr/>
          </p:nvSpPr>
          <p:spPr>
            <a:xfrm>
              <a:off x="384863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9" name="TextBox 98"/>
            <p:cNvSpPr txBox="1"/>
            <p:nvPr/>
          </p:nvSpPr>
          <p:spPr>
            <a:xfrm>
              <a:off x="4656838"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0" name="TextBox 99"/>
            <p:cNvSpPr txBox="1"/>
            <p:nvPr/>
          </p:nvSpPr>
          <p:spPr>
            <a:xfrm>
              <a:off x="5425717"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1" name="TextBox 100"/>
            <p:cNvSpPr txBox="1"/>
            <p:nvPr/>
          </p:nvSpPr>
          <p:spPr>
            <a:xfrm>
              <a:off x="617206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2" name="TextBox 101"/>
            <p:cNvSpPr txBox="1"/>
            <p:nvPr/>
          </p:nvSpPr>
          <p:spPr>
            <a:xfrm>
              <a:off x="6956715"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3" name="TextBox 102"/>
            <p:cNvSpPr txBox="1"/>
            <p:nvPr/>
          </p:nvSpPr>
          <p:spPr>
            <a:xfrm>
              <a:off x="7731063"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grpSp>
      <p:sp>
        <p:nvSpPr>
          <p:cNvPr id="48" name="TextBox 47"/>
          <p:cNvSpPr txBox="1"/>
          <p:nvPr/>
        </p:nvSpPr>
        <p:spPr>
          <a:xfrm>
            <a:off x="585330" y="3526946"/>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Upper</a:t>
            </a:r>
          </a:p>
        </p:txBody>
      </p:sp>
      <p:sp>
        <p:nvSpPr>
          <p:cNvPr id="104" name="TextBox 103"/>
          <p:cNvSpPr txBox="1"/>
          <p:nvPr/>
        </p:nvSpPr>
        <p:spPr>
          <a:xfrm>
            <a:off x="590341" y="3907629"/>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Lower</a:t>
            </a:r>
          </a:p>
        </p:txBody>
      </p:sp>
      <p:sp>
        <p:nvSpPr>
          <p:cNvPr id="105" name="TextBox 104"/>
          <p:cNvSpPr txBox="1"/>
          <p:nvPr/>
        </p:nvSpPr>
        <p:spPr>
          <a:xfrm>
            <a:off x="564338" y="4230549"/>
            <a:ext cx="10292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 type</a:t>
            </a:r>
          </a:p>
        </p:txBody>
      </p:sp>
      <p:sp>
        <p:nvSpPr>
          <p:cNvPr id="106" name="Rectangle 105"/>
          <p:cNvSpPr/>
          <p:nvPr/>
        </p:nvSpPr>
        <p:spPr>
          <a:xfrm>
            <a:off x="1074523" y="418936"/>
            <a:ext cx="7489509" cy="4246603"/>
          </a:xfrm>
          <a:prstGeom prst="rect">
            <a:avLst/>
          </a:prstGeom>
          <a:solidFill>
            <a:srgbClr val="00B0F0"/>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7" name="Group 106"/>
          <p:cNvGrpSpPr/>
          <p:nvPr/>
        </p:nvGrpSpPr>
        <p:grpSpPr>
          <a:xfrm>
            <a:off x="1727739" y="708151"/>
            <a:ext cx="3557716" cy="1903915"/>
            <a:chOff x="693892" y="1170501"/>
            <a:chExt cx="2941585" cy="1730344"/>
          </a:xfrm>
        </p:grpSpPr>
        <p:sp>
          <p:nvSpPr>
            <p:cNvPr id="108" name="Rectangle 107"/>
            <p:cNvSpPr/>
            <p:nvPr/>
          </p:nvSpPr>
          <p:spPr>
            <a:xfrm>
              <a:off x="693892" y="1519084"/>
              <a:ext cx="2941585" cy="1076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109" name="Picture 8" descr="Image result for gurob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892" y="1170501"/>
              <a:ext cx="2941585" cy="1730344"/>
            </a:xfrm>
            <a:prstGeom prst="rect">
              <a:avLst/>
            </a:prstGeom>
            <a:noFill/>
            <a:extLst>
              <a:ext uri="{909E8E84-426E-40DD-AFC4-6F175D3DCCD1}">
                <a14:hiddenFill xmlns:a14="http://schemas.microsoft.com/office/drawing/2010/main">
                  <a:solidFill>
                    <a:srgbClr val="FFFFFF"/>
                  </a:solidFill>
                </a14:hiddenFill>
              </a:ext>
            </a:extLst>
          </p:spPr>
        </p:pic>
      </p:grpSp>
      <p:pic>
        <p:nvPicPr>
          <p:cNvPr id="110" name="Picture 10" descr="Image result for cple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3434" y="2352916"/>
            <a:ext cx="2258729" cy="18069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2" descr="80x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2163" y="934724"/>
            <a:ext cx="1677342" cy="167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326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87724" y="1864053"/>
            <a:ext cx="456967" cy="456967"/>
            <a:chOff x="120974" y="2313916"/>
            <a:chExt cx="456967" cy="456967"/>
          </a:xfrm>
        </p:grpSpPr>
        <p:sp>
          <p:nvSpPr>
            <p:cNvPr id="23" name="Rectangle 22"/>
            <p:cNvSpPr/>
            <p:nvPr/>
          </p:nvSpPr>
          <p:spPr>
            <a:xfrm>
              <a:off x="120974" y="2313918"/>
              <a:ext cx="456966" cy="4569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456965" cy="456965"/>
            </a:xfrm>
            <a:prstGeom prst="rect">
              <a:avLst/>
            </a:prstGeom>
          </p:spPr>
        </p:pic>
      </p:grpSp>
      <p:grpSp>
        <p:nvGrpSpPr>
          <p:cNvPr id="3" name="Group 2"/>
          <p:cNvGrpSpPr/>
          <p:nvPr/>
        </p:nvGrpSpPr>
        <p:grpSpPr>
          <a:xfrm>
            <a:off x="797251" y="784983"/>
            <a:ext cx="431474" cy="495060"/>
            <a:chOff x="130501" y="763733"/>
            <a:chExt cx="431474" cy="495060"/>
          </a:xfrm>
        </p:grpSpPr>
        <p:sp>
          <p:nvSpPr>
            <p:cNvPr id="19" name="Rectangle 18"/>
            <p:cNvSpPr/>
            <p:nvPr/>
          </p:nvSpPr>
          <p:spPr>
            <a:xfrm>
              <a:off x="130501" y="763733"/>
              <a:ext cx="431474" cy="495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431474" cy="366277"/>
            </a:xfrm>
            <a:prstGeom prst="rect">
              <a:avLst/>
            </a:prstGeom>
          </p:spPr>
        </p:pic>
      </p:grpSp>
      <p:grpSp>
        <p:nvGrpSpPr>
          <p:cNvPr id="20" name="Group 19"/>
          <p:cNvGrpSpPr/>
          <p:nvPr/>
        </p:nvGrpSpPr>
        <p:grpSpPr>
          <a:xfrm>
            <a:off x="800404" y="2419028"/>
            <a:ext cx="444286" cy="444285"/>
            <a:chOff x="133654" y="2473722"/>
            <a:chExt cx="444286" cy="444285"/>
          </a:xfrm>
        </p:grpSpPr>
        <p:sp>
          <p:nvSpPr>
            <p:cNvPr id="26" name="Rectangle 25"/>
            <p:cNvSpPr/>
            <p:nvPr/>
          </p:nvSpPr>
          <p:spPr>
            <a:xfrm>
              <a:off x="133655" y="2473722"/>
              <a:ext cx="444285" cy="444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4" y="2473722"/>
              <a:ext cx="444285" cy="444285"/>
            </a:xfrm>
            <a:prstGeom prst="rect">
              <a:avLst/>
            </a:prstGeom>
          </p:spPr>
        </p:pic>
      </p:grpSp>
      <p:grpSp>
        <p:nvGrpSpPr>
          <p:cNvPr id="22" name="Group 21"/>
          <p:cNvGrpSpPr/>
          <p:nvPr/>
        </p:nvGrpSpPr>
        <p:grpSpPr>
          <a:xfrm>
            <a:off x="787090" y="2959151"/>
            <a:ext cx="441635" cy="489259"/>
            <a:chOff x="120340" y="3003482"/>
            <a:chExt cx="441635" cy="489259"/>
          </a:xfrm>
        </p:grpSpPr>
        <p:sp>
          <p:nvSpPr>
            <p:cNvPr id="28" name="Rectangle 27"/>
            <p:cNvSpPr/>
            <p:nvPr/>
          </p:nvSpPr>
          <p:spPr>
            <a:xfrm>
              <a:off x="120340" y="3003482"/>
              <a:ext cx="441635" cy="466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051106"/>
              <a:ext cx="441635" cy="441635"/>
            </a:xfrm>
            <a:prstGeom prst="rect">
              <a:avLst/>
            </a:prstGeom>
          </p:spPr>
        </p:pic>
      </p:grpSp>
      <p:grpSp>
        <p:nvGrpSpPr>
          <p:cNvPr id="18" name="Group 17"/>
          <p:cNvGrpSpPr/>
          <p:nvPr/>
        </p:nvGrpSpPr>
        <p:grpSpPr>
          <a:xfrm>
            <a:off x="783170" y="1369627"/>
            <a:ext cx="461521" cy="412366"/>
            <a:chOff x="116420" y="1384181"/>
            <a:chExt cx="461521" cy="412366"/>
          </a:xfrm>
        </p:grpSpPr>
        <p:sp>
          <p:nvSpPr>
            <p:cNvPr id="21" name="Rectangle 20"/>
            <p:cNvSpPr/>
            <p:nvPr/>
          </p:nvSpPr>
          <p:spPr>
            <a:xfrm>
              <a:off x="116420" y="1384181"/>
              <a:ext cx="461521" cy="41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384181"/>
              <a:ext cx="399162" cy="412366"/>
            </a:xfrm>
            <a:prstGeom prst="rect">
              <a:avLst/>
            </a:prstGeom>
          </p:spPr>
        </p:pic>
      </p:grpSp>
      <p:sp>
        <p:nvSpPr>
          <p:cNvPr id="32" name="TextBox 31"/>
          <p:cNvSpPr txBox="1"/>
          <p:nvPr/>
        </p:nvSpPr>
        <p:spPr>
          <a:xfrm>
            <a:off x="8295044" y="740126"/>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3" name="TextBox 32"/>
          <p:cNvSpPr txBox="1"/>
          <p:nvPr/>
        </p:nvSpPr>
        <p:spPr>
          <a:xfrm>
            <a:off x="8261455" y="1283423"/>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4" name="TextBox 33"/>
          <p:cNvSpPr txBox="1"/>
          <p:nvPr/>
        </p:nvSpPr>
        <p:spPr>
          <a:xfrm>
            <a:off x="8261455" y="1800149"/>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5" name="TextBox 34"/>
          <p:cNvSpPr txBox="1"/>
          <p:nvPr/>
        </p:nvSpPr>
        <p:spPr>
          <a:xfrm>
            <a:off x="8218425" y="2348783"/>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6" name="TextBox 35"/>
          <p:cNvSpPr txBox="1"/>
          <p:nvPr/>
        </p:nvSpPr>
        <p:spPr>
          <a:xfrm>
            <a:off x="8295044" y="2911393"/>
            <a:ext cx="6912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37" name="TextBox 36"/>
          <p:cNvSpPr txBox="1"/>
          <p:nvPr/>
        </p:nvSpPr>
        <p:spPr>
          <a:xfrm>
            <a:off x="-32409" y="49759"/>
            <a:ext cx="1417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Min $:</a:t>
            </a:r>
          </a:p>
        </p:txBody>
      </p:sp>
      <p:sp>
        <p:nvSpPr>
          <p:cNvPr id="38" name="TextBox 37"/>
          <p:cNvSpPr txBox="1"/>
          <p:nvPr/>
        </p:nvSpPr>
        <p:spPr>
          <a:xfrm>
            <a:off x="1298180"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0" name="TextBox 49"/>
          <p:cNvSpPr txBox="1"/>
          <p:nvPr/>
        </p:nvSpPr>
        <p:spPr>
          <a:xfrm>
            <a:off x="1298180" y="231800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1" name="TextBox 50"/>
          <p:cNvSpPr txBox="1"/>
          <p:nvPr/>
        </p:nvSpPr>
        <p:spPr>
          <a:xfrm>
            <a:off x="1298180"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9" name="TextBox 38"/>
          <p:cNvSpPr txBox="1"/>
          <p:nvPr/>
        </p:nvSpPr>
        <p:spPr>
          <a:xfrm>
            <a:off x="2041069" y="49758"/>
            <a:ext cx="6563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6" name="TextBox 55"/>
          <p:cNvSpPr txBox="1"/>
          <p:nvPr/>
        </p:nvSpPr>
        <p:spPr>
          <a:xfrm>
            <a:off x="2027731"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0" name="TextBox 39"/>
          <p:cNvSpPr txBox="1"/>
          <p:nvPr/>
        </p:nvSpPr>
        <p:spPr>
          <a:xfrm>
            <a:off x="2757282" y="4975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7" name="TextBox 56"/>
          <p:cNvSpPr txBox="1"/>
          <p:nvPr/>
        </p:nvSpPr>
        <p:spPr>
          <a:xfrm>
            <a:off x="2757282" y="709348"/>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9" name="TextBox 58"/>
          <p:cNvSpPr txBox="1"/>
          <p:nvPr/>
        </p:nvSpPr>
        <p:spPr>
          <a:xfrm>
            <a:off x="2757282" y="176937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4" name="TextBox 43"/>
          <p:cNvSpPr txBox="1"/>
          <p:nvPr/>
        </p:nvSpPr>
        <p:spPr>
          <a:xfrm>
            <a:off x="3486833"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4" name="TextBox 63"/>
          <p:cNvSpPr txBox="1"/>
          <p:nvPr/>
        </p:nvSpPr>
        <p:spPr>
          <a:xfrm>
            <a:off x="3526161" y="1769371"/>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6" name="TextBox 65"/>
          <p:cNvSpPr txBox="1"/>
          <p:nvPr/>
        </p:nvSpPr>
        <p:spPr>
          <a:xfrm>
            <a:off x="3526161"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1" name="TextBox 40"/>
          <p:cNvSpPr txBox="1"/>
          <p:nvPr/>
        </p:nvSpPr>
        <p:spPr>
          <a:xfrm>
            <a:off x="4295040" y="49758"/>
            <a:ext cx="7616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1" name="TextBox 70"/>
          <p:cNvSpPr txBox="1"/>
          <p:nvPr/>
        </p:nvSpPr>
        <p:spPr>
          <a:xfrm>
            <a:off x="4334368"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2" name="TextBox 41"/>
          <p:cNvSpPr txBox="1"/>
          <p:nvPr/>
        </p:nvSpPr>
        <p:spPr>
          <a:xfrm>
            <a:off x="5116586" y="49758"/>
            <a:ext cx="6563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6" name="TextBox 75"/>
          <p:cNvSpPr txBox="1"/>
          <p:nvPr/>
        </p:nvSpPr>
        <p:spPr>
          <a:xfrm>
            <a:off x="5103247"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3" name="TextBox 42"/>
          <p:cNvSpPr txBox="1"/>
          <p:nvPr/>
        </p:nvSpPr>
        <p:spPr>
          <a:xfrm>
            <a:off x="5832798" y="49758"/>
            <a:ext cx="7165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8" name="TextBox 77"/>
          <p:cNvSpPr txBox="1"/>
          <p:nvPr/>
        </p:nvSpPr>
        <p:spPr>
          <a:xfrm>
            <a:off x="5849592" y="125264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45" name="TextBox 44"/>
          <p:cNvSpPr txBox="1"/>
          <p:nvPr/>
        </p:nvSpPr>
        <p:spPr>
          <a:xfrm>
            <a:off x="6595937" y="49758"/>
            <a:ext cx="7595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3" name="TextBox 82"/>
          <p:cNvSpPr txBox="1"/>
          <p:nvPr/>
        </p:nvSpPr>
        <p:spPr>
          <a:xfrm>
            <a:off x="6634245" y="125264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 name="TextBox 4"/>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TextBox 5"/>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0" name="TextBox 9"/>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 name="TextBox 6"/>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8" name="TextBox 7"/>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9" name="TextBox 8"/>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1" name="TextBox 10"/>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 name="TextBox 11"/>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cxnSp>
        <p:nvCxnSpPr>
          <p:cNvPr id="31" name="Straight Connector 30"/>
          <p:cNvCxnSpPr/>
          <p:nvPr/>
        </p:nvCxnSpPr>
        <p:spPr>
          <a:xfrm flipV="1">
            <a:off x="8216386" y="820806"/>
            <a:ext cx="0" cy="2675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402108" y="36467"/>
            <a:ext cx="6959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1" name="TextBox 90"/>
          <p:cNvSpPr txBox="1"/>
          <p:nvPr/>
        </p:nvSpPr>
        <p:spPr>
          <a:xfrm>
            <a:off x="7408593" y="2880615"/>
            <a:ext cx="6829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29" name="Group 28"/>
          <p:cNvGrpSpPr/>
          <p:nvPr/>
        </p:nvGrpSpPr>
        <p:grpSpPr>
          <a:xfrm>
            <a:off x="1528346" y="3849866"/>
            <a:ext cx="6360307" cy="400110"/>
            <a:chOff x="1575018" y="4206763"/>
            <a:chExt cx="6360307" cy="400110"/>
          </a:xfrm>
        </p:grpSpPr>
        <p:sp>
          <p:nvSpPr>
            <p:cNvPr id="70" name="TextBox 69"/>
            <p:cNvSpPr txBox="1"/>
            <p:nvPr/>
          </p:nvSpPr>
          <p:spPr>
            <a:xfrm>
              <a:off x="1575018"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2" name="TextBox 71"/>
            <p:cNvSpPr txBox="1"/>
            <p:nvPr/>
          </p:nvSpPr>
          <p:spPr>
            <a:xfrm>
              <a:off x="230456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3" name="TextBox 72"/>
            <p:cNvSpPr txBox="1"/>
            <p:nvPr/>
          </p:nvSpPr>
          <p:spPr>
            <a:xfrm>
              <a:off x="303412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4" name="TextBox 73"/>
            <p:cNvSpPr txBox="1"/>
            <p:nvPr/>
          </p:nvSpPr>
          <p:spPr>
            <a:xfrm>
              <a:off x="3802999"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5" name="TextBox 74"/>
            <p:cNvSpPr txBox="1"/>
            <p:nvPr/>
          </p:nvSpPr>
          <p:spPr>
            <a:xfrm>
              <a:off x="4611206"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7" name="TextBox 76"/>
            <p:cNvSpPr txBox="1"/>
            <p:nvPr/>
          </p:nvSpPr>
          <p:spPr>
            <a:xfrm>
              <a:off x="5380085"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79" name="TextBox 78"/>
            <p:cNvSpPr txBox="1"/>
            <p:nvPr/>
          </p:nvSpPr>
          <p:spPr>
            <a:xfrm>
              <a:off x="6126430"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0" name="TextBox 79"/>
            <p:cNvSpPr txBox="1"/>
            <p:nvPr/>
          </p:nvSpPr>
          <p:spPr>
            <a:xfrm>
              <a:off x="6911083"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sp>
          <p:nvSpPr>
            <p:cNvPr id="81" name="TextBox 80"/>
            <p:cNvSpPr txBox="1"/>
            <p:nvPr/>
          </p:nvSpPr>
          <p:spPr>
            <a:xfrm>
              <a:off x="7685431" y="4206763"/>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0</a:t>
              </a:r>
            </a:p>
          </p:txBody>
        </p:sp>
      </p:grpSp>
      <p:grpSp>
        <p:nvGrpSpPr>
          <p:cNvPr id="30" name="Group 29"/>
          <p:cNvGrpSpPr/>
          <p:nvPr/>
        </p:nvGrpSpPr>
        <p:grpSpPr>
          <a:xfrm>
            <a:off x="1509327" y="3449756"/>
            <a:ext cx="6360307" cy="400110"/>
            <a:chOff x="1575018" y="3812311"/>
            <a:chExt cx="6360307" cy="400110"/>
          </a:xfrm>
        </p:grpSpPr>
        <p:sp>
          <p:nvSpPr>
            <p:cNvPr id="84" name="TextBox 83"/>
            <p:cNvSpPr txBox="1"/>
            <p:nvPr/>
          </p:nvSpPr>
          <p:spPr>
            <a:xfrm>
              <a:off x="1575018"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5" name="TextBox 84"/>
            <p:cNvSpPr txBox="1"/>
            <p:nvPr/>
          </p:nvSpPr>
          <p:spPr>
            <a:xfrm>
              <a:off x="230456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6" name="TextBox 85"/>
            <p:cNvSpPr txBox="1"/>
            <p:nvPr/>
          </p:nvSpPr>
          <p:spPr>
            <a:xfrm>
              <a:off x="303412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7" name="TextBox 86"/>
            <p:cNvSpPr txBox="1"/>
            <p:nvPr/>
          </p:nvSpPr>
          <p:spPr>
            <a:xfrm>
              <a:off x="3802999"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8" name="TextBox 87"/>
            <p:cNvSpPr txBox="1"/>
            <p:nvPr/>
          </p:nvSpPr>
          <p:spPr>
            <a:xfrm>
              <a:off x="4611206"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9" name="TextBox 88"/>
            <p:cNvSpPr txBox="1"/>
            <p:nvPr/>
          </p:nvSpPr>
          <p:spPr>
            <a:xfrm>
              <a:off x="5380085"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0" name="TextBox 89"/>
            <p:cNvSpPr txBox="1"/>
            <p:nvPr/>
          </p:nvSpPr>
          <p:spPr>
            <a:xfrm>
              <a:off x="6126430"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2" name="TextBox 91"/>
            <p:cNvSpPr txBox="1"/>
            <p:nvPr/>
          </p:nvSpPr>
          <p:spPr>
            <a:xfrm>
              <a:off x="6911083"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3" name="TextBox 92"/>
            <p:cNvSpPr txBox="1"/>
            <p:nvPr/>
          </p:nvSpPr>
          <p:spPr>
            <a:xfrm>
              <a:off x="7685431" y="3812311"/>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1</a:t>
              </a:r>
            </a:p>
          </p:txBody>
        </p:sp>
      </p:grpSp>
      <p:grpSp>
        <p:nvGrpSpPr>
          <p:cNvPr id="47" name="Group 46"/>
          <p:cNvGrpSpPr/>
          <p:nvPr/>
        </p:nvGrpSpPr>
        <p:grpSpPr>
          <a:xfrm>
            <a:off x="1528346" y="4212421"/>
            <a:ext cx="6360307" cy="400110"/>
            <a:chOff x="1620650" y="3430342"/>
            <a:chExt cx="6360307" cy="400110"/>
          </a:xfrm>
        </p:grpSpPr>
        <p:sp>
          <p:nvSpPr>
            <p:cNvPr id="95" name="TextBox 94"/>
            <p:cNvSpPr txBox="1"/>
            <p:nvPr/>
          </p:nvSpPr>
          <p:spPr>
            <a:xfrm>
              <a:off x="1620650"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6" name="TextBox 95"/>
            <p:cNvSpPr txBox="1"/>
            <p:nvPr/>
          </p:nvSpPr>
          <p:spPr>
            <a:xfrm>
              <a:off x="235020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7" name="TextBox 96"/>
            <p:cNvSpPr txBox="1"/>
            <p:nvPr/>
          </p:nvSpPr>
          <p:spPr>
            <a:xfrm>
              <a:off x="307975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8" name="TextBox 97"/>
            <p:cNvSpPr txBox="1"/>
            <p:nvPr/>
          </p:nvSpPr>
          <p:spPr>
            <a:xfrm>
              <a:off x="3848631"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99" name="TextBox 98"/>
            <p:cNvSpPr txBox="1"/>
            <p:nvPr/>
          </p:nvSpPr>
          <p:spPr>
            <a:xfrm>
              <a:off x="4656838"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0" name="TextBox 99"/>
            <p:cNvSpPr txBox="1"/>
            <p:nvPr/>
          </p:nvSpPr>
          <p:spPr>
            <a:xfrm>
              <a:off x="5425717"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1" name="TextBox 100"/>
            <p:cNvSpPr txBox="1"/>
            <p:nvPr/>
          </p:nvSpPr>
          <p:spPr>
            <a:xfrm>
              <a:off x="6172062"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2" name="TextBox 101"/>
            <p:cNvSpPr txBox="1"/>
            <p:nvPr/>
          </p:nvSpPr>
          <p:spPr>
            <a:xfrm>
              <a:off x="6956715"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sp>
          <p:nvSpPr>
            <p:cNvPr id="103" name="TextBox 102"/>
            <p:cNvSpPr txBox="1"/>
            <p:nvPr/>
          </p:nvSpPr>
          <p:spPr>
            <a:xfrm>
              <a:off x="7731063" y="3430342"/>
              <a:ext cx="2498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prstClr val="white"/>
                  </a:solidFill>
                  <a:effectLst/>
                  <a:uLnTx/>
                  <a:uFillTx/>
                  <a:latin typeface="Calibri"/>
                  <a:ea typeface="+mn-ea"/>
                  <a:cs typeface="+mn-cs"/>
                </a:rPr>
                <a:t>B</a:t>
              </a:r>
            </a:p>
          </p:txBody>
        </p:sp>
      </p:grpSp>
      <p:sp>
        <p:nvSpPr>
          <p:cNvPr id="48" name="TextBox 47"/>
          <p:cNvSpPr txBox="1"/>
          <p:nvPr/>
        </p:nvSpPr>
        <p:spPr>
          <a:xfrm>
            <a:off x="585330" y="3526946"/>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Upper</a:t>
            </a:r>
          </a:p>
        </p:txBody>
      </p:sp>
      <p:sp>
        <p:nvSpPr>
          <p:cNvPr id="104" name="TextBox 103"/>
          <p:cNvSpPr txBox="1"/>
          <p:nvPr/>
        </p:nvSpPr>
        <p:spPr>
          <a:xfrm>
            <a:off x="590341" y="3907629"/>
            <a:ext cx="7694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Lower</a:t>
            </a:r>
          </a:p>
        </p:txBody>
      </p:sp>
      <p:sp>
        <p:nvSpPr>
          <p:cNvPr id="105" name="TextBox 104"/>
          <p:cNvSpPr txBox="1"/>
          <p:nvPr/>
        </p:nvSpPr>
        <p:spPr>
          <a:xfrm>
            <a:off x="564338" y="4230549"/>
            <a:ext cx="10292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 type</a:t>
            </a:r>
          </a:p>
        </p:txBody>
      </p:sp>
      <p:sp>
        <p:nvSpPr>
          <p:cNvPr id="94" name="Oval 93"/>
          <p:cNvSpPr/>
          <p:nvPr/>
        </p:nvSpPr>
        <p:spPr>
          <a:xfrm>
            <a:off x="1437258" y="4475112"/>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2893284"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l 106"/>
          <p:cNvSpPr/>
          <p:nvPr/>
        </p:nvSpPr>
        <p:spPr>
          <a:xfrm>
            <a:off x="5968866"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29587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5" name="TextBox 4"/>
            <p:cNvSpPr txBox="1"/>
            <p:nvPr/>
          </p:nvSpPr>
          <p:spPr>
            <a:xfrm>
              <a:off x="224427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 name="TextBox 5"/>
            <p:cNvSpPr txBox="1"/>
            <p:nvPr/>
          </p:nvSpPr>
          <p:spPr>
            <a:xfrm>
              <a:off x="297382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0" name="TextBox 9"/>
            <p:cNvSpPr txBox="1"/>
            <p:nvPr/>
          </p:nvSpPr>
          <p:spPr>
            <a:xfrm>
              <a:off x="3742703"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 name="TextBox 6"/>
            <p:cNvSpPr txBox="1"/>
            <p:nvPr/>
          </p:nvSpPr>
          <p:spPr>
            <a:xfrm>
              <a:off x="4550910"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sp>
          <p:nvSpPr>
            <p:cNvPr id="8" name="TextBox 7"/>
            <p:cNvSpPr txBox="1"/>
            <p:nvPr/>
          </p:nvSpPr>
          <p:spPr>
            <a:xfrm>
              <a:off x="5319789"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9" name="TextBox 8"/>
            <p:cNvSpPr txBox="1"/>
            <p:nvPr/>
          </p:nvSpPr>
          <p:spPr>
            <a:xfrm>
              <a:off x="6066134"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1" name="TextBox 10"/>
            <p:cNvSpPr txBox="1"/>
            <p:nvPr/>
          </p:nvSpPr>
          <p:spPr>
            <a:xfrm>
              <a:off x="6850787" y="4589227"/>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2" name="TextBox 11"/>
            <p:cNvSpPr txBox="1"/>
            <p:nvPr/>
          </p:nvSpPr>
          <p:spPr>
            <a:xfrm>
              <a:off x="7625135" y="457593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grpSp>
      <p:sp>
        <p:nvSpPr>
          <p:cNvPr id="87" name="Oval 86"/>
          <p:cNvSpPr/>
          <p:nvPr/>
        </p:nvSpPr>
        <p:spPr>
          <a:xfrm>
            <a:off x="1437258" y="4475112"/>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2893284"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Oval 89"/>
          <p:cNvSpPr/>
          <p:nvPr/>
        </p:nvSpPr>
        <p:spPr>
          <a:xfrm>
            <a:off x="5968866"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5" name="Group 54"/>
          <p:cNvGrpSpPr/>
          <p:nvPr/>
        </p:nvGrpSpPr>
        <p:grpSpPr>
          <a:xfrm>
            <a:off x="2558791" y="665745"/>
            <a:ext cx="3689940" cy="2947710"/>
            <a:chOff x="4209306" y="1245600"/>
            <a:chExt cx="4380294" cy="3499200"/>
          </a:xfrm>
        </p:grpSpPr>
        <p:sp>
          <p:nvSpPr>
            <p:cNvPr id="58" name="Rectangle 57"/>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l 59"/>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63" name="Group 62"/>
            <p:cNvGrpSpPr/>
            <p:nvPr/>
          </p:nvGrpSpPr>
          <p:grpSpPr>
            <a:xfrm>
              <a:off x="6257784" y="3791251"/>
              <a:ext cx="785385" cy="659723"/>
              <a:chOff x="6919200" y="3362400"/>
              <a:chExt cx="785385" cy="659723"/>
            </a:xfrm>
          </p:grpSpPr>
          <p:sp>
            <p:nvSpPr>
              <p:cNvPr id="95" name="Oval 94"/>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65" name="Oval 64"/>
            <p:cNvSpPr/>
            <p:nvPr/>
          </p:nvSpPr>
          <p:spPr>
            <a:xfrm>
              <a:off x="4426942" y="1508740"/>
              <a:ext cx="1037330" cy="871357"/>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69" name="Oval 68"/>
            <p:cNvSpPr/>
            <p:nvPr/>
          </p:nvSpPr>
          <p:spPr>
            <a:xfrm>
              <a:off x="4708749" y="3653556"/>
              <a:ext cx="1098619" cy="935114"/>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72" name="Group 71"/>
            <p:cNvGrpSpPr/>
            <p:nvPr/>
          </p:nvGrpSpPr>
          <p:grpSpPr>
            <a:xfrm>
              <a:off x="6032665" y="1320117"/>
              <a:ext cx="919679" cy="772531"/>
              <a:chOff x="6032665" y="1320117"/>
              <a:chExt cx="919679" cy="772531"/>
            </a:xfrm>
          </p:grpSpPr>
          <p:sp>
            <p:nvSpPr>
              <p:cNvPr id="93" name="Oval 92"/>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73" name="Group 72"/>
            <p:cNvGrpSpPr/>
            <p:nvPr/>
          </p:nvGrpSpPr>
          <p:grpSpPr>
            <a:xfrm>
              <a:off x="7579737" y="2919013"/>
              <a:ext cx="714664" cy="600318"/>
              <a:chOff x="7579737" y="2919013"/>
              <a:chExt cx="714664" cy="600318"/>
            </a:xfrm>
          </p:grpSpPr>
          <p:sp>
            <p:nvSpPr>
              <p:cNvPr id="88" name="Oval 8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4" name="Group 73"/>
            <p:cNvGrpSpPr/>
            <p:nvPr/>
          </p:nvGrpSpPr>
          <p:grpSpPr>
            <a:xfrm>
              <a:off x="6595012" y="2995200"/>
              <a:ext cx="714664" cy="600318"/>
              <a:chOff x="7579737" y="2919013"/>
              <a:chExt cx="714664" cy="600318"/>
            </a:xfrm>
          </p:grpSpPr>
          <p:sp>
            <p:nvSpPr>
              <p:cNvPr id="85" name="Oval 8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5" name="Group 74"/>
            <p:cNvGrpSpPr/>
            <p:nvPr/>
          </p:nvGrpSpPr>
          <p:grpSpPr>
            <a:xfrm>
              <a:off x="7625944" y="3780880"/>
              <a:ext cx="714664" cy="600318"/>
              <a:chOff x="7579737" y="2919013"/>
              <a:chExt cx="714664" cy="600318"/>
            </a:xfrm>
          </p:grpSpPr>
          <p:sp>
            <p:nvSpPr>
              <p:cNvPr id="82" name="Oval 81"/>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7" name="Group 76"/>
            <p:cNvGrpSpPr/>
            <p:nvPr/>
          </p:nvGrpSpPr>
          <p:grpSpPr>
            <a:xfrm>
              <a:off x="5046843" y="2402034"/>
              <a:ext cx="1222464" cy="1026871"/>
              <a:chOff x="5046843" y="2402034"/>
              <a:chExt cx="1222464" cy="1026871"/>
            </a:xfrm>
          </p:grpSpPr>
          <p:sp>
            <p:nvSpPr>
              <p:cNvPr id="79" name="Oval 78"/>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97" name="TextBox 96"/>
          <p:cNvSpPr txBox="1"/>
          <p:nvPr/>
        </p:nvSpPr>
        <p:spPr>
          <a:xfrm>
            <a:off x="2766740" y="643225"/>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98" name="TextBox 97"/>
          <p:cNvSpPr txBox="1"/>
          <p:nvPr/>
        </p:nvSpPr>
        <p:spPr>
          <a:xfrm>
            <a:off x="5217977" y="2574000"/>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9</a:t>
            </a:r>
          </a:p>
        </p:txBody>
      </p:sp>
      <p:sp>
        <p:nvSpPr>
          <p:cNvPr id="99" name="TextBox 98"/>
          <p:cNvSpPr txBox="1"/>
          <p:nvPr/>
        </p:nvSpPr>
        <p:spPr>
          <a:xfrm>
            <a:off x="4112731" y="2457399"/>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8</a:t>
            </a:r>
          </a:p>
        </p:txBody>
      </p:sp>
      <p:sp>
        <p:nvSpPr>
          <p:cNvPr id="100" name="TextBox 99"/>
          <p:cNvSpPr txBox="1"/>
          <p:nvPr/>
        </p:nvSpPr>
        <p:spPr>
          <a:xfrm>
            <a:off x="2890807" y="2417684"/>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7</a:t>
            </a:r>
          </a:p>
        </p:txBody>
      </p:sp>
      <p:sp>
        <p:nvSpPr>
          <p:cNvPr id="101" name="TextBox 100"/>
          <p:cNvSpPr txBox="1"/>
          <p:nvPr/>
        </p:nvSpPr>
        <p:spPr>
          <a:xfrm>
            <a:off x="5522363" y="1641065"/>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6</a:t>
            </a:r>
          </a:p>
        </p:txBody>
      </p:sp>
      <p:sp>
        <p:nvSpPr>
          <p:cNvPr id="102" name="TextBox 101"/>
          <p:cNvSpPr txBox="1"/>
          <p:nvPr/>
        </p:nvSpPr>
        <p:spPr>
          <a:xfrm>
            <a:off x="3367527" y="1441956"/>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103" name="TextBox 102"/>
          <p:cNvSpPr txBox="1"/>
          <p:nvPr/>
        </p:nvSpPr>
        <p:spPr>
          <a:xfrm>
            <a:off x="5217977" y="621119"/>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04" name="TextBox 103"/>
          <p:cNvSpPr txBox="1"/>
          <p:nvPr/>
        </p:nvSpPr>
        <p:spPr>
          <a:xfrm>
            <a:off x="3905148" y="606494"/>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105" name="TextBox 104"/>
          <p:cNvSpPr txBox="1"/>
          <p:nvPr/>
        </p:nvSpPr>
        <p:spPr>
          <a:xfrm>
            <a:off x="4659112" y="1723393"/>
            <a:ext cx="249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5</a:t>
            </a:r>
          </a:p>
        </p:txBody>
      </p:sp>
      <p:cxnSp>
        <p:nvCxnSpPr>
          <p:cNvPr id="20" name="Straight Arrow Connector 19"/>
          <p:cNvCxnSpPr>
            <a:stCxn id="87" idx="0"/>
            <a:endCxn id="65" idx="4"/>
          </p:cNvCxnSpPr>
          <p:nvPr/>
        </p:nvCxnSpPr>
        <p:spPr>
          <a:xfrm flipV="1">
            <a:off x="1735073" y="1621440"/>
            <a:ext cx="1443975" cy="285367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0" idx="1"/>
            <a:endCxn id="69" idx="6"/>
          </p:cNvCxnSpPr>
          <p:nvPr/>
        </p:nvCxnSpPr>
        <p:spPr>
          <a:xfrm flipH="1" flipV="1">
            <a:off x="3904992" y="3088064"/>
            <a:ext cx="2151102" cy="148507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9" idx="0"/>
            <a:endCxn id="60" idx="4"/>
          </p:cNvCxnSpPr>
          <p:nvPr/>
        </p:nvCxnSpPr>
        <p:spPr>
          <a:xfrm flipV="1">
            <a:off x="3191099" y="1751464"/>
            <a:ext cx="2362500" cy="273303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130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030514"/>
            <a:ext cx="8553450" cy="2800767"/>
          </a:xfrm>
          <a:prstGeom prst="rect">
            <a:avLst/>
          </a:prstGeom>
          <a:noFill/>
        </p:spPr>
        <p:txBody>
          <a:bodyPr wrap="square" rtlCol="0">
            <a:spAutoFit/>
          </a:bodyPr>
          <a:lstStyle/>
          <a:p>
            <a:pPr algn="ctr"/>
            <a:r>
              <a:rPr lang="en-US" sz="8800" dirty="0"/>
              <a:t>But reality is </a:t>
            </a:r>
          </a:p>
          <a:p>
            <a:pPr algn="ctr"/>
            <a:r>
              <a:rPr lang="en-US" sz="8800" dirty="0"/>
              <a:t>more complex…</a:t>
            </a:r>
          </a:p>
        </p:txBody>
      </p:sp>
    </p:spTree>
    <p:extLst>
      <p:ext uri="{BB962C8B-B14F-4D97-AF65-F5344CB8AC3E}">
        <p14:creationId xmlns:p14="http://schemas.microsoft.com/office/powerpoint/2010/main" val="2561809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358" y="-90939"/>
            <a:ext cx="8713285" cy="857250"/>
          </a:xfrm>
        </p:spPr>
        <p:txBody>
          <a:bodyPr>
            <a:normAutofit/>
          </a:bodyPr>
          <a:lstStyle/>
          <a:p>
            <a:r>
              <a:rPr lang="en-US" sz="3600" dirty="0"/>
              <a:t>Accounting for </a:t>
            </a:r>
            <a:r>
              <a:rPr lang="en-US" sz="3600" dirty="0">
                <a:solidFill>
                  <a:srgbClr val="FFFF00"/>
                </a:solidFill>
              </a:rPr>
              <a:t>existing conservation areas</a:t>
            </a:r>
          </a:p>
        </p:txBody>
      </p:sp>
      <p:grpSp>
        <p:nvGrpSpPr>
          <p:cNvPr id="4" name="Group 3"/>
          <p:cNvGrpSpPr/>
          <p:nvPr/>
        </p:nvGrpSpPr>
        <p:grpSpPr>
          <a:xfrm>
            <a:off x="787724" y="2206953"/>
            <a:ext cx="456967" cy="456967"/>
            <a:chOff x="120974" y="2313916"/>
            <a:chExt cx="456967" cy="456967"/>
          </a:xfrm>
        </p:grpSpPr>
        <p:sp>
          <p:nvSpPr>
            <p:cNvPr id="5" name="Rectangle 4"/>
            <p:cNvSpPr/>
            <p:nvPr/>
          </p:nvSpPr>
          <p:spPr>
            <a:xfrm>
              <a:off x="120974" y="2313918"/>
              <a:ext cx="456966" cy="4569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456965" cy="456965"/>
            </a:xfrm>
            <a:prstGeom prst="rect">
              <a:avLst/>
            </a:prstGeom>
          </p:spPr>
        </p:pic>
      </p:grpSp>
      <p:grpSp>
        <p:nvGrpSpPr>
          <p:cNvPr id="7" name="Group 6"/>
          <p:cNvGrpSpPr/>
          <p:nvPr/>
        </p:nvGrpSpPr>
        <p:grpSpPr>
          <a:xfrm>
            <a:off x="797251" y="1127883"/>
            <a:ext cx="431474" cy="495060"/>
            <a:chOff x="130501" y="763733"/>
            <a:chExt cx="431474" cy="495060"/>
          </a:xfrm>
        </p:grpSpPr>
        <p:sp>
          <p:nvSpPr>
            <p:cNvPr id="8" name="Rectangle 7"/>
            <p:cNvSpPr/>
            <p:nvPr/>
          </p:nvSpPr>
          <p:spPr>
            <a:xfrm>
              <a:off x="130501" y="763733"/>
              <a:ext cx="431474" cy="495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431474" cy="366277"/>
            </a:xfrm>
            <a:prstGeom prst="rect">
              <a:avLst/>
            </a:prstGeom>
          </p:spPr>
        </p:pic>
      </p:grpSp>
      <p:grpSp>
        <p:nvGrpSpPr>
          <p:cNvPr id="10" name="Group 9"/>
          <p:cNvGrpSpPr/>
          <p:nvPr/>
        </p:nvGrpSpPr>
        <p:grpSpPr>
          <a:xfrm>
            <a:off x="800404" y="2761928"/>
            <a:ext cx="444286" cy="444285"/>
            <a:chOff x="133654" y="2473722"/>
            <a:chExt cx="444286" cy="444285"/>
          </a:xfrm>
        </p:grpSpPr>
        <p:sp>
          <p:nvSpPr>
            <p:cNvPr id="11" name="Rectangle 10"/>
            <p:cNvSpPr/>
            <p:nvPr/>
          </p:nvSpPr>
          <p:spPr>
            <a:xfrm>
              <a:off x="133655" y="2473722"/>
              <a:ext cx="444285" cy="444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4" y="2473722"/>
              <a:ext cx="444285" cy="444285"/>
            </a:xfrm>
            <a:prstGeom prst="rect">
              <a:avLst/>
            </a:prstGeom>
          </p:spPr>
        </p:pic>
      </p:grpSp>
      <p:grpSp>
        <p:nvGrpSpPr>
          <p:cNvPr id="13" name="Group 12"/>
          <p:cNvGrpSpPr/>
          <p:nvPr/>
        </p:nvGrpSpPr>
        <p:grpSpPr>
          <a:xfrm>
            <a:off x="787090" y="3302051"/>
            <a:ext cx="441635" cy="489259"/>
            <a:chOff x="120340" y="3003482"/>
            <a:chExt cx="441635" cy="489259"/>
          </a:xfrm>
        </p:grpSpPr>
        <p:sp>
          <p:nvSpPr>
            <p:cNvPr id="14" name="Rectangle 13"/>
            <p:cNvSpPr/>
            <p:nvPr/>
          </p:nvSpPr>
          <p:spPr>
            <a:xfrm>
              <a:off x="120340" y="3003482"/>
              <a:ext cx="441635" cy="466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051106"/>
              <a:ext cx="441635" cy="441635"/>
            </a:xfrm>
            <a:prstGeom prst="rect">
              <a:avLst/>
            </a:prstGeom>
          </p:spPr>
        </p:pic>
      </p:grpSp>
      <p:grpSp>
        <p:nvGrpSpPr>
          <p:cNvPr id="16" name="Group 15"/>
          <p:cNvGrpSpPr/>
          <p:nvPr/>
        </p:nvGrpSpPr>
        <p:grpSpPr>
          <a:xfrm>
            <a:off x="783170" y="1712527"/>
            <a:ext cx="461521" cy="412366"/>
            <a:chOff x="116420" y="1384181"/>
            <a:chExt cx="461521" cy="412366"/>
          </a:xfrm>
        </p:grpSpPr>
        <p:sp>
          <p:nvSpPr>
            <p:cNvPr id="17" name="Rectangle 16"/>
            <p:cNvSpPr/>
            <p:nvPr/>
          </p:nvSpPr>
          <p:spPr>
            <a:xfrm>
              <a:off x="116420" y="1384181"/>
              <a:ext cx="461521" cy="41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384181"/>
              <a:ext cx="399162" cy="412366"/>
            </a:xfrm>
            <a:prstGeom prst="rect">
              <a:avLst/>
            </a:prstGeom>
          </p:spPr>
        </p:pic>
      </p:grpSp>
      <p:sp>
        <p:nvSpPr>
          <p:cNvPr id="19" name="TextBox 18"/>
          <p:cNvSpPr txBox="1"/>
          <p:nvPr/>
        </p:nvSpPr>
        <p:spPr>
          <a:xfrm>
            <a:off x="8256735" y="1083026"/>
            <a:ext cx="691215" cy="584775"/>
          </a:xfrm>
          <a:prstGeom prst="rect">
            <a:avLst/>
          </a:prstGeom>
          <a:noFill/>
        </p:spPr>
        <p:txBody>
          <a:bodyPr wrap="none" rtlCol="0">
            <a:spAutoFit/>
          </a:bodyPr>
          <a:lstStyle/>
          <a:p>
            <a:r>
              <a:rPr lang="en-AU" sz="3200" dirty="0"/>
              <a:t>≥ 1</a:t>
            </a:r>
          </a:p>
        </p:txBody>
      </p:sp>
      <p:sp>
        <p:nvSpPr>
          <p:cNvPr id="20" name="TextBox 19"/>
          <p:cNvSpPr txBox="1"/>
          <p:nvPr/>
        </p:nvSpPr>
        <p:spPr>
          <a:xfrm>
            <a:off x="8256735" y="1626323"/>
            <a:ext cx="691215" cy="584775"/>
          </a:xfrm>
          <a:prstGeom prst="rect">
            <a:avLst/>
          </a:prstGeom>
          <a:noFill/>
        </p:spPr>
        <p:txBody>
          <a:bodyPr wrap="none" rtlCol="0">
            <a:spAutoFit/>
          </a:bodyPr>
          <a:lstStyle/>
          <a:p>
            <a:r>
              <a:rPr lang="en-AU" sz="3200" dirty="0"/>
              <a:t>≥ 1</a:t>
            </a:r>
          </a:p>
        </p:txBody>
      </p:sp>
      <p:sp>
        <p:nvSpPr>
          <p:cNvPr id="21" name="TextBox 20"/>
          <p:cNvSpPr txBox="1"/>
          <p:nvPr/>
        </p:nvSpPr>
        <p:spPr>
          <a:xfrm>
            <a:off x="8256735" y="2143049"/>
            <a:ext cx="691215" cy="584775"/>
          </a:xfrm>
          <a:prstGeom prst="rect">
            <a:avLst/>
          </a:prstGeom>
          <a:noFill/>
        </p:spPr>
        <p:txBody>
          <a:bodyPr wrap="none" rtlCol="0">
            <a:spAutoFit/>
          </a:bodyPr>
          <a:lstStyle/>
          <a:p>
            <a:r>
              <a:rPr lang="en-AU" sz="3200" dirty="0"/>
              <a:t>≥ 1</a:t>
            </a:r>
          </a:p>
        </p:txBody>
      </p:sp>
      <p:sp>
        <p:nvSpPr>
          <p:cNvPr id="22" name="TextBox 21"/>
          <p:cNvSpPr txBox="1"/>
          <p:nvPr/>
        </p:nvSpPr>
        <p:spPr>
          <a:xfrm>
            <a:off x="8256735" y="2691683"/>
            <a:ext cx="691215" cy="584775"/>
          </a:xfrm>
          <a:prstGeom prst="rect">
            <a:avLst/>
          </a:prstGeom>
          <a:noFill/>
        </p:spPr>
        <p:txBody>
          <a:bodyPr wrap="none" rtlCol="0">
            <a:spAutoFit/>
          </a:bodyPr>
          <a:lstStyle/>
          <a:p>
            <a:r>
              <a:rPr lang="en-AU" sz="3200" dirty="0"/>
              <a:t>≥ 1</a:t>
            </a:r>
          </a:p>
        </p:txBody>
      </p:sp>
      <p:sp>
        <p:nvSpPr>
          <p:cNvPr id="23" name="TextBox 22"/>
          <p:cNvSpPr txBox="1"/>
          <p:nvPr/>
        </p:nvSpPr>
        <p:spPr>
          <a:xfrm>
            <a:off x="8256735" y="3254293"/>
            <a:ext cx="691215" cy="584775"/>
          </a:xfrm>
          <a:prstGeom prst="rect">
            <a:avLst/>
          </a:prstGeom>
          <a:noFill/>
        </p:spPr>
        <p:txBody>
          <a:bodyPr wrap="none" rtlCol="0">
            <a:spAutoFit/>
          </a:bodyPr>
          <a:lstStyle/>
          <a:p>
            <a:r>
              <a:rPr lang="en-AU" sz="3200" dirty="0"/>
              <a:t>≥ 1</a:t>
            </a:r>
          </a:p>
        </p:txBody>
      </p:sp>
      <p:sp>
        <p:nvSpPr>
          <p:cNvPr id="24" name="TextBox 23"/>
          <p:cNvSpPr txBox="1"/>
          <p:nvPr/>
        </p:nvSpPr>
        <p:spPr>
          <a:xfrm>
            <a:off x="-32409" y="535534"/>
            <a:ext cx="1417937" cy="646331"/>
          </a:xfrm>
          <a:prstGeom prst="rect">
            <a:avLst/>
          </a:prstGeom>
          <a:noFill/>
        </p:spPr>
        <p:txBody>
          <a:bodyPr wrap="square" rtlCol="0">
            <a:spAutoFit/>
          </a:bodyPr>
          <a:lstStyle/>
          <a:p>
            <a:r>
              <a:rPr lang="en-AU" sz="3600" dirty="0"/>
              <a:t>Min $:</a:t>
            </a:r>
          </a:p>
        </p:txBody>
      </p:sp>
      <p:sp>
        <p:nvSpPr>
          <p:cNvPr id="25" name="TextBox 24"/>
          <p:cNvSpPr txBox="1"/>
          <p:nvPr/>
        </p:nvSpPr>
        <p:spPr>
          <a:xfrm>
            <a:off x="1298180" y="535533"/>
            <a:ext cx="682978" cy="646331"/>
          </a:xfrm>
          <a:prstGeom prst="rect">
            <a:avLst/>
          </a:prstGeom>
          <a:noFill/>
        </p:spPr>
        <p:txBody>
          <a:bodyPr wrap="square" rtlCol="0">
            <a:spAutoFit/>
          </a:bodyPr>
          <a:lstStyle/>
          <a:p>
            <a:r>
              <a:rPr lang="en-AU" sz="3600" dirty="0"/>
              <a:t>+1</a:t>
            </a:r>
          </a:p>
        </p:txBody>
      </p:sp>
      <p:sp>
        <p:nvSpPr>
          <p:cNvPr id="26" name="TextBox 25"/>
          <p:cNvSpPr txBox="1"/>
          <p:nvPr/>
        </p:nvSpPr>
        <p:spPr>
          <a:xfrm>
            <a:off x="1298180" y="2660905"/>
            <a:ext cx="682978" cy="646331"/>
          </a:xfrm>
          <a:prstGeom prst="rect">
            <a:avLst/>
          </a:prstGeom>
          <a:noFill/>
        </p:spPr>
        <p:txBody>
          <a:bodyPr wrap="square" rtlCol="0">
            <a:spAutoFit/>
          </a:bodyPr>
          <a:lstStyle/>
          <a:p>
            <a:r>
              <a:rPr lang="en-AU" sz="3600" dirty="0"/>
              <a:t>+1</a:t>
            </a:r>
          </a:p>
        </p:txBody>
      </p:sp>
      <p:sp>
        <p:nvSpPr>
          <p:cNvPr id="27" name="TextBox 26"/>
          <p:cNvSpPr txBox="1"/>
          <p:nvPr/>
        </p:nvSpPr>
        <p:spPr>
          <a:xfrm>
            <a:off x="1298180" y="3223515"/>
            <a:ext cx="682978" cy="646331"/>
          </a:xfrm>
          <a:prstGeom prst="rect">
            <a:avLst/>
          </a:prstGeom>
          <a:noFill/>
        </p:spPr>
        <p:txBody>
          <a:bodyPr wrap="square" rtlCol="0">
            <a:spAutoFit/>
          </a:bodyPr>
          <a:lstStyle/>
          <a:p>
            <a:r>
              <a:rPr lang="en-AU" sz="3600" dirty="0"/>
              <a:t>+1</a:t>
            </a:r>
          </a:p>
        </p:txBody>
      </p:sp>
      <p:sp>
        <p:nvSpPr>
          <p:cNvPr id="28" name="TextBox 27"/>
          <p:cNvSpPr txBox="1"/>
          <p:nvPr/>
        </p:nvSpPr>
        <p:spPr>
          <a:xfrm>
            <a:off x="2041069" y="535533"/>
            <a:ext cx="656302" cy="646331"/>
          </a:xfrm>
          <a:prstGeom prst="rect">
            <a:avLst/>
          </a:prstGeom>
          <a:noFill/>
        </p:spPr>
        <p:txBody>
          <a:bodyPr wrap="square" rtlCol="0">
            <a:spAutoFit/>
          </a:bodyPr>
          <a:lstStyle/>
          <a:p>
            <a:r>
              <a:rPr lang="en-AU" sz="3600" dirty="0"/>
              <a:t>+1</a:t>
            </a:r>
          </a:p>
        </p:txBody>
      </p:sp>
      <p:sp>
        <p:nvSpPr>
          <p:cNvPr id="29" name="TextBox 28"/>
          <p:cNvSpPr txBox="1"/>
          <p:nvPr/>
        </p:nvSpPr>
        <p:spPr>
          <a:xfrm>
            <a:off x="2027731" y="3223515"/>
            <a:ext cx="682978" cy="646331"/>
          </a:xfrm>
          <a:prstGeom prst="rect">
            <a:avLst/>
          </a:prstGeom>
          <a:noFill/>
        </p:spPr>
        <p:txBody>
          <a:bodyPr wrap="square" rtlCol="0">
            <a:spAutoFit/>
          </a:bodyPr>
          <a:lstStyle/>
          <a:p>
            <a:r>
              <a:rPr lang="en-AU" sz="3600" dirty="0"/>
              <a:t>+1</a:t>
            </a:r>
          </a:p>
        </p:txBody>
      </p:sp>
      <p:sp>
        <p:nvSpPr>
          <p:cNvPr id="30" name="TextBox 29"/>
          <p:cNvSpPr txBox="1"/>
          <p:nvPr/>
        </p:nvSpPr>
        <p:spPr>
          <a:xfrm>
            <a:off x="2757282" y="535533"/>
            <a:ext cx="682978" cy="646331"/>
          </a:xfrm>
          <a:prstGeom prst="rect">
            <a:avLst/>
          </a:prstGeom>
          <a:noFill/>
        </p:spPr>
        <p:txBody>
          <a:bodyPr wrap="square" rtlCol="0">
            <a:spAutoFit/>
          </a:bodyPr>
          <a:lstStyle/>
          <a:p>
            <a:r>
              <a:rPr lang="en-AU" sz="3600" dirty="0"/>
              <a:t>+1</a:t>
            </a:r>
          </a:p>
        </p:txBody>
      </p:sp>
      <p:sp>
        <p:nvSpPr>
          <p:cNvPr id="31" name="TextBox 30"/>
          <p:cNvSpPr txBox="1"/>
          <p:nvPr/>
        </p:nvSpPr>
        <p:spPr>
          <a:xfrm>
            <a:off x="2757282" y="1052248"/>
            <a:ext cx="682978" cy="646331"/>
          </a:xfrm>
          <a:prstGeom prst="rect">
            <a:avLst/>
          </a:prstGeom>
          <a:noFill/>
        </p:spPr>
        <p:txBody>
          <a:bodyPr wrap="square" rtlCol="0">
            <a:spAutoFit/>
          </a:bodyPr>
          <a:lstStyle/>
          <a:p>
            <a:r>
              <a:rPr lang="en-AU" sz="3600" dirty="0"/>
              <a:t>+1</a:t>
            </a:r>
          </a:p>
        </p:txBody>
      </p:sp>
      <p:sp>
        <p:nvSpPr>
          <p:cNvPr id="32" name="TextBox 31"/>
          <p:cNvSpPr txBox="1"/>
          <p:nvPr/>
        </p:nvSpPr>
        <p:spPr>
          <a:xfrm>
            <a:off x="2757282" y="2112271"/>
            <a:ext cx="682978" cy="646331"/>
          </a:xfrm>
          <a:prstGeom prst="rect">
            <a:avLst/>
          </a:prstGeom>
          <a:noFill/>
        </p:spPr>
        <p:txBody>
          <a:bodyPr wrap="square" rtlCol="0">
            <a:spAutoFit/>
          </a:bodyPr>
          <a:lstStyle/>
          <a:p>
            <a:r>
              <a:rPr lang="en-AU" sz="3600" dirty="0"/>
              <a:t>+1</a:t>
            </a:r>
          </a:p>
        </p:txBody>
      </p:sp>
      <p:sp>
        <p:nvSpPr>
          <p:cNvPr id="33" name="TextBox 32"/>
          <p:cNvSpPr txBox="1"/>
          <p:nvPr/>
        </p:nvSpPr>
        <p:spPr>
          <a:xfrm>
            <a:off x="3486833" y="535533"/>
            <a:ext cx="761634" cy="646331"/>
          </a:xfrm>
          <a:prstGeom prst="rect">
            <a:avLst/>
          </a:prstGeom>
          <a:noFill/>
        </p:spPr>
        <p:txBody>
          <a:bodyPr wrap="square" rtlCol="0">
            <a:spAutoFit/>
          </a:bodyPr>
          <a:lstStyle/>
          <a:p>
            <a:r>
              <a:rPr lang="en-AU" sz="3600" dirty="0"/>
              <a:t>+1</a:t>
            </a:r>
          </a:p>
        </p:txBody>
      </p:sp>
      <p:sp>
        <p:nvSpPr>
          <p:cNvPr id="34" name="TextBox 33"/>
          <p:cNvSpPr txBox="1"/>
          <p:nvPr/>
        </p:nvSpPr>
        <p:spPr>
          <a:xfrm>
            <a:off x="3526161" y="2112271"/>
            <a:ext cx="682978" cy="646331"/>
          </a:xfrm>
          <a:prstGeom prst="rect">
            <a:avLst/>
          </a:prstGeom>
          <a:noFill/>
        </p:spPr>
        <p:txBody>
          <a:bodyPr wrap="square" rtlCol="0">
            <a:spAutoFit/>
          </a:bodyPr>
          <a:lstStyle/>
          <a:p>
            <a:r>
              <a:rPr lang="en-AU" sz="3600" dirty="0"/>
              <a:t>+1</a:t>
            </a:r>
          </a:p>
        </p:txBody>
      </p:sp>
      <p:sp>
        <p:nvSpPr>
          <p:cNvPr id="35" name="TextBox 34"/>
          <p:cNvSpPr txBox="1"/>
          <p:nvPr/>
        </p:nvSpPr>
        <p:spPr>
          <a:xfrm>
            <a:off x="3526161" y="3223515"/>
            <a:ext cx="682978" cy="646331"/>
          </a:xfrm>
          <a:prstGeom prst="rect">
            <a:avLst/>
          </a:prstGeom>
          <a:noFill/>
        </p:spPr>
        <p:txBody>
          <a:bodyPr wrap="square" rtlCol="0">
            <a:spAutoFit/>
          </a:bodyPr>
          <a:lstStyle/>
          <a:p>
            <a:r>
              <a:rPr lang="en-AU" sz="3600" dirty="0"/>
              <a:t>+1</a:t>
            </a:r>
          </a:p>
        </p:txBody>
      </p:sp>
      <p:sp>
        <p:nvSpPr>
          <p:cNvPr id="36" name="TextBox 35"/>
          <p:cNvSpPr txBox="1"/>
          <p:nvPr/>
        </p:nvSpPr>
        <p:spPr>
          <a:xfrm>
            <a:off x="4295040" y="535533"/>
            <a:ext cx="761634" cy="646331"/>
          </a:xfrm>
          <a:prstGeom prst="rect">
            <a:avLst/>
          </a:prstGeom>
          <a:noFill/>
        </p:spPr>
        <p:txBody>
          <a:bodyPr wrap="square" rtlCol="0">
            <a:spAutoFit/>
          </a:bodyPr>
          <a:lstStyle/>
          <a:p>
            <a:r>
              <a:rPr lang="en-AU" sz="3600" dirty="0"/>
              <a:t>+1</a:t>
            </a:r>
          </a:p>
        </p:txBody>
      </p:sp>
      <p:sp>
        <p:nvSpPr>
          <p:cNvPr id="37" name="TextBox 36"/>
          <p:cNvSpPr txBox="1"/>
          <p:nvPr/>
        </p:nvSpPr>
        <p:spPr>
          <a:xfrm>
            <a:off x="4334368" y="3223515"/>
            <a:ext cx="682978" cy="646331"/>
          </a:xfrm>
          <a:prstGeom prst="rect">
            <a:avLst/>
          </a:prstGeom>
          <a:noFill/>
        </p:spPr>
        <p:txBody>
          <a:bodyPr wrap="square" rtlCol="0">
            <a:spAutoFit/>
          </a:bodyPr>
          <a:lstStyle/>
          <a:p>
            <a:r>
              <a:rPr lang="en-AU" sz="3600" dirty="0"/>
              <a:t>+1</a:t>
            </a:r>
          </a:p>
        </p:txBody>
      </p:sp>
      <p:sp>
        <p:nvSpPr>
          <p:cNvPr id="38" name="TextBox 37"/>
          <p:cNvSpPr txBox="1"/>
          <p:nvPr/>
        </p:nvSpPr>
        <p:spPr>
          <a:xfrm>
            <a:off x="5116586" y="535533"/>
            <a:ext cx="656301" cy="646331"/>
          </a:xfrm>
          <a:prstGeom prst="rect">
            <a:avLst/>
          </a:prstGeom>
          <a:noFill/>
        </p:spPr>
        <p:txBody>
          <a:bodyPr wrap="square" rtlCol="0">
            <a:spAutoFit/>
          </a:bodyPr>
          <a:lstStyle/>
          <a:p>
            <a:r>
              <a:rPr lang="en-AU" sz="3600" dirty="0"/>
              <a:t>+1</a:t>
            </a:r>
          </a:p>
        </p:txBody>
      </p:sp>
      <p:sp>
        <p:nvSpPr>
          <p:cNvPr id="39" name="TextBox 38"/>
          <p:cNvSpPr txBox="1"/>
          <p:nvPr/>
        </p:nvSpPr>
        <p:spPr>
          <a:xfrm>
            <a:off x="5103247" y="3223515"/>
            <a:ext cx="682978" cy="646331"/>
          </a:xfrm>
          <a:prstGeom prst="rect">
            <a:avLst/>
          </a:prstGeom>
          <a:noFill/>
        </p:spPr>
        <p:txBody>
          <a:bodyPr wrap="square" rtlCol="0">
            <a:spAutoFit/>
          </a:bodyPr>
          <a:lstStyle/>
          <a:p>
            <a:r>
              <a:rPr lang="en-AU" sz="3600" dirty="0"/>
              <a:t>+1</a:t>
            </a:r>
          </a:p>
        </p:txBody>
      </p:sp>
      <p:sp>
        <p:nvSpPr>
          <p:cNvPr id="40" name="TextBox 39"/>
          <p:cNvSpPr txBox="1"/>
          <p:nvPr/>
        </p:nvSpPr>
        <p:spPr>
          <a:xfrm>
            <a:off x="5832798" y="535533"/>
            <a:ext cx="716566" cy="646331"/>
          </a:xfrm>
          <a:prstGeom prst="rect">
            <a:avLst/>
          </a:prstGeom>
          <a:noFill/>
        </p:spPr>
        <p:txBody>
          <a:bodyPr wrap="square" rtlCol="0">
            <a:spAutoFit/>
          </a:bodyPr>
          <a:lstStyle/>
          <a:p>
            <a:r>
              <a:rPr lang="en-AU" sz="3600" dirty="0"/>
              <a:t>+1</a:t>
            </a:r>
          </a:p>
        </p:txBody>
      </p:sp>
      <p:sp>
        <p:nvSpPr>
          <p:cNvPr id="41" name="TextBox 40"/>
          <p:cNvSpPr txBox="1"/>
          <p:nvPr/>
        </p:nvSpPr>
        <p:spPr>
          <a:xfrm>
            <a:off x="5849592" y="1595545"/>
            <a:ext cx="682978" cy="646331"/>
          </a:xfrm>
          <a:prstGeom prst="rect">
            <a:avLst/>
          </a:prstGeom>
          <a:noFill/>
        </p:spPr>
        <p:txBody>
          <a:bodyPr wrap="square" rtlCol="0">
            <a:spAutoFit/>
          </a:bodyPr>
          <a:lstStyle/>
          <a:p>
            <a:r>
              <a:rPr lang="en-AU" sz="3600" dirty="0"/>
              <a:t>+1</a:t>
            </a:r>
          </a:p>
        </p:txBody>
      </p:sp>
      <p:sp>
        <p:nvSpPr>
          <p:cNvPr id="42" name="TextBox 41"/>
          <p:cNvSpPr txBox="1"/>
          <p:nvPr/>
        </p:nvSpPr>
        <p:spPr>
          <a:xfrm>
            <a:off x="6595937" y="535533"/>
            <a:ext cx="759595" cy="646331"/>
          </a:xfrm>
          <a:prstGeom prst="rect">
            <a:avLst/>
          </a:prstGeom>
          <a:noFill/>
        </p:spPr>
        <p:txBody>
          <a:bodyPr wrap="square" rtlCol="0">
            <a:spAutoFit/>
          </a:bodyPr>
          <a:lstStyle/>
          <a:p>
            <a:r>
              <a:rPr lang="en-AU" sz="3600" dirty="0"/>
              <a:t>+1</a:t>
            </a:r>
          </a:p>
        </p:txBody>
      </p:sp>
      <p:sp>
        <p:nvSpPr>
          <p:cNvPr id="43" name="TextBox 42"/>
          <p:cNvSpPr txBox="1"/>
          <p:nvPr/>
        </p:nvSpPr>
        <p:spPr>
          <a:xfrm>
            <a:off x="6634245" y="1595545"/>
            <a:ext cx="682978" cy="646331"/>
          </a:xfrm>
          <a:prstGeom prst="rect">
            <a:avLst/>
          </a:prstGeom>
          <a:noFill/>
        </p:spPr>
        <p:txBody>
          <a:bodyPr wrap="square" rtlCol="0">
            <a:spAutoFit/>
          </a:bodyPr>
          <a:lstStyle/>
          <a:p>
            <a:r>
              <a:rPr lang="en-AU" sz="3600" dirty="0"/>
              <a:t>+1</a:t>
            </a:r>
          </a:p>
        </p:txBody>
      </p:sp>
      <p:sp>
        <p:nvSpPr>
          <p:cNvPr id="45" name="TextBox 44"/>
          <p:cNvSpPr txBox="1"/>
          <p:nvPr/>
        </p:nvSpPr>
        <p:spPr>
          <a:xfrm>
            <a:off x="1514722" y="4745437"/>
            <a:ext cx="249894" cy="461665"/>
          </a:xfrm>
          <a:prstGeom prst="rect">
            <a:avLst/>
          </a:prstGeom>
          <a:noFill/>
        </p:spPr>
        <p:txBody>
          <a:bodyPr wrap="square" rtlCol="0">
            <a:spAutoFit/>
          </a:bodyPr>
          <a:lstStyle/>
          <a:p>
            <a:r>
              <a:rPr lang="en-AU" sz="2400" dirty="0"/>
              <a:t>1</a:t>
            </a:r>
          </a:p>
        </p:txBody>
      </p:sp>
      <p:sp>
        <p:nvSpPr>
          <p:cNvPr id="46" name="TextBox 45"/>
          <p:cNvSpPr txBox="1"/>
          <p:nvPr/>
        </p:nvSpPr>
        <p:spPr>
          <a:xfrm>
            <a:off x="2244273" y="4745437"/>
            <a:ext cx="249894" cy="461665"/>
          </a:xfrm>
          <a:prstGeom prst="rect">
            <a:avLst/>
          </a:prstGeom>
          <a:noFill/>
        </p:spPr>
        <p:txBody>
          <a:bodyPr wrap="square" rtlCol="0">
            <a:spAutoFit/>
          </a:bodyPr>
          <a:lstStyle/>
          <a:p>
            <a:r>
              <a:rPr lang="en-AU" sz="2400" dirty="0"/>
              <a:t>2</a:t>
            </a:r>
          </a:p>
        </p:txBody>
      </p:sp>
      <p:sp>
        <p:nvSpPr>
          <p:cNvPr id="47" name="TextBox 46"/>
          <p:cNvSpPr txBox="1"/>
          <p:nvPr/>
        </p:nvSpPr>
        <p:spPr>
          <a:xfrm>
            <a:off x="2973824" y="4745437"/>
            <a:ext cx="249894" cy="461665"/>
          </a:xfrm>
          <a:prstGeom prst="rect">
            <a:avLst/>
          </a:prstGeom>
          <a:noFill/>
        </p:spPr>
        <p:txBody>
          <a:bodyPr wrap="square" rtlCol="0">
            <a:spAutoFit/>
          </a:bodyPr>
          <a:lstStyle/>
          <a:p>
            <a:r>
              <a:rPr lang="en-AU" sz="2400" dirty="0"/>
              <a:t>3</a:t>
            </a:r>
          </a:p>
        </p:txBody>
      </p:sp>
      <p:sp>
        <p:nvSpPr>
          <p:cNvPr id="48" name="TextBox 47"/>
          <p:cNvSpPr txBox="1"/>
          <p:nvPr/>
        </p:nvSpPr>
        <p:spPr>
          <a:xfrm>
            <a:off x="3742703" y="4745437"/>
            <a:ext cx="249894" cy="461665"/>
          </a:xfrm>
          <a:prstGeom prst="rect">
            <a:avLst/>
          </a:prstGeom>
          <a:noFill/>
        </p:spPr>
        <p:txBody>
          <a:bodyPr wrap="square" rtlCol="0">
            <a:spAutoFit/>
          </a:bodyPr>
          <a:lstStyle/>
          <a:p>
            <a:r>
              <a:rPr lang="en-AU" sz="2400" dirty="0"/>
              <a:t>4</a:t>
            </a:r>
          </a:p>
        </p:txBody>
      </p:sp>
      <p:sp>
        <p:nvSpPr>
          <p:cNvPr id="49" name="TextBox 48"/>
          <p:cNvSpPr txBox="1"/>
          <p:nvPr/>
        </p:nvSpPr>
        <p:spPr>
          <a:xfrm>
            <a:off x="4550910" y="4745437"/>
            <a:ext cx="249894" cy="461665"/>
          </a:xfrm>
          <a:prstGeom prst="rect">
            <a:avLst/>
          </a:prstGeom>
          <a:noFill/>
        </p:spPr>
        <p:txBody>
          <a:bodyPr wrap="square" rtlCol="0">
            <a:spAutoFit/>
          </a:bodyPr>
          <a:lstStyle/>
          <a:p>
            <a:r>
              <a:rPr lang="en-AU" sz="2400" dirty="0"/>
              <a:t>5</a:t>
            </a:r>
          </a:p>
        </p:txBody>
      </p:sp>
      <p:sp>
        <p:nvSpPr>
          <p:cNvPr id="50" name="TextBox 49"/>
          <p:cNvSpPr txBox="1"/>
          <p:nvPr/>
        </p:nvSpPr>
        <p:spPr>
          <a:xfrm>
            <a:off x="5319789" y="4745437"/>
            <a:ext cx="249894" cy="461665"/>
          </a:xfrm>
          <a:prstGeom prst="rect">
            <a:avLst/>
          </a:prstGeom>
          <a:noFill/>
        </p:spPr>
        <p:txBody>
          <a:bodyPr wrap="square" rtlCol="0">
            <a:spAutoFit/>
          </a:bodyPr>
          <a:lstStyle/>
          <a:p>
            <a:r>
              <a:rPr lang="en-AU" sz="2400" dirty="0"/>
              <a:t>6</a:t>
            </a:r>
          </a:p>
        </p:txBody>
      </p:sp>
      <p:sp>
        <p:nvSpPr>
          <p:cNvPr id="51" name="TextBox 50"/>
          <p:cNvSpPr txBox="1"/>
          <p:nvPr/>
        </p:nvSpPr>
        <p:spPr>
          <a:xfrm>
            <a:off x="6066134" y="4745437"/>
            <a:ext cx="249894" cy="461665"/>
          </a:xfrm>
          <a:prstGeom prst="rect">
            <a:avLst/>
          </a:prstGeom>
          <a:noFill/>
        </p:spPr>
        <p:txBody>
          <a:bodyPr wrap="square" rtlCol="0">
            <a:spAutoFit/>
          </a:bodyPr>
          <a:lstStyle/>
          <a:p>
            <a:r>
              <a:rPr lang="en-AU" sz="2400" dirty="0"/>
              <a:t>7</a:t>
            </a:r>
          </a:p>
        </p:txBody>
      </p:sp>
      <p:sp>
        <p:nvSpPr>
          <p:cNvPr id="52" name="TextBox 51"/>
          <p:cNvSpPr txBox="1"/>
          <p:nvPr/>
        </p:nvSpPr>
        <p:spPr>
          <a:xfrm>
            <a:off x="6850787" y="4745437"/>
            <a:ext cx="249894" cy="461665"/>
          </a:xfrm>
          <a:prstGeom prst="rect">
            <a:avLst/>
          </a:prstGeom>
          <a:noFill/>
        </p:spPr>
        <p:txBody>
          <a:bodyPr wrap="square" rtlCol="0">
            <a:spAutoFit/>
          </a:bodyPr>
          <a:lstStyle/>
          <a:p>
            <a:r>
              <a:rPr lang="en-AU" sz="2400" dirty="0"/>
              <a:t>8</a:t>
            </a:r>
          </a:p>
        </p:txBody>
      </p:sp>
      <p:sp>
        <p:nvSpPr>
          <p:cNvPr id="53" name="TextBox 52"/>
          <p:cNvSpPr txBox="1"/>
          <p:nvPr/>
        </p:nvSpPr>
        <p:spPr>
          <a:xfrm>
            <a:off x="7625135" y="4732146"/>
            <a:ext cx="249894" cy="461665"/>
          </a:xfrm>
          <a:prstGeom prst="rect">
            <a:avLst/>
          </a:prstGeom>
          <a:noFill/>
        </p:spPr>
        <p:txBody>
          <a:bodyPr wrap="square" rtlCol="0">
            <a:spAutoFit/>
          </a:bodyPr>
          <a:lstStyle/>
          <a:p>
            <a:r>
              <a:rPr lang="en-AU" sz="2400" dirty="0"/>
              <a:t>9</a:t>
            </a:r>
          </a:p>
        </p:txBody>
      </p:sp>
      <p:cxnSp>
        <p:nvCxnSpPr>
          <p:cNvPr id="54" name="Straight Connector 53"/>
          <p:cNvCxnSpPr/>
          <p:nvPr/>
        </p:nvCxnSpPr>
        <p:spPr>
          <a:xfrm flipV="1">
            <a:off x="8216386" y="1163706"/>
            <a:ext cx="0" cy="2675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402108" y="522242"/>
            <a:ext cx="695949" cy="646331"/>
          </a:xfrm>
          <a:prstGeom prst="rect">
            <a:avLst/>
          </a:prstGeom>
          <a:noFill/>
        </p:spPr>
        <p:txBody>
          <a:bodyPr wrap="square" rtlCol="0">
            <a:spAutoFit/>
          </a:bodyPr>
          <a:lstStyle/>
          <a:p>
            <a:r>
              <a:rPr lang="en-AU" sz="3600" dirty="0"/>
              <a:t>+1</a:t>
            </a:r>
          </a:p>
        </p:txBody>
      </p:sp>
      <p:sp>
        <p:nvSpPr>
          <p:cNvPr id="56" name="TextBox 55"/>
          <p:cNvSpPr txBox="1"/>
          <p:nvPr/>
        </p:nvSpPr>
        <p:spPr>
          <a:xfrm>
            <a:off x="7408593" y="3223515"/>
            <a:ext cx="682978" cy="646331"/>
          </a:xfrm>
          <a:prstGeom prst="rect">
            <a:avLst/>
          </a:prstGeom>
          <a:noFill/>
        </p:spPr>
        <p:txBody>
          <a:bodyPr wrap="square" rtlCol="0">
            <a:spAutoFit/>
          </a:bodyPr>
          <a:lstStyle/>
          <a:p>
            <a:r>
              <a:rPr lang="en-AU" sz="3600" dirty="0"/>
              <a:t>+1</a:t>
            </a:r>
          </a:p>
        </p:txBody>
      </p:sp>
      <p:sp>
        <p:nvSpPr>
          <p:cNvPr id="58" name="TextBox 57"/>
          <p:cNvSpPr txBox="1"/>
          <p:nvPr/>
        </p:nvSpPr>
        <p:spPr>
          <a:xfrm>
            <a:off x="1528346" y="4097516"/>
            <a:ext cx="249894" cy="400110"/>
          </a:xfrm>
          <a:prstGeom prst="rect">
            <a:avLst/>
          </a:prstGeom>
          <a:noFill/>
        </p:spPr>
        <p:txBody>
          <a:bodyPr wrap="square" rtlCol="0">
            <a:spAutoFit/>
          </a:bodyPr>
          <a:lstStyle/>
          <a:p>
            <a:r>
              <a:rPr lang="en-AU" sz="2000" dirty="0"/>
              <a:t>0</a:t>
            </a:r>
          </a:p>
        </p:txBody>
      </p:sp>
      <p:sp>
        <p:nvSpPr>
          <p:cNvPr id="59" name="TextBox 58"/>
          <p:cNvSpPr txBox="1"/>
          <p:nvPr/>
        </p:nvSpPr>
        <p:spPr>
          <a:xfrm>
            <a:off x="2257897" y="4097516"/>
            <a:ext cx="249894" cy="400110"/>
          </a:xfrm>
          <a:prstGeom prst="rect">
            <a:avLst/>
          </a:prstGeom>
          <a:noFill/>
        </p:spPr>
        <p:txBody>
          <a:bodyPr wrap="square" rtlCol="0">
            <a:spAutoFit/>
          </a:bodyPr>
          <a:lstStyle/>
          <a:p>
            <a:r>
              <a:rPr lang="en-AU" sz="2000" dirty="0">
                <a:solidFill>
                  <a:srgbClr val="FFFF00"/>
                </a:solidFill>
              </a:rPr>
              <a:t>1</a:t>
            </a:r>
          </a:p>
        </p:txBody>
      </p:sp>
      <p:sp>
        <p:nvSpPr>
          <p:cNvPr id="60" name="TextBox 59"/>
          <p:cNvSpPr txBox="1"/>
          <p:nvPr/>
        </p:nvSpPr>
        <p:spPr>
          <a:xfrm>
            <a:off x="2987448" y="4097516"/>
            <a:ext cx="249894" cy="400110"/>
          </a:xfrm>
          <a:prstGeom prst="rect">
            <a:avLst/>
          </a:prstGeom>
          <a:noFill/>
        </p:spPr>
        <p:txBody>
          <a:bodyPr wrap="square" rtlCol="0">
            <a:spAutoFit/>
          </a:bodyPr>
          <a:lstStyle/>
          <a:p>
            <a:r>
              <a:rPr lang="en-AU" sz="2000" dirty="0"/>
              <a:t>0</a:t>
            </a:r>
          </a:p>
        </p:txBody>
      </p:sp>
      <p:sp>
        <p:nvSpPr>
          <p:cNvPr id="61" name="TextBox 60"/>
          <p:cNvSpPr txBox="1"/>
          <p:nvPr/>
        </p:nvSpPr>
        <p:spPr>
          <a:xfrm>
            <a:off x="3756327" y="4097516"/>
            <a:ext cx="249894" cy="400110"/>
          </a:xfrm>
          <a:prstGeom prst="rect">
            <a:avLst/>
          </a:prstGeom>
          <a:noFill/>
        </p:spPr>
        <p:txBody>
          <a:bodyPr wrap="square" rtlCol="0">
            <a:spAutoFit/>
          </a:bodyPr>
          <a:lstStyle/>
          <a:p>
            <a:r>
              <a:rPr lang="en-AU" sz="2000" dirty="0"/>
              <a:t>0</a:t>
            </a:r>
          </a:p>
        </p:txBody>
      </p:sp>
      <p:sp>
        <p:nvSpPr>
          <p:cNvPr id="62" name="TextBox 61"/>
          <p:cNvSpPr txBox="1"/>
          <p:nvPr/>
        </p:nvSpPr>
        <p:spPr>
          <a:xfrm>
            <a:off x="4564534" y="4097516"/>
            <a:ext cx="249894" cy="400110"/>
          </a:xfrm>
          <a:prstGeom prst="rect">
            <a:avLst/>
          </a:prstGeom>
          <a:noFill/>
        </p:spPr>
        <p:txBody>
          <a:bodyPr wrap="square" rtlCol="0">
            <a:spAutoFit/>
          </a:bodyPr>
          <a:lstStyle/>
          <a:p>
            <a:r>
              <a:rPr lang="en-AU" sz="2000" dirty="0"/>
              <a:t>0</a:t>
            </a:r>
          </a:p>
        </p:txBody>
      </p:sp>
      <p:sp>
        <p:nvSpPr>
          <p:cNvPr id="63" name="TextBox 62"/>
          <p:cNvSpPr txBox="1"/>
          <p:nvPr/>
        </p:nvSpPr>
        <p:spPr>
          <a:xfrm>
            <a:off x="5333413" y="4097516"/>
            <a:ext cx="249894" cy="400110"/>
          </a:xfrm>
          <a:prstGeom prst="rect">
            <a:avLst/>
          </a:prstGeom>
          <a:noFill/>
        </p:spPr>
        <p:txBody>
          <a:bodyPr wrap="square" rtlCol="0">
            <a:spAutoFit/>
          </a:bodyPr>
          <a:lstStyle/>
          <a:p>
            <a:r>
              <a:rPr lang="en-AU" sz="2000" dirty="0"/>
              <a:t>0</a:t>
            </a:r>
          </a:p>
        </p:txBody>
      </p:sp>
      <p:sp>
        <p:nvSpPr>
          <p:cNvPr id="64" name="TextBox 63"/>
          <p:cNvSpPr txBox="1"/>
          <p:nvPr/>
        </p:nvSpPr>
        <p:spPr>
          <a:xfrm>
            <a:off x="6079758" y="4097516"/>
            <a:ext cx="249894" cy="400110"/>
          </a:xfrm>
          <a:prstGeom prst="rect">
            <a:avLst/>
          </a:prstGeom>
          <a:noFill/>
        </p:spPr>
        <p:txBody>
          <a:bodyPr wrap="square" rtlCol="0">
            <a:spAutoFit/>
          </a:bodyPr>
          <a:lstStyle/>
          <a:p>
            <a:r>
              <a:rPr lang="en-AU" sz="2000" dirty="0">
                <a:solidFill>
                  <a:srgbClr val="FFFF00"/>
                </a:solidFill>
              </a:rPr>
              <a:t>1</a:t>
            </a:r>
          </a:p>
        </p:txBody>
      </p:sp>
      <p:sp>
        <p:nvSpPr>
          <p:cNvPr id="65" name="TextBox 64"/>
          <p:cNvSpPr txBox="1"/>
          <p:nvPr/>
        </p:nvSpPr>
        <p:spPr>
          <a:xfrm>
            <a:off x="6864411" y="4097516"/>
            <a:ext cx="249894" cy="400110"/>
          </a:xfrm>
          <a:prstGeom prst="rect">
            <a:avLst/>
          </a:prstGeom>
          <a:noFill/>
        </p:spPr>
        <p:txBody>
          <a:bodyPr wrap="square" rtlCol="0">
            <a:spAutoFit/>
          </a:bodyPr>
          <a:lstStyle/>
          <a:p>
            <a:r>
              <a:rPr lang="en-AU" sz="2000" dirty="0"/>
              <a:t>0</a:t>
            </a:r>
          </a:p>
        </p:txBody>
      </p:sp>
      <p:sp>
        <p:nvSpPr>
          <p:cNvPr id="66" name="TextBox 65"/>
          <p:cNvSpPr txBox="1"/>
          <p:nvPr/>
        </p:nvSpPr>
        <p:spPr>
          <a:xfrm>
            <a:off x="7638759" y="4097516"/>
            <a:ext cx="249894" cy="400110"/>
          </a:xfrm>
          <a:prstGeom prst="rect">
            <a:avLst/>
          </a:prstGeom>
          <a:noFill/>
        </p:spPr>
        <p:txBody>
          <a:bodyPr wrap="square" rtlCol="0">
            <a:spAutoFit/>
          </a:bodyPr>
          <a:lstStyle/>
          <a:p>
            <a:r>
              <a:rPr lang="en-AU" sz="2000" dirty="0"/>
              <a:t>0</a:t>
            </a:r>
          </a:p>
        </p:txBody>
      </p:sp>
      <p:grpSp>
        <p:nvGrpSpPr>
          <p:cNvPr id="67" name="Group 66"/>
          <p:cNvGrpSpPr/>
          <p:nvPr/>
        </p:nvGrpSpPr>
        <p:grpSpPr>
          <a:xfrm>
            <a:off x="1509327" y="3697406"/>
            <a:ext cx="6360307" cy="400110"/>
            <a:chOff x="1575018" y="3812311"/>
            <a:chExt cx="6360307" cy="400110"/>
          </a:xfrm>
        </p:grpSpPr>
        <p:sp>
          <p:nvSpPr>
            <p:cNvPr id="68" name="TextBox 67"/>
            <p:cNvSpPr txBox="1"/>
            <p:nvPr/>
          </p:nvSpPr>
          <p:spPr>
            <a:xfrm>
              <a:off x="1575018" y="3812311"/>
              <a:ext cx="249894" cy="400110"/>
            </a:xfrm>
            <a:prstGeom prst="rect">
              <a:avLst/>
            </a:prstGeom>
            <a:noFill/>
          </p:spPr>
          <p:txBody>
            <a:bodyPr wrap="square" rtlCol="0">
              <a:spAutoFit/>
            </a:bodyPr>
            <a:lstStyle/>
            <a:p>
              <a:r>
                <a:rPr lang="en-AU" sz="2000" dirty="0"/>
                <a:t>1</a:t>
              </a:r>
            </a:p>
          </p:txBody>
        </p:sp>
        <p:sp>
          <p:nvSpPr>
            <p:cNvPr id="69" name="TextBox 68"/>
            <p:cNvSpPr txBox="1"/>
            <p:nvPr/>
          </p:nvSpPr>
          <p:spPr>
            <a:xfrm>
              <a:off x="2304569" y="3812311"/>
              <a:ext cx="249894" cy="400110"/>
            </a:xfrm>
            <a:prstGeom prst="rect">
              <a:avLst/>
            </a:prstGeom>
            <a:noFill/>
          </p:spPr>
          <p:txBody>
            <a:bodyPr wrap="square" rtlCol="0">
              <a:spAutoFit/>
            </a:bodyPr>
            <a:lstStyle/>
            <a:p>
              <a:r>
                <a:rPr lang="en-AU" sz="2000" dirty="0"/>
                <a:t>1</a:t>
              </a:r>
            </a:p>
          </p:txBody>
        </p:sp>
        <p:sp>
          <p:nvSpPr>
            <p:cNvPr id="70" name="TextBox 69"/>
            <p:cNvSpPr txBox="1"/>
            <p:nvPr/>
          </p:nvSpPr>
          <p:spPr>
            <a:xfrm>
              <a:off x="3034120" y="3812311"/>
              <a:ext cx="249894" cy="400110"/>
            </a:xfrm>
            <a:prstGeom prst="rect">
              <a:avLst/>
            </a:prstGeom>
            <a:noFill/>
          </p:spPr>
          <p:txBody>
            <a:bodyPr wrap="square" rtlCol="0">
              <a:spAutoFit/>
            </a:bodyPr>
            <a:lstStyle/>
            <a:p>
              <a:r>
                <a:rPr lang="en-AU" sz="2000" dirty="0"/>
                <a:t>1</a:t>
              </a:r>
            </a:p>
          </p:txBody>
        </p:sp>
        <p:sp>
          <p:nvSpPr>
            <p:cNvPr id="71" name="TextBox 70"/>
            <p:cNvSpPr txBox="1"/>
            <p:nvPr/>
          </p:nvSpPr>
          <p:spPr>
            <a:xfrm>
              <a:off x="3802999" y="3812311"/>
              <a:ext cx="249894" cy="400110"/>
            </a:xfrm>
            <a:prstGeom prst="rect">
              <a:avLst/>
            </a:prstGeom>
            <a:noFill/>
          </p:spPr>
          <p:txBody>
            <a:bodyPr wrap="square" rtlCol="0">
              <a:spAutoFit/>
            </a:bodyPr>
            <a:lstStyle/>
            <a:p>
              <a:r>
                <a:rPr lang="en-AU" sz="2000" dirty="0"/>
                <a:t>1</a:t>
              </a:r>
            </a:p>
          </p:txBody>
        </p:sp>
        <p:sp>
          <p:nvSpPr>
            <p:cNvPr id="72" name="TextBox 71"/>
            <p:cNvSpPr txBox="1"/>
            <p:nvPr/>
          </p:nvSpPr>
          <p:spPr>
            <a:xfrm>
              <a:off x="4611206" y="3812311"/>
              <a:ext cx="249894" cy="400110"/>
            </a:xfrm>
            <a:prstGeom prst="rect">
              <a:avLst/>
            </a:prstGeom>
            <a:noFill/>
          </p:spPr>
          <p:txBody>
            <a:bodyPr wrap="square" rtlCol="0">
              <a:spAutoFit/>
            </a:bodyPr>
            <a:lstStyle/>
            <a:p>
              <a:r>
                <a:rPr lang="en-AU" sz="2000" dirty="0"/>
                <a:t>1</a:t>
              </a:r>
            </a:p>
          </p:txBody>
        </p:sp>
        <p:sp>
          <p:nvSpPr>
            <p:cNvPr id="73" name="TextBox 72"/>
            <p:cNvSpPr txBox="1"/>
            <p:nvPr/>
          </p:nvSpPr>
          <p:spPr>
            <a:xfrm>
              <a:off x="5380085" y="3812311"/>
              <a:ext cx="249894" cy="400110"/>
            </a:xfrm>
            <a:prstGeom prst="rect">
              <a:avLst/>
            </a:prstGeom>
            <a:noFill/>
          </p:spPr>
          <p:txBody>
            <a:bodyPr wrap="square" rtlCol="0">
              <a:spAutoFit/>
            </a:bodyPr>
            <a:lstStyle/>
            <a:p>
              <a:r>
                <a:rPr lang="en-AU" sz="2000" dirty="0"/>
                <a:t>1</a:t>
              </a:r>
            </a:p>
          </p:txBody>
        </p:sp>
        <p:sp>
          <p:nvSpPr>
            <p:cNvPr id="74" name="TextBox 73"/>
            <p:cNvSpPr txBox="1"/>
            <p:nvPr/>
          </p:nvSpPr>
          <p:spPr>
            <a:xfrm>
              <a:off x="6126430" y="3812311"/>
              <a:ext cx="249894" cy="400110"/>
            </a:xfrm>
            <a:prstGeom prst="rect">
              <a:avLst/>
            </a:prstGeom>
            <a:noFill/>
          </p:spPr>
          <p:txBody>
            <a:bodyPr wrap="square" rtlCol="0">
              <a:spAutoFit/>
            </a:bodyPr>
            <a:lstStyle/>
            <a:p>
              <a:r>
                <a:rPr lang="en-AU" sz="2000" dirty="0"/>
                <a:t>1</a:t>
              </a:r>
            </a:p>
          </p:txBody>
        </p:sp>
        <p:sp>
          <p:nvSpPr>
            <p:cNvPr id="75" name="TextBox 74"/>
            <p:cNvSpPr txBox="1"/>
            <p:nvPr/>
          </p:nvSpPr>
          <p:spPr>
            <a:xfrm>
              <a:off x="6911083" y="3812311"/>
              <a:ext cx="249894" cy="400110"/>
            </a:xfrm>
            <a:prstGeom prst="rect">
              <a:avLst/>
            </a:prstGeom>
            <a:noFill/>
          </p:spPr>
          <p:txBody>
            <a:bodyPr wrap="square" rtlCol="0">
              <a:spAutoFit/>
            </a:bodyPr>
            <a:lstStyle/>
            <a:p>
              <a:r>
                <a:rPr lang="en-AU" sz="2000" dirty="0"/>
                <a:t>1</a:t>
              </a:r>
            </a:p>
          </p:txBody>
        </p:sp>
        <p:sp>
          <p:nvSpPr>
            <p:cNvPr id="76" name="TextBox 75"/>
            <p:cNvSpPr txBox="1"/>
            <p:nvPr/>
          </p:nvSpPr>
          <p:spPr>
            <a:xfrm>
              <a:off x="7685431" y="3812311"/>
              <a:ext cx="249894" cy="400110"/>
            </a:xfrm>
            <a:prstGeom prst="rect">
              <a:avLst/>
            </a:prstGeom>
            <a:noFill/>
          </p:spPr>
          <p:txBody>
            <a:bodyPr wrap="square" rtlCol="0">
              <a:spAutoFit/>
            </a:bodyPr>
            <a:lstStyle/>
            <a:p>
              <a:r>
                <a:rPr lang="en-AU" sz="2000" dirty="0"/>
                <a:t>1</a:t>
              </a:r>
            </a:p>
          </p:txBody>
        </p:sp>
      </p:grpSp>
      <p:grpSp>
        <p:nvGrpSpPr>
          <p:cNvPr id="77" name="Group 76"/>
          <p:cNvGrpSpPr/>
          <p:nvPr/>
        </p:nvGrpSpPr>
        <p:grpSpPr>
          <a:xfrm>
            <a:off x="1528346" y="4460071"/>
            <a:ext cx="6360307" cy="400110"/>
            <a:chOff x="1620650" y="3430342"/>
            <a:chExt cx="6360307" cy="400110"/>
          </a:xfrm>
        </p:grpSpPr>
        <p:sp>
          <p:nvSpPr>
            <p:cNvPr id="78" name="TextBox 77"/>
            <p:cNvSpPr txBox="1"/>
            <p:nvPr/>
          </p:nvSpPr>
          <p:spPr>
            <a:xfrm>
              <a:off x="1620650" y="3430342"/>
              <a:ext cx="249894" cy="400110"/>
            </a:xfrm>
            <a:prstGeom prst="rect">
              <a:avLst/>
            </a:prstGeom>
            <a:noFill/>
          </p:spPr>
          <p:txBody>
            <a:bodyPr wrap="square" rtlCol="0">
              <a:spAutoFit/>
            </a:bodyPr>
            <a:lstStyle/>
            <a:p>
              <a:r>
                <a:rPr lang="en-AU" sz="2000" dirty="0"/>
                <a:t>B</a:t>
              </a:r>
            </a:p>
          </p:txBody>
        </p:sp>
        <p:sp>
          <p:nvSpPr>
            <p:cNvPr id="79" name="TextBox 78"/>
            <p:cNvSpPr txBox="1"/>
            <p:nvPr/>
          </p:nvSpPr>
          <p:spPr>
            <a:xfrm>
              <a:off x="2350201" y="3430342"/>
              <a:ext cx="249894" cy="400110"/>
            </a:xfrm>
            <a:prstGeom prst="rect">
              <a:avLst/>
            </a:prstGeom>
            <a:noFill/>
          </p:spPr>
          <p:txBody>
            <a:bodyPr wrap="square" rtlCol="0">
              <a:spAutoFit/>
            </a:bodyPr>
            <a:lstStyle/>
            <a:p>
              <a:r>
                <a:rPr lang="en-AU" sz="2000" dirty="0"/>
                <a:t>B</a:t>
              </a:r>
            </a:p>
          </p:txBody>
        </p:sp>
        <p:sp>
          <p:nvSpPr>
            <p:cNvPr id="80" name="TextBox 79"/>
            <p:cNvSpPr txBox="1"/>
            <p:nvPr/>
          </p:nvSpPr>
          <p:spPr>
            <a:xfrm>
              <a:off x="3079752" y="3430342"/>
              <a:ext cx="249894" cy="400110"/>
            </a:xfrm>
            <a:prstGeom prst="rect">
              <a:avLst/>
            </a:prstGeom>
            <a:noFill/>
          </p:spPr>
          <p:txBody>
            <a:bodyPr wrap="square" rtlCol="0">
              <a:spAutoFit/>
            </a:bodyPr>
            <a:lstStyle/>
            <a:p>
              <a:r>
                <a:rPr lang="en-AU" sz="2000" dirty="0"/>
                <a:t>B</a:t>
              </a:r>
            </a:p>
          </p:txBody>
        </p:sp>
        <p:sp>
          <p:nvSpPr>
            <p:cNvPr id="81" name="TextBox 80"/>
            <p:cNvSpPr txBox="1"/>
            <p:nvPr/>
          </p:nvSpPr>
          <p:spPr>
            <a:xfrm>
              <a:off x="3848631" y="3430342"/>
              <a:ext cx="249894" cy="400110"/>
            </a:xfrm>
            <a:prstGeom prst="rect">
              <a:avLst/>
            </a:prstGeom>
            <a:noFill/>
          </p:spPr>
          <p:txBody>
            <a:bodyPr wrap="square" rtlCol="0">
              <a:spAutoFit/>
            </a:bodyPr>
            <a:lstStyle/>
            <a:p>
              <a:r>
                <a:rPr lang="en-AU" sz="2000" dirty="0"/>
                <a:t>B</a:t>
              </a:r>
            </a:p>
          </p:txBody>
        </p:sp>
        <p:sp>
          <p:nvSpPr>
            <p:cNvPr id="82" name="TextBox 81"/>
            <p:cNvSpPr txBox="1"/>
            <p:nvPr/>
          </p:nvSpPr>
          <p:spPr>
            <a:xfrm>
              <a:off x="4656838" y="3430342"/>
              <a:ext cx="249894" cy="400110"/>
            </a:xfrm>
            <a:prstGeom prst="rect">
              <a:avLst/>
            </a:prstGeom>
            <a:noFill/>
          </p:spPr>
          <p:txBody>
            <a:bodyPr wrap="square" rtlCol="0">
              <a:spAutoFit/>
            </a:bodyPr>
            <a:lstStyle/>
            <a:p>
              <a:r>
                <a:rPr lang="en-AU" sz="2000" dirty="0"/>
                <a:t>B</a:t>
              </a:r>
            </a:p>
          </p:txBody>
        </p:sp>
        <p:sp>
          <p:nvSpPr>
            <p:cNvPr id="83" name="TextBox 82"/>
            <p:cNvSpPr txBox="1"/>
            <p:nvPr/>
          </p:nvSpPr>
          <p:spPr>
            <a:xfrm>
              <a:off x="5425717" y="3430342"/>
              <a:ext cx="249894" cy="400110"/>
            </a:xfrm>
            <a:prstGeom prst="rect">
              <a:avLst/>
            </a:prstGeom>
            <a:noFill/>
          </p:spPr>
          <p:txBody>
            <a:bodyPr wrap="square" rtlCol="0">
              <a:spAutoFit/>
            </a:bodyPr>
            <a:lstStyle/>
            <a:p>
              <a:r>
                <a:rPr lang="en-AU" sz="2000" dirty="0"/>
                <a:t>B</a:t>
              </a:r>
            </a:p>
          </p:txBody>
        </p:sp>
        <p:sp>
          <p:nvSpPr>
            <p:cNvPr id="84" name="TextBox 83"/>
            <p:cNvSpPr txBox="1"/>
            <p:nvPr/>
          </p:nvSpPr>
          <p:spPr>
            <a:xfrm>
              <a:off x="6172062" y="3430342"/>
              <a:ext cx="249894" cy="400110"/>
            </a:xfrm>
            <a:prstGeom prst="rect">
              <a:avLst/>
            </a:prstGeom>
            <a:noFill/>
          </p:spPr>
          <p:txBody>
            <a:bodyPr wrap="square" rtlCol="0">
              <a:spAutoFit/>
            </a:bodyPr>
            <a:lstStyle/>
            <a:p>
              <a:r>
                <a:rPr lang="en-AU" sz="2000" dirty="0"/>
                <a:t>B</a:t>
              </a:r>
            </a:p>
          </p:txBody>
        </p:sp>
        <p:sp>
          <p:nvSpPr>
            <p:cNvPr id="85" name="TextBox 84"/>
            <p:cNvSpPr txBox="1"/>
            <p:nvPr/>
          </p:nvSpPr>
          <p:spPr>
            <a:xfrm>
              <a:off x="6956715" y="3430342"/>
              <a:ext cx="249894" cy="400110"/>
            </a:xfrm>
            <a:prstGeom prst="rect">
              <a:avLst/>
            </a:prstGeom>
            <a:noFill/>
          </p:spPr>
          <p:txBody>
            <a:bodyPr wrap="square" rtlCol="0">
              <a:spAutoFit/>
            </a:bodyPr>
            <a:lstStyle/>
            <a:p>
              <a:r>
                <a:rPr lang="en-AU" sz="2000" dirty="0"/>
                <a:t>B</a:t>
              </a:r>
            </a:p>
          </p:txBody>
        </p:sp>
        <p:sp>
          <p:nvSpPr>
            <p:cNvPr id="86" name="TextBox 85"/>
            <p:cNvSpPr txBox="1"/>
            <p:nvPr/>
          </p:nvSpPr>
          <p:spPr>
            <a:xfrm>
              <a:off x="7731063" y="3430342"/>
              <a:ext cx="249894" cy="400110"/>
            </a:xfrm>
            <a:prstGeom prst="rect">
              <a:avLst/>
            </a:prstGeom>
            <a:noFill/>
          </p:spPr>
          <p:txBody>
            <a:bodyPr wrap="square" rtlCol="0">
              <a:spAutoFit/>
            </a:bodyPr>
            <a:lstStyle/>
            <a:p>
              <a:r>
                <a:rPr lang="en-AU" sz="2000" dirty="0"/>
                <a:t>B</a:t>
              </a:r>
            </a:p>
          </p:txBody>
        </p:sp>
      </p:grpSp>
      <p:sp>
        <p:nvSpPr>
          <p:cNvPr id="87" name="TextBox 86"/>
          <p:cNvSpPr txBox="1"/>
          <p:nvPr/>
        </p:nvSpPr>
        <p:spPr>
          <a:xfrm>
            <a:off x="585330" y="3774596"/>
            <a:ext cx="769405" cy="369332"/>
          </a:xfrm>
          <a:prstGeom prst="rect">
            <a:avLst/>
          </a:prstGeom>
          <a:noFill/>
        </p:spPr>
        <p:txBody>
          <a:bodyPr wrap="square" rtlCol="0">
            <a:spAutoFit/>
          </a:bodyPr>
          <a:lstStyle/>
          <a:p>
            <a:r>
              <a:rPr lang="en-US" dirty="0"/>
              <a:t>Upper</a:t>
            </a:r>
          </a:p>
        </p:txBody>
      </p:sp>
      <p:sp>
        <p:nvSpPr>
          <p:cNvPr id="88" name="TextBox 87"/>
          <p:cNvSpPr txBox="1"/>
          <p:nvPr/>
        </p:nvSpPr>
        <p:spPr>
          <a:xfrm>
            <a:off x="590341" y="4155279"/>
            <a:ext cx="769405" cy="369332"/>
          </a:xfrm>
          <a:prstGeom prst="rect">
            <a:avLst/>
          </a:prstGeom>
          <a:noFill/>
        </p:spPr>
        <p:txBody>
          <a:bodyPr wrap="square" rtlCol="0">
            <a:spAutoFit/>
          </a:bodyPr>
          <a:lstStyle/>
          <a:p>
            <a:r>
              <a:rPr lang="en-US" dirty="0">
                <a:solidFill>
                  <a:srgbClr val="FFFF00"/>
                </a:solidFill>
              </a:rPr>
              <a:t>Lower</a:t>
            </a:r>
          </a:p>
        </p:txBody>
      </p:sp>
      <p:sp>
        <p:nvSpPr>
          <p:cNvPr id="89" name="TextBox 88"/>
          <p:cNvSpPr txBox="1"/>
          <p:nvPr/>
        </p:nvSpPr>
        <p:spPr>
          <a:xfrm>
            <a:off x="564338" y="4478199"/>
            <a:ext cx="1029228" cy="369332"/>
          </a:xfrm>
          <a:prstGeom prst="rect">
            <a:avLst/>
          </a:prstGeom>
          <a:noFill/>
        </p:spPr>
        <p:txBody>
          <a:bodyPr wrap="square" rtlCol="0">
            <a:spAutoFit/>
          </a:bodyPr>
          <a:lstStyle/>
          <a:p>
            <a:r>
              <a:rPr lang="en-US" dirty="0"/>
              <a:t>V. type</a:t>
            </a:r>
          </a:p>
        </p:txBody>
      </p:sp>
    </p:spTree>
    <p:extLst>
      <p:ext uri="{BB962C8B-B14F-4D97-AF65-F5344CB8AC3E}">
        <p14:creationId xmlns:p14="http://schemas.microsoft.com/office/powerpoint/2010/main" val="1820702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87724" y="2206953"/>
            <a:ext cx="456967" cy="456967"/>
            <a:chOff x="120974" y="2313916"/>
            <a:chExt cx="456967" cy="456967"/>
          </a:xfrm>
        </p:grpSpPr>
        <p:sp>
          <p:nvSpPr>
            <p:cNvPr id="5" name="Rectangle 4"/>
            <p:cNvSpPr/>
            <p:nvPr/>
          </p:nvSpPr>
          <p:spPr>
            <a:xfrm>
              <a:off x="120974" y="2313918"/>
              <a:ext cx="456966" cy="4569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456965" cy="456965"/>
            </a:xfrm>
            <a:prstGeom prst="rect">
              <a:avLst/>
            </a:prstGeom>
          </p:spPr>
        </p:pic>
      </p:grpSp>
      <p:grpSp>
        <p:nvGrpSpPr>
          <p:cNvPr id="7" name="Group 6"/>
          <p:cNvGrpSpPr/>
          <p:nvPr/>
        </p:nvGrpSpPr>
        <p:grpSpPr>
          <a:xfrm>
            <a:off x="797251" y="1127883"/>
            <a:ext cx="431474" cy="495060"/>
            <a:chOff x="130501" y="763733"/>
            <a:chExt cx="431474" cy="495060"/>
          </a:xfrm>
        </p:grpSpPr>
        <p:sp>
          <p:nvSpPr>
            <p:cNvPr id="8" name="Rectangle 7"/>
            <p:cNvSpPr/>
            <p:nvPr/>
          </p:nvSpPr>
          <p:spPr>
            <a:xfrm>
              <a:off x="130501" y="763733"/>
              <a:ext cx="431474" cy="495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431474" cy="366277"/>
            </a:xfrm>
            <a:prstGeom prst="rect">
              <a:avLst/>
            </a:prstGeom>
          </p:spPr>
        </p:pic>
      </p:grpSp>
      <p:grpSp>
        <p:nvGrpSpPr>
          <p:cNvPr id="10" name="Group 9"/>
          <p:cNvGrpSpPr/>
          <p:nvPr/>
        </p:nvGrpSpPr>
        <p:grpSpPr>
          <a:xfrm>
            <a:off x="800404" y="2761928"/>
            <a:ext cx="444286" cy="444285"/>
            <a:chOff x="133654" y="2473722"/>
            <a:chExt cx="444286" cy="444285"/>
          </a:xfrm>
        </p:grpSpPr>
        <p:sp>
          <p:nvSpPr>
            <p:cNvPr id="11" name="Rectangle 10"/>
            <p:cNvSpPr/>
            <p:nvPr/>
          </p:nvSpPr>
          <p:spPr>
            <a:xfrm>
              <a:off x="133655" y="2473722"/>
              <a:ext cx="444285" cy="444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4" y="2473722"/>
              <a:ext cx="444285" cy="444285"/>
            </a:xfrm>
            <a:prstGeom prst="rect">
              <a:avLst/>
            </a:prstGeom>
          </p:spPr>
        </p:pic>
      </p:grpSp>
      <p:grpSp>
        <p:nvGrpSpPr>
          <p:cNvPr id="13" name="Group 12"/>
          <p:cNvGrpSpPr/>
          <p:nvPr/>
        </p:nvGrpSpPr>
        <p:grpSpPr>
          <a:xfrm>
            <a:off x="787090" y="3302051"/>
            <a:ext cx="441635" cy="489259"/>
            <a:chOff x="120340" y="3003482"/>
            <a:chExt cx="441635" cy="489259"/>
          </a:xfrm>
        </p:grpSpPr>
        <p:sp>
          <p:nvSpPr>
            <p:cNvPr id="14" name="Rectangle 13"/>
            <p:cNvSpPr/>
            <p:nvPr/>
          </p:nvSpPr>
          <p:spPr>
            <a:xfrm>
              <a:off x="120340" y="3003482"/>
              <a:ext cx="441635" cy="466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051106"/>
              <a:ext cx="441635" cy="441635"/>
            </a:xfrm>
            <a:prstGeom prst="rect">
              <a:avLst/>
            </a:prstGeom>
          </p:spPr>
        </p:pic>
      </p:grpSp>
      <p:grpSp>
        <p:nvGrpSpPr>
          <p:cNvPr id="16" name="Group 15"/>
          <p:cNvGrpSpPr/>
          <p:nvPr/>
        </p:nvGrpSpPr>
        <p:grpSpPr>
          <a:xfrm>
            <a:off x="783170" y="1712527"/>
            <a:ext cx="461521" cy="412366"/>
            <a:chOff x="116420" y="1384181"/>
            <a:chExt cx="461521" cy="412366"/>
          </a:xfrm>
        </p:grpSpPr>
        <p:sp>
          <p:nvSpPr>
            <p:cNvPr id="17" name="Rectangle 16"/>
            <p:cNvSpPr/>
            <p:nvPr/>
          </p:nvSpPr>
          <p:spPr>
            <a:xfrm>
              <a:off x="116420" y="1384181"/>
              <a:ext cx="461521" cy="41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384181"/>
              <a:ext cx="399162" cy="412366"/>
            </a:xfrm>
            <a:prstGeom prst="rect">
              <a:avLst/>
            </a:prstGeom>
          </p:spPr>
        </p:pic>
      </p:grpSp>
      <p:sp>
        <p:nvSpPr>
          <p:cNvPr id="19" name="TextBox 18"/>
          <p:cNvSpPr txBox="1"/>
          <p:nvPr/>
        </p:nvSpPr>
        <p:spPr>
          <a:xfrm>
            <a:off x="8256735" y="1083026"/>
            <a:ext cx="691215" cy="584775"/>
          </a:xfrm>
          <a:prstGeom prst="rect">
            <a:avLst/>
          </a:prstGeom>
          <a:noFill/>
        </p:spPr>
        <p:txBody>
          <a:bodyPr wrap="none" rtlCol="0">
            <a:spAutoFit/>
          </a:bodyPr>
          <a:lstStyle/>
          <a:p>
            <a:r>
              <a:rPr lang="en-AU" sz="3200" dirty="0"/>
              <a:t>≥ 1</a:t>
            </a:r>
          </a:p>
        </p:txBody>
      </p:sp>
      <p:sp>
        <p:nvSpPr>
          <p:cNvPr id="20" name="TextBox 19"/>
          <p:cNvSpPr txBox="1"/>
          <p:nvPr/>
        </p:nvSpPr>
        <p:spPr>
          <a:xfrm>
            <a:off x="8256735" y="1626323"/>
            <a:ext cx="691215" cy="584775"/>
          </a:xfrm>
          <a:prstGeom prst="rect">
            <a:avLst/>
          </a:prstGeom>
          <a:noFill/>
        </p:spPr>
        <p:txBody>
          <a:bodyPr wrap="none" rtlCol="0">
            <a:spAutoFit/>
          </a:bodyPr>
          <a:lstStyle/>
          <a:p>
            <a:r>
              <a:rPr lang="en-AU" sz="3200" dirty="0"/>
              <a:t>≥ 1</a:t>
            </a:r>
          </a:p>
        </p:txBody>
      </p:sp>
      <p:sp>
        <p:nvSpPr>
          <p:cNvPr id="21" name="TextBox 20"/>
          <p:cNvSpPr txBox="1"/>
          <p:nvPr/>
        </p:nvSpPr>
        <p:spPr>
          <a:xfrm>
            <a:off x="8256735" y="2143049"/>
            <a:ext cx="691215" cy="584775"/>
          </a:xfrm>
          <a:prstGeom prst="rect">
            <a:avLst/>
          </a:prstGeom>
          <a:noFill/>
        </p:spPr>
        <p:txBody>
          <a:bodyPr wrap="none" rtlCol="0">
            <a:spAutoFit/>
          </a:bodyPr>
          <a:lstStyle/>
          <a:p>
            <a:r>
              <a:rPr lang="en-AU" sz="3200" dirty="0"/>
              <a:t>≥ 1</a:t>
            </a:r>
          </a:p>
        </p:txBody>
      </p:sp>
      <p:sp>
        <p:nvSpPr>
          <p:cNvPr id="22" name="TextBox 21"/>
          <p:cNvSpPr txBox="1"/>
          <p:nvPr/>
        </p:nvSpPr>
        <p:spPr>
          <a:xfrm>
            <a:off x="8256735" y="2691683"/>
            <a:ext cx="691215" cy="584775"/>
          </a:xfrm>
          <a:prstGeom prst="rect">
            <a:avLst/>
          </a:prstGeom>
          <a:noFill/>
        </p:spPr>
        <p:txBody>
          <a:bodyPr wrap="none" rtlCol="0">
            <a:spAutoFit/>
          </a:bodyPr>
          <a:lstStyle/>
          <a:p>
            <a:r>
              <a:rPr lang="en-AU" sz="3200" dirty="0"/>
              <a:t>≥ 1</a:t>
            </a:r>
          </a:p>
        </p:txBody>
      </p:sp>
      <p:sp>
        <p:nvSpPr>
          <p:cNvPr id="23" name="TextBox 22"/>
          <p:cNvSpPr txBox="1"/>
          <p:nvPr/>
        </p:nvSpPr>
        <p:spPr>
          <a:xfrm>
            <a:off x="8256735" y="3254293"/>
            <a:ext cx="691215" cy="584775"/>
          </a:xfrm>
          <a:prstGeom prst="rect">
            <a:avLst/>
          </a:prstGeom>
          <a:noFill/>
        </p:spPr>
        <p:txBody>
          <a:bodyPr wrap="none" rtlCol="0">
            <a:spAutoFit/>
          </a:bodyPr>
          <a:lstStyle/>
          <a:p>
            <a:r>
              <a:rPr lang="en-AU" sz="3200" dirty="0"/>
              <a:t>≥ 1</a:t>
            </a:r>
          </a:p>
        </p:txBody>
      </p:sp>
      <p:sp>
        <p:nvSpPr>
          <p:cNvPr id="24" name="TextBox 23"/>
          <p:cNvSpPr txBox="1"/>
          <p:nvPr/>
        </p:nvSpPr>
        <p:spPr>
          <a:xfrm>
            <a:off x="-32409" y="535534"/>
            <a:ext cx="1417937" cy="646331"/>
          </a:xfrm>
          <a:prstGeom prst="rect">
            <a:avLst/>
          </a:prstGeom>
          <a:noFill/>
        </p:spPr>
        <p:txBody>
          <a:bodyPr wrap="square" rtlCol="0">
            <a:spAutoFit/>
          </a:bodyPr>
          <a:lstStyle/>
          <a:p>
            <a:r>
              <a:rPr lang="en-AU" sz="3600" dirty="0"/>
              <a:t>Min $:</a:t>
            </a:r>
          </a:p>
        </p:txBody>
      </p:sp>
      <p:sp>
        <p:nvSpPr>
          <p:cNvPr id="25" name="TextBox 24"/>
          <p:cNvSpPr txBox="1"/>
          <p:nvPr/>
        </p:nvSpPr>
        <p:spPr>
          <a:xfrm>
            <a:off x="1298180" y="535533"/>
            <a:ext cx="682978" cy="646331"/>
          </a:xfrm>
          <a:prstGeom prst="rect">
            <a:avLst/>
          </a:prstGeom>
          <a:noFill/>
        </p:spPr>
        <p:txBody>
          <a:bodyPr wrap="square" rtlCol="0">
            <a:spAutoFit/>
          </a:bodyPr>
          <a:lstStyle/>
          <a:p>
            <a:r>
              <a:rPr lang="en-AU" sz="3600" dirty="0">
                <a:solidFill>
                  <a:srgbClr val="FFFF00"/>
                </a:solidFill>
              </a:rPr>
              <a:t>+9</a:t>
            </a:r>
          </a:p>
        </p:txBody>
      </p:sp>
      <p:sp>
        <p:nvSpPr>
          <p:cNvPr id="26" name="TextBox 25"/>
          <p:cNvSpPr txBox="1"/>
          <p:nvPr/>
        </p:nvSpPr>
        <p:spPr>
          <a:xfrm>
            <a:off x="1298180" y="2660905"/>
            <a:ext cx="682978" cy="646331"/>
          </a:xfrm>
          <a:prstGeom prst="rect">
            <a:avLst/>
          </a:prstGeom>
          <a:noFill/>
        </p:spPr>
        <p:txBody>
          <a:bodyPr wrap="square" rtlCol="0">
            <a:spAutoFit/>
          </a:bodyPr>
          <a:lstStyle/>
          <a:p>
            <a:r>
              <a:rPr lang="en-AU" sz="3600" dirty="0"/>
              <a:t>+1</a:t>
            </a:r>
          </a:p>
        </p:txBody>
      </p:sp>
      <p:sp>
        <p:nvSpPr>
          <p:cNvPr id="27" name="TextBox 26"/>
          <p:cNvSpPr txBox="1"/>
          <p:nvPr/>
        </p:nvSpPr>
        <p:spPr>
          <a:xfrm>
            <a:off x="1298180" y="3223515"/>
            <a:ext cx="682978" cy="646331"/>
          </a:xfrm>
          <a:prstGeom prst="rect">
            <a:avLst/>
          </a:prstGeom>
          <a:noFill/>
        </p:spPr>
        <p:txBody>
          <a:bodyPr wrap="square" rtlCol="0">
            <a:spAutoFit/>
          </a:bodyPr>
          <a:lstStyle/>
          <a:p>
            <a:r>
              <a:rPr lang="en-AU" sz="3600" dirty="0"/>
              <a:t>+1</a:t>
            </a:r>
          </a:p>
        </p:txBody>
      </p:sp>
      <p:sp>
        <p:nvSpPr>
          <p:cNvPr id="28" name="TextBox 27"/>
          <p:cNvSpPr txBox="1"/>
          <p:nvPr/>
        </p:nvSpPr>
        <p:spPr>
          <a:xfrm>
            <a:off x="2041069" y="535533"/>
            <a:ext cx="656302" cy="646331"/>
          </a:xfrm>
          <a:prstGeom prst="rect">
            <a:avLst/>
          </a:prstGeom>
          <a:noFill/>
        </p:spPr>
        <p:txBody>
          <a:bodyPr wrap="square" rtlCol="0">
            <a:spAutoFit/>
          </a:bodyPr>
          <a:lstStyle/>
          <a:p>
            <a:r>
              <a:rPr lang="en-AU" sz="3600" dirty="0">
                <a:solidFill>
                  <a:srgbClr val="FFFF00"/>
                </a:solidFill>
              </a:rPr>
              <a:t>+2</a:t>
            </a:r>
          </a:p>
        </p:txBody>
      </p:sp>
      <p:sp>
        <p:nvSpPr>
          <p:cNvPr id="29" name="TextBox 28"/>
          <p:cNvSpPr txBox="1"/>
          <p:nvPr/>
        </p:nvSpPr>
        <p:spPr>
          <a:xfrm>
            <a:off x="2027731" y="3223515"/>
            <a:ext cx="682978" cy="646331"/>
          </a:xfrm>
          <a:prstGeom prst="rect">
            <a:avLst/>
          </a:prstGeom>
          <a:noFill/>
        </p:spPr>
        <p:txBody>
          <a:bodyPr wrap="square" rtlCol="0">
            <a:spAutoFit/>
          </a:bodyPr>
          <a:lstStyle/>
          <a:p>
            <a:r>
              <a:rPr lang="en-AU" sz="3600" dirty="0"/>
              <a:t>+1</a:t>
            </a:r>
          </a:p>
        </p:txBody>
      </p:sp>
      <p:sp>
        <p:nvSpPr>
          <p:cNvPr id="30" name="TextBox 29"/>
          <p:cNvSpPr txBox="1"/>
          <p:nvPr/>
        </p:nvSpPr>
        <p:spPr>
          <a:xfrm>
            <a:off x="2757282" y="535533"/>
            <a:ext cx="682978" cy="646331"/>
          </a:xfrm>
          <a:prstGeom prst="rect">
            <a:avLst/>
          </a:prstGeom>
          <a:noFill/>
        </p:spPr>
        <p:txBody>
          <a:bodyPr wrap="square" rtlCol="0">
            <a:spAutoFit/>
          </a:bodyPr>
          <a:lstStyle/>
          <a:p>
            <a:r>
              <a:rPr lang="en-AU" sz="3600" dirty="0">
                <a:solidFill>
                  <a:srgbClr val="FFFF00"/>
                </a:solidFill>
              </a:rPr>
              <a:t>+5</a:t>
            </a:r>
          </a:p>
        </p:txBody>
      </p:sp>
      <p:sp>
        <p:nvSpPr>
          <p:cNvPr id="31" name="TextBox 30"/>
          <p:cNvSpPr txBox="1"/>
          <p:nvPr/>
        </p:nvSpPr>
        <p:spPr>
          <a:xfrm>
            <a:off x="2757282" y="1052248"/>
            <a:ext cx="682978" cy="646331"/>
          </a:xfrm>
          <a:prstGeom prst="rect">
            <a:avLst/>
          </a:prstGeom>
          <a:noFill/>
        </p:spPr>
        <p:txBody>
          <a:bodyPr wrap="square" rtlCol="0">
            <a:spAutoFit/>
          </a:bodyPr>
          <a:lstStyle/>
          <a:p>
            <a:r>
              <a:rPr lang="en-AU" sz="3600" dirty="0"/>
              <a:t>+1</a:t>
            </a:r>
          </a:p>
        </p:txBody>
      </p:sp>
      <p:sp>
        <p:nvSpPr>
          <p:cNvPr id="32" name="TextBox 31"/>
          <p:cNvSpPr txBox="1"/>
          <p:nvPr/>
        </p:nvSpPr>
        <p:spPr>
          <a:xfrm>
            <a:off x="2757282" y="2112271"/>
            <a:ext cx="682978" cy="646331"/>
          </a:xfrm>
          <a:prstGeom prst="rect">
            <a:avLst/>
          </a:prstGeom>
          <a:noFill/>
        </p:spPr>
        <p:txBody>
          <a:bodyPr wrap="square" rtlCol="0">
            <a:spAutoFit/>
          </a:bodyPr>
          <a:lstStyle/>
          <a:p>
            <a:r>
              <a:rPr lang="en-AU" sz="3600" dirty="0"/>
              <a:t>+1</a:t>
            </a:r>
          </a:p>
        </p:txBody>
      </p:sp>
      <p:sp>
        <p:nvSpPr>
          <p:cNvPr id="33" name="TextBox 32"/>
          <p:cNvSpPr txBox="1"/>
          <p:nvPr/>
        </p:nvSpPr>
        <p:spPr>
          <a:xfrm>
            <a:off x="3486833" y="535533"/>
            <a:ext cx="761634" cy="646331"/>
          </a:xfrm>
          <a:prstGeom prst="rect">
            <a:avLst/>
          </a:prstGeom>
          <a:noFill/>
        </p:spPr>
        <p:txBody>
          <a:bodyPr wrap="square" rtlCol="0">
            <a:spAutoFit/>
          </a:bodyPr>
          <a:lstStyle/>
          <a:p>
            <a:r>
              <a:rPr lang="en-AU" sz="3600" dirty="0">
                <a:solidFill>
                  <a:srgbClr val="FFFF00"/>
                </a:solidFill>
              </a:rPr>
              <a:t>+1</a:t>
            </a:r>
          </a:p>
        </p:txBody>
      </p:sp>
      <p:sp>
        <p:nvSpPr>
          <p:cNvPr id="34" name="TextBox 33"/>
          <p:cNvSpPr txBox="1"/>
          <p:nvPr/>
        </p:nvSpPr>
        <p:spPr>
          <a:xfrm>
            <a:off x="3526161" y="2112271"/>
            <a:ext cx="682978" cy="646331"/>
          </a:xfrm>
          <a:prstGeom prst="rect">
            <a:avLst/>
          </a:prstGeom>
          <a:noFill/>
        </p:spPr>
        <p:txBody>
          <a:bodyPr wrap="square" rtlCol="0">
            <a:spAutoFit/>
          </a:bodyPr>
          <a:lstStyle/>
          <a:p>
            <a:r>
              <a:rPr lang="en-AU" sz="3600" dirty="0"/>
              <a:t>+1</a:t>
            </a:r>
          </a:p>
        </p:txBody>
      </p:sp>
      <p:sp>
        <p:nvSpPr>
          <p:cNvPr id="35" name="TextBox 34"/>
          <p:cNvSpPr txBox="1"/>
          <p:nvPr/>
        </p:nvSpPr>
        <p:spPr>
          <a:xfrm>
            <a:off x="3526161" y="3223515"/>
            <a:ext cx="682978" cy="646331"/>
          </a:xfrm>
          <a:prstGeom prst="rect">
            <a:avLst/>
          </a:prstGeom>
          <a:noFill/>
        </p:spPr>
        <p:txBody>
          <a:bodyPr wrap="square" rtlCol="0">
            <a:spAutoFit/>
          </a:bodyPr>
          <a:lstStyle/>
          <a:p>
            <a:r>
              <a:rPr lang="en-AU" sz="3600" dirty="0"/>
              <a:t>+1</a:t>
            </a:r>
          </a:p>
        </p:txBody>
      </p:sp>
      <p:sp>
        <p:nvSpPr>
          <p:cNvPr id="36" name="TextBox 35"/>
          <p:cNvSpPr txBox="1"/>
          <p:nvPr/>
        </p:nvSpPr>
        <p:spPr>
          <a:xfrm>
            <a:off x="4295040" y="535533"/>
            <a:ext cx="761634" cy="646331"/>
          </a:xfrm>
          <a:prstGeom prst="rect">
            <a:avLst/>
          </a:prstGeom>
          <a:noFill/>
        </p:spPr>
        <p:txBody>
          <a:bodyPr wrap="square" rtlCol="0">
            <a:spAutoFit/>
          </a:bodyPr>
          <a:lstStyle/>
          <a:p>
            <a:r>
              <a:rPr lang="en-AU" sz="3600" dirty="0">
                <a:solidFill>
                  <a:srgbClr val="FFFF00"/>
                </a:solidFill>
              </a:rPr>
              <a:t>+5</a:t>
            </a:r>
          </a:p>
        </p:txBody>
      </p:sp>
      <p:sp>
        <p:nvSpPr>
          <p:cNvPr id="37" name="TextBox 36"/>
          <p:cNvSpPr txBox="1"/>
          <p:nvPr/>
        </p:nvSpPr>
        <p:spPr>
          <a:xfrm>
            <a:off x="4334368" y="3223515"/>
            <a:ext cx="682978" cy="646331"/>
          </a:xfrm>
          <a:prstGeom prst="rect">
            <a:avLst/>
          </a:prstGeom>
          <a:noFill/>
        </p:spPr>
        <p:txBody>
          <a:bodyPr wrap="square" rtlCol="0">
            <a:spAutoFit/>
          </a:bodyPr>
          <a:lstStyle/>
          <a:p>
            <a:r>
              <a:rPr lang="en-AU" sz="3600" dirty="0"/>
              <a:t>+1</a:t>
            </a:r>
          </a:p>
        </p:txBody>
      </p:sp>
      <p:sp>
        <p:nvSpPr>
          <p:cNvPr id="38" name="TextBox 37"/>
          <p:cNvSpPr txBox="1"/>
          <p:nvPr/>
        </p:nvSpPr>
        <p:spPr>
          <a:xfrm>
            <a:off x="5116586" y="535533"/>
            <a:ext cx="656301" cy="646331"/>
          </a:xfrm>
          <a:prstGeom prst="rect">
            <a:avLst/>
          </a:prstGeom>
          <a:noFill/>
        </p:spPr>
        <p:txBody>
          <a:bodyPr wrap="square" rtlCol="0">
            <a:spAutoFit/>
          </a:bodyPr>
          <a:lstStyle/>
          <a:p>
            <a:r>
              <a:rPr lang="en-AU" sz="3600" dirty="0">
                <a:solidFill>
                  <a:srgbClr val="FFFF00"/>
                </a:solidFill>
              </a:rPr>
              <a:t>+8</a:t>
            </a:r>
          </a:p>
        </p:txBody>
      </p:sp>
      <p:sp>
        <p:nvSpPr>
          <p:cNvPr id="39" name="TextBox 38"/>
          <p:cNvSpPr txBox="1"/>
          <p:nvPr/>
        </p:nvSpPr>
        <p:spPr>
          <a:xfrm>
            <a:off x="5103247" y="3223515"/>
            <a:ext cx="682978" cy="646331"/>
          </a:xfrm>
          <a:prstGeom prst="rect">
            <a:avLst/>
          </a:prstGeom>
          <a:noFill/>
        </p:spPr>
        <p:txBody>
          <a:bodyPr wrap="square" rtlCol="0">
            <a:spAutoFit/>
          </a:bodyPr>
          <a:lstStyle/>
          <a:p>
            <a:r>
              <a:rPr lang="en-AU" sz="3600" dirty="0"/>
              <a:t>+1</a:t>
            </a:r>
          </a:p>
        </p:txBody>
      </p:sp>
      <p:sp>
        <p:nvSpPr>
          <p:cNvPr id="40" name="TextBox 39"/>
          <p:cNvSpPr txBox="1"/>
          <p:nvPr/>
        </p:nvSpPr>
        <p:spPr>
          <a:xfrm>
            <a:off x="5832798" y="535533"/>
            <a:ext cx="716566" cy="646331"/>
          </a:xfrm>
          <a:prstGeom prst="rect">
            <a:avLst/>
          </a:prstGeom>
          <a:noFill/>
        </p:spPr>
        <p:txBody>
          <a:bodyPr wrap="square" rtlCol="0">
            <a:spAutoFit/>
          </a:bodyPr>
          <a:lstStyle/>
          <a:p>
            <a:r>
              <a:rPr lang="en-AU" sz="3600" dirty="0">
                <a:solidFill>
                  <a:srgbClr val="FFFF00"/>
                </a:solidFill>
              </a:rPr>
              <a:t>+3</a:t>
            </a:r>
          </a:p>
        </p:txBody>
      </p:sp>
      <p:sp>
        <p:nvSpPr>
          <p:cNvPr id="41" name="TextBox 40"/>
          <p:cNvSpPr txBox="1"/>
          <p:nvPr/>
        </p:nvSpPr>
        <p:spPr>
          <a:xfrm>
            <a:off x="5849592" y="1595545"/>
            <a:ext cx="682978" cy="646331"/>
          </a:xfrm>
          <a:prstGeom prst="rect">
            <a:avLst/>
          </a:prstGeom>
          <a:noFill/>
        </p:spPr>
        <p:txBody>
          <a:bodyPr wrap="square" rtlCol="0">
            <a:spAutoFit/>
          </a:bodyPr>
          <a:lstStyle/>
          <a:p>
            <a:r>
              <a:rPr lang="en-AU" sz="3600" dirty="0"/>
              <a:t>+1</a:t>
            </a:r>
          </a:p>
        </p:txBody>
      </p:sp>
      <p:sp>
        <p:nvSpPr>
          <p:cNvPr id="42" name="TextBox 41"/>
          <p:cNvSpPr txBox="1"/>
          <p:nvPr/>
        </p:nvSpPr>
        <p:spPr>
          <a:xfrm>
            <a:off x="6595937" y="535533"/>
            <a:ext cx="759595" cy="646331"/>
          </a:xfrm>
          <a:prstGeom prst="rect">
            <a:avLst/>
          </a:prstGeom>
          <a:noFill/>
        </p:spPr>
        <p:txBody>
          <a:bodyPr wrap="square" rtlCol="0">
            <a:spAutoFit/>
          </a:bodyPr>
          <a:lstStyle/>
          <a:p>
            <a:r>
              <a:rPr lang="en-AU" sz="3600" dirty="0">
                <a:solidFill>
                  <a:srgbClr val="FFFF00"/>
                </a:solidFill>
              </a:rPr>
              <a:t>+6</a:t>
            </a:r>
          </a:p>
        </p:txBody>
      </p:sp>
      <p:sp>
        <p:nvSpPr>
          <p:cNvPr id="43" name="TextBox 42"/>
          <p:cNvSpPr txBox="1"/>
          <p:nvPr/>
        </p:nvSpPr>
        <p:spPr>
          <a:xfrm>
            <a:off x="6634245" y="1595545"/>
            <a:ext cx="682978" cy="646331"/>
          </a:xfrm>
          <a:prstGeom prst="rect">
            <a:avLst/>
          </a:prstGeom>
          <a:noFill/>
        </p:spPr>
        <p:txBody>
          <a:bodyPr wrap="square" rtlCol="0">
            <a:spAutoFit/>
          </a:bodyPr>
          <a:lstStyle/>
          <a:p>
            <a:r>
              <a:rPr lang="en-AU" sz="3600" dirty="0"/>
              <a:t>+1</a:t>
            </a:r>
          </a:p>
        </p:txBody>
      </p:sp>
      <p:sp>
        <p:nvSpPr>
          <p:cNvPr id="45" name="TextBox 44"/>
          <p:cNvSpPr txBox="1"/>
          <p:nvPr/>
        </p:nvSpPr>
        <p:spPr>
          <a:xfrm>
            <a:off x="1514722" y="4745437"/>
            <a:ext cx="249894" cy="461665"/>
          </a:xfrm>
          <a:prstGeom prst="rect">
            <a:avLst/>
          </a:prstGeom>
          <a:noFill/>
        </p:spPr>
        <p:txBody>
          <a:bodyPr wrap="square" rtlCol="0">
            <a:spAutoFit/>
          </a:bodyPr>
          <a:lstStyle/>
          <a:p>
            <a:r>
              <a:rPr lang="en-AU" sz="2400" dirty="0"/>
              <a:t>1</a:t>
            </a:r>
          </a:p>
        </p:txBody>
      </p:sp>
      <p:sp>
        <p:nvSpPr>
          <p:cNvPr id="46" name="TextBox 45"/>
          <p:cNvSpPr txBox="1"/>
          <p:nvPr/>
        </p:nvSpPr>
        <p:spPr>
          <a:xfrm>
            <a:off x="2244273" y="4745437"/>
            <a:ext cx="249894" cy="461665"/>
          </a:xfrm>
          <a:prstGeom prst="rect">
            <a:avLst/>
          </a:prstGeom>
          <a:noFill/>
        </p:spPr>
        <p:txBody>
          <a:bodyPr wrap="square" rtlCol="0">
            <a:spAutoFit/>
          </a:bodyPr>
          <a:lstStyle/>
          <a:p>
            <a:r>
              <a:rPr lang="en-AU" sz="2400" dirty="0"/>
              <a:t>2</a:t>
            </a:r>
          </a:p>
        </p:txBody>
      </p:sp>
      <p:sp>
        <p:nvSpPr>
          <p:cNvPr id="47" name="TextBox 46"/>
          <p:cNvSpPr txBox="1"/>
          <p:nvPr/>
        </p:nvSpPr>
        <p:spPr>
          <a:xfrm>
            <a:off x="2973824" y="4745437"/>
            <a:ext cx="249894" cy="461665"/>
          </a:xfrm>
          <a:prstGeom prst="rect">
            <a:avLst/>
          </a:prstGeom>
          <a:noFill/>
        </p:spPr>
        <p:txBody>
          <a:bodyPr wrap="square" rtlCol="0">
            <a:spAutoFit/>
          </a:bodyPr>
          <a:lstStyle/>
          <a:p>
            <a:r>
              <a:rPr lang="en-AU" sz="2400" dirty="0"/>
              <a:t>3</a:t>
            </a:r>
          </a:p>
        </p:txBody>
      </p:sp>
      <p:sp>
        <p:nvSpPr>
          <p:cNvPr id="48" name="TextBox 47"/>
          <p:cNvSpPr txBox="1"/>
          <p:nvPr/>
        </p:nvSpPr>
        <p:spPr>
          <a:xfrm>
            <a:off x="3742703" y="4745437"/>
            <a:ext cx="249894" cy="461665"/>
          </a:xfrm>
          <a:prstGeom prst="rect">
            <a:avLst/>
          </a:prstGeom>
          <a:noFill/>
        </p:spPr>
        <p:txBody>
          <a:bodyPr wrap="square" rtlCol="0">
            <a:spAutoFit/>
          </a:bodyPr>
          <a:lstStyle/>
          <a:p>
            <a:r>
              <a:rPr lang="en-AU" sz="2400" dirty="0"/>
              <a:t>4</a:t>
            </a:r>
          </a:p>
        </p:txBody>
      </p:sp>
      <p:sp>
        <p:nvSpPr>
          <p:cNvPr id="49" name="TextBox 48"/>
          <p:cNvSpPr txBox="1"/>
          <p:nvPr/>
        </p:nvSpPr>
        <p:spPr>
          <a:xfrm>
            <a:off x="4550910" y="4745437"/>
            <a:ext cx="249894" cy="461665"/>
          </a:xfrm>
          <a:prstGeom prst="rect">
            <a:avLst/>
          </a:prstGeom>
          <a:noFill/>
        </p:spPr>
        <p:txBody>
          <a:bodyPr wrap="square" rtlCol="0">
            <a:spAutoFit/>
          </a:bodyPr>
          <a:lstStyle/>
          <a:p>
            <a:r>
              <a:rPr lang="en-AU" sz="2400" dirty="0"/>
              <a:t>5</a:t>
            </a:r>
          </a:p>
        </p:txBody>
      </p:sp>
      <p:sp>
        <p:nvSpPr>
          <p:cNvPr id="50" name="TextBox 49"/>
          <p:cNvSpPr txBox="1"/>
          <p:nvPr/>
        </p:nvSpPr>
        <p:spPr>
          <a:xfrm>
            <a:off x="5319789" y="4745437"/>
            <a:ext cx="249894" cy="461665"/>
          </a:xfrm>
          <a:prstGeom prst="rect">
            <a:avLst/>
          </a:prstGeom>
          <a:noFill/>
        </p:spPr>
        <p:txBody>
          <a:bodyPr wrap="square" rtlCol="0">
            <a:spAutoFit/>
          </a:bodyPr>
          <a:lstStyle/>
          <a:p>
            <a:r>
              <a:rPr lang="en-AU" sz="2400" dirty="0"/>
              <a:t>6</a:t>
            </a:r>
          </a:p>
        </p:txBody>
      </p:sp>
      <p:sp>
        <p:nvSpPr>
          <p:cNvPr id="51" name="TextBox 50"/>
          <p:cNvSpPr txBox="1"/>
          <p:nvPr/>
        </p:nvSpPr>
        <p:spPr>
          <a:xfrm>
            <a:off x="6066134" y="4745437"/>
            <a:ext cx="249894" cy="461665"/>
          </a:xfrm>
          <a:prstGeom prst="rect">
            <a:avLst/>
          </a:prstGeom>
          <a:noFill/>
        </p:spPr>
        <p:txBody>
          <a:bodyPr wrap="square" rtlCol="0">
            <a:spAutoFit/>
          </a:bodyPr>
          <a:lstStyle/>
          <a:p>
            <a:r>
              <a:rPr lang="en-AU" sz="2400" dirty="0"/>
              <a:t>7</a:t>
            </a:r>
          </a:p>
        </p:txBody>
      </p:sp>
      <p:sp>
        <p:nvSpPr>
          <p:cNvPr id="52" name="TextBox 51"/>
          <p:cNvSpPr txBox="1"/>
          <p:nvPr/>
        </p:nvSpPr>
        <p:spPr>
          <a:xfrm>
            <a:off x="6850787" y="4745437"/>
            <a:ext cx="249894" cy="461665"/>
          </a:xfrm>
          <a:prstGeom prst="rect">
            <a:avLst/>
          </a:prstGeom>
          <a:noFill/>
        </p:spPr>
        <p:txBody>
          <a:bodyPr wrap="square" rtlCol="0">
            <a:spAutoFit/>
          </a:bodyPr>
          <a:lstStyle/>
          <a:p>
            <a:r>
              <a:rPr lang="en-AU" sz="2400" dirty="0"/>
              <a:t>8</a:t>
            </a:r>
          </a:p>
        </p:txBody>
      </p:sp>
      <p:sp>
        <p:nvSpPr>
          <p:cNvPr id="53" name="TextBox 52"/>
          <p:cNvSpPr txBox="1"/>
          <p:nvPr/>
        </p:nvSpPr>
        <p:spPr>
          <a:xfrm>
            <a:off x="7625135" y="4732146"/>
            <a:ext cx="249894" cy="461665"/>
          </a:xfrm>
          <a:prstGeom prst="rect">
            <a:avLst/>
          </a:prstGeom>
          <a:noFill/>
        </p:spPr>
        <p:txBody>
          <a:bodyPr wrap="square" rtlCol="0">
            <a:spAutoFit/>
          </a:bodyPr>
          <a:lstStyle/>
          <a:p>
            <a:r>
              <a:rPr lang="en-AU" sz="2400" dirty="0"/>
              <a:t>9</a:t>
            </a:r>
          </a:p>
        </p:txBody>
      </p:sp>
      <p:cxnSp>
        <p:nvCxnSpPr>
          <p:cNvPr id="54" name="Straight Connector 53"/>
          <p:cNvCxnSpPr/>
          <p:nvPr/>
        </p:nvCxnSpPr>
        <p:spPr>
          <a:xfrm flipV="1">
            <a:off x="8216386" y="1163706"/>
            <a:ext cx="0" cy="2675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402108" y="522242"/>
            <a:ext cx="695949" cy="646331"/>
          </a:xfrm>
          <a:prstGeom prst="rect">
            <a:avLst/>
          </a:prstGeom>
          <a:noFill/>
        </p:spPr>
        <p:txBody>
          <a:bodyPr wrap="square" rtlCol="0">
            <a:spAutoFit/>
          </a:bodyPr>
          <a:lstStyle/>
          <a:p>
            <a:r>
              <a:rPr lang="en-AU" sz="3600" dirty="0">
                <a:solidFill>
                  <a:srgbClr val="FFFF00"/>
                </a:solidFill>
              </a:rPr>
              <a:t>+8</a:t>
            </a:r>
          </a:p>
        </p:txBody>
      </p:sp>
      <p:sp>
        <p:nvSpPr>
          <p:cNvPr id="56" name="TextBox 55"/>
          <p:cNvSpPr txBox="1"/>
          <p:nvPr/>
        </p:nvSpPr>
        <p:spPr>
          <a:xfrm>
            <a:off x="7408593" y="3223515"/>
            <a:ext cx="682978" cy="646331"/>
          </a:xfrm>
          <a:prstGeom prst="rect">
            <a:avLst/>
          </a:prstGeom>
          <a:noFill/>
        </p:spPr>
        <p:txBody>
          <a:bodyPr wrap="square" rtlCol="0">
            <a:spAutoFit/>
          </a:bodyPr>
          <a:lstStyle/>
          <a:p>
            <a:r>
              <a:rPr lang="en-AU" sz="3600" dirty="0"/>
              <a:t>+1</a:t>
            </a:r>
          </a:p>
        </p:txBody>
      </p:sp>
      <p:sp>
        <p:nvSpPr>
          <p:cNvPr id="58" name="TextBox 57"/>
          <p:cNvSpPr txBox="1"/>
          <p:nvPr/>
        </p:nvSpPr>
        <p:spPr>
          <a:xfrm>
            <a:off x="1528346" y="4097516"/>
            <a:ext cx="249894" cy="400110"/>
          </a:xfrm>
          <a:prstGeom prst="rect">
            <a:avLst/>
          </a:prstGeom>
          <a:noFill/>
        </p:spPr>
        <p:txBody>
          <a:bodyPr wrap="square" rtlCol="0">
            <a:spAutoFit/>
          </a:bodyPr>
          <a:lstStyle/>
          <a:p>
            <a:r>
              <a:rPr lang="en-AU" sz="2000" dirty="0"/>
              <a:t>0</a:t>
            </a:r>
          </a:p>
        </p:txBody>
      </p:sp>
      <p:sp>
        <p:nvSpPr>
          <p:cNvPr id="59" name="TextBox 58"/>
          <p:cNvSpPr txBox="1"/>
          <p:nvPr/>
        </p:nvSpPr>
        <p:spPr>
          <a:xfrm>
            <a:off x="2257897" y="4097516"/>
            <a:ext cx="249894" cy="400110"/>
          </a:xfrm>
          <a:prstGeom prst="rect">
            <a:avLst/>
          </a:prstGeom>
          <a:noFill/>
        </p:spPr>
        <p:txBody>
          <a:bodyPr wrap="square" rtlCol="0">
            <a:spAutoFit/>
          </a:bodyPr>
          <a:lstStyle/>
          <a:p>
            <a:r>
              <a:rPr lang="en-AU" sz="2000" dirty="0"/>
              <a:t>1</a:t>
            </a:r>
          </a:p>
        </p:txBody>
      </p:sp>
      <p:sp>
        <p:nvSpPr>
          <p:cNvPr id="60" name="TextBox 59"/>
          <p:cNvSpPr txBox="1"/>
          <p:nvPr/>
        </p:nvSpPr>
        <p:spPr>
          <a:xfrm>
            <a:off x="2987448" y="4097516"/>
            <a:ext cx="249894" cy="400110"/>
          </a:xfrm>
          <a:prstGeom prst="rect">
            <a:avLst/>
          </a:prstGeom>
          <a:noFill/>
        </p:spPr>
        <p:txBody>
          <a:bodyPr wrap="square" rtlCol="0">
            <a:spAutoFit/>
          </a:bodyPr>
          <a:lstStyle/>
          <a:p>
            <a:r>
              <a:rPr lang="en-AU" sz="2000" dirty="0"/>
              <a:t>0</a:t>
            </a:r>
          </a:p>
        </p:txBody>
      </p:sp>
      <p:sp>
        <p:nvSpPr>
          <p:cNvPr id="61" name="TextBox 60"/>
          <p:cNvSpPr txBox="1"/>
          <p:nvPr/>
        </p:nvSpPr>
        <p:spPr>
          <a:xfrm>
            <a:off x="3756327" y="4097516"/>
            <a:ext cx="249894" cy="400110"/>
          </a:xfrm>
          <a:prstGeom prst="rect">
            <a:avLst/>
          </a:prstGeom>
          <a:noFill/>
        </p:spPr>
        <p:txBody>
          <a:bodyPr wrap="square" rtlCol="0">
            <a:spAutoFit/>
          </a:bodyPr>
          <a:lstStyle/>
          <a:p>
            <a:r>
              <a:rPr lang="en-AU" sz="2000" dirty="0"/>
              <a:t>0</a:t>
            </a:r>
          </a:p>
        </p:txBody>
      </p:sp>
      <p:sp>
        <p:nvSpPr>
          <p:cNvPr id="62" name="TextBox 61"/>
          <p:cNvSpPr txBox="1"/>
          <p:nvPr/>
        </p:nvSpPr>
        <p:spPr>
          <a:xfrm>
            <a:off x="4564534" y="4097516"/>
            <a:ext cx="249894" cy="400110"/>
          </a:xfrm>
          <a:prstGeom prst="rect">
            <a:avLst/>
          </a:prstGeom>
          <a:noFill/>
        </p:spPr>
        <p:txBody>
          <a:bodyPr wrap="square" rtlCol="0">
            <a:spAutoFit/>
          </a:bodyPr>
          <a:lstStyle/>
          <a:p>
            <a:r>
              <a:rPr lang="en-AU" sz="2000" dirty="0"/>
              <a:t>0</a:t>
            </a:r>
          </a:p>
        </p:txBody>
      </p:sp>
      <p:sp>
        <p:nvSpPr>
          <p:cNvPr id="63" name="TextBox 62"/>
          <p:cNvSpPr txBox="1"/>
          <p:nvPr/>
        </p:nvSpPr>
        <p:spPr>
          <a:xfrm>
            <a:off x="5333413" y="4097516"/>
            <a:ext cx="249894" cy="400110"/>
          </a:xfrm>
          <a:prstGeom prst="rect">
            <a:avLst/>
          </a:prstGeom>
          <a:noFill/>
        </p:spPr>
        <p:txBody>
          <a:bodyPr wrap="square" rtlCol="0">
            <a:spAutoFit/>
          </a:bodyPr>
          <a:lstStyle/>
          <a:p>
            <a:r>
              <a:rPr lang="en-AU" sz="2000" dirty="0"/>
              <a:t>0</a:t>
            </a:r>
          </a:p>
        </p:txBody>
      </p:sp>
      <p:sp>
        <p:nvSpPr>
          <p:cNvPr id="64" name="TextBox 63"/>
          <p:cNvSpPr txBox="1"/>
          <p:nvPr/>
        </p:nvSpPr>
        <p:spPr>
          <a:xfrm>
            <a:off x="6079758" y="4097516"/>
            <a:ext cx="249894" cy="400110"/>
          </a:xfrm>
          <a:prstGeom prst="rect">
            <a:avLst/>
          </a:prstGeom>
          <a:noFill/>
        </p:spPr>
        <p:txBody>
          <a:bodyPr wrap="square" rtlCol="0">
            <a:spAutoFit/>
          </a:bodyPr>
          <a:lstStyle/>
          <a:p>
            <a:r>
              <a:rPr lang="en-AU" sz="2000" dirty="0"/>
              <a:t>1</a:t>
            </a:r>
          </a:p>
        </p:txBody>
      </p:sp>
      <p:sp>
        <p:nvSpPr>
          <p:cNvPr id="65" name="TextBox 64"/>
          <p:cNvSpPr txBox="1"/>
          <p:nvPr/>
        </p:nvSpPr>
        <p:spPr>
          <a:xfrm>
            <a:off x="6864411" y="4097516"/>
            <a:ext cx="249894" cy="400110"/>
          </a:xfrm>
          <a:prstGeom prst="rect">
            <a:avLst/>
          </a:prstGeom>
          <a:noFill/>
        </p:spPr>
        <p:txBody>
          <a:bodyPr wrap="square" rtlCol="0">
            <a:spAutoFit/>
          </a:bodyPr>
          <a:lstStyle/>
          <a:p>
            <a:r>
              <a:rPr lang="en-AU" sz="2000" dirty="0"/>
              <a:t>0</a:t>
            </a:r>
          </a:p>
        </p:txBody>
      </p:sp>
      <p:sp>
        <p:nvSpPr>
          <p:cNvPr id="66" name="TextBox 65"/>
          <p:cNvSpPr txBox="1"/>
          <p:nvPr/>
        </p:nvSpPr>
        <p:spPr>
          <a:xfrm>
            <a:off x="7638759" y="4097516"/>
            <a:ext cx="249894" cy="400110"/>
          </a:xfrm>
          <a:prstGeom prst="rect">
            <a:avLst/>
          </a:prstGeom>
          <a:noFill/>
        </p:spPr>
        <p:txBody>
          <a:bodyPr wrap="square" rtlCol="0">
            <a:spAutoFit/>
          </a:bodyPr>
          <a:lstStyle/>
          <a:p>
            <a:r>
              <a:rPr lang="en-AU" sz="2000" dirty="0"/>
              <a:t>0</a:t>
            </a:r>
          </a:p>
        </p:txBody>
      </p:sp>
      <p:grpSp>
        <p:nvGrpSpPr>
          <p:cNvPr id="67" name="Group 66"/>
          <p:cNvGrpSpPr/>
          <p:nvPr/>
        </p:nvGrpSpPr>
        <p:grpSpPr>
          <a:xfrm>
            <a:off x="1509327" y="3697406"/>
            <a:ext cx="6360307" cy="400110"/>
            <a:chOff x="1575018" y="3812311"/>
            <a:chExt cx="6360307" cy="400110"/>
          </a:xfrm>
        </p:grpSpPr>
        <p:sp>
          <p:nvSpPr>
            <p:cNvPr id="68" name="TextBox 67"/>
            <p:cNvSpPr txBox="1"/>
            <p:nvPr/>
          </p:nvSpPr>
          <p:spPr>
            <a:xfrm>
              <a:off x="1575018" y="3812311"/>
              <a:ext cx="249894" cy="400110"/>
            </a:xfrm>
            <a:prstGeom prst="rect">
              <a:avLst/>
            </a:prstGeom>
            <a:noFill/>
          </p:spPr>
          <p:txBody>
            <a:bodyPr wrap="square" rtlCol="0">
              <a:spAutoFit/>
            </a:bodyPr>
            <a:lstStyle/>
            <a:p>
              <a:r>
                <a:rPr lang="en-AU" sz="2000" dirty="0"/>
                <a:t>1</a:t>
              </a:r>
            </a:p>
          </p:txBody>
        </p:sp>
        <p:sp>
          <p:nvSpPr>
            <p:cNvPr id="69" name="TextBox 68"/>
            <p:cNvSpPr txBox="1"/>
            <p:nvPr/>
          </p:nvSpPr>
          <p:spPr>
            <a:xfrm>
              <a:off x="2304569" y="3812311"/>
              <a:ext cx="249894" cy="400110"/>
            </a:xfrm>
            <a:prstGeom prst="rect">
              <a:avLst/>
            </a:prstGeom>
            <a:noFill/>
          </p:spPr>
          <p:txBody>
            <a:bodyPr wrap="square" rtlCol="0">
              <a:spAutoFit/>
            </a:bodyPr>
            <a:lstStyle/>
            <a:p>
              <a:r>
                <a:rPr lang="en-AU" sz="2000" dirty="0"/>
                <a:t>1</a:t>
              </a:r>
            </a:p>
          </p:txBody>
        </p:sp>
        <p:sp>
          <p:nvSpPr>
            <p:cNvPr id="70" name="TextBox 69"/>
            <p:cNvSpPr txBox="1"/>
            <p:nvPr/>
          </p:nvSpPr>
          <p:spPr>
            <a:xfrm>
              <a:off x="3034120" y="3812311"/>
              <a:ext cx="249894" cy="400110"/>
            </a:xfrm>
            <a:prstGeom prst="rect">
              <a:avLst/>
            </a:prstGeom>
            <a:noFill/>
          </p:spPr>
          <p:txBody>
            <a:bodyPr wrap="square" rtlCol="0">
              <a:spAutoFit/>
            </a:bodyPr>
            <a:lstStyle/>
            <a:p>
              <a:r>
                <a:rPr lang="en-AU" sz="2000" dirty="0"/>
                <a:t>1</a:t>
              </a:r>
            </a:p>
          </p:txBody>
        </p:sp>
        <p:sp>
          <p:nvSpPr>
            <p:cNvPr id="71" name="TextBox 70"/>
            <p:cNvSpPr txBox="1"/>
            <p:nvPr/>
          </p:nvSpPr>
          <p:spPr>
            <a:xfrm>
              <a:off x="3802999" y="3812311"/>
              <a:ext cx="249894" cy="400110"/>
            </a:xfrm>
            <a:prstGeom prst="rect">
              <a:avLst/>
            </a:prstGeom>
            <a:noFill/>
          </p:spPr>
          <p:txBody>
            <a:bodyPr wrap="square" rtlCol="0">
              <a:spAutoFit/>
            </a:bodyPr>
            <a:lstStyle/>
            <a:p>
              <a:r>
                <a:rPr lang="en-AU" sz="2000" dirty="0"/>
                <a:t>1</a:t>
              </a:r>
            </a:p>
          </p:txBody>
        </p:sp>
        <p:sp>
          <p:nvSpPr>
            <p:cNvPr id="72" name="TextBox 71"/>
            <p:cNvSpPr txBox="1"/>
            <p:nvPr/>
          </p:nvSpPr>
          <p:spPr>
            <a:xfrm>
              <a:off x="4611206" y="3812311"/>
              <a:ext cx="249894" cy="400110"/>
            </a:xfrm>
            <a:prstGeom prst="rect">
              <a:avLst/>
            </a:prstGeom>
            <a:noFill/>
          </p:spPr>
          <p:txBody>
            <a:bodyPr wrap="square" rtlCol="0">
              <a:spAutoFit/>
            </a:bodyPr>
            <a:lstStyle/>
            <a:p>
              <a:r>
                <a:rPr lang="en-AU" sz="2000" dirty="0"/>
                <a:t>1</a:t>
              </a:r>
            </a:p>
          </p:txBody>
        </p:sp>
        <p:sp>
          <p:nvSpPr>
            <p:cNvPr id="73" name="TextBox 72"/>
            <p:cNvSpPr txBox="1"/>
            <p:nvPr/>
          </p:nvSpPr>
          <p:spPr>
            <a:xfrm>
              <a:off x="5380085" y="3812311"/>
              <a:ext cx="249894" cy="400110"/>
            </a:xfrm>
            <a:prstGeom prst="rect">
              <a:avLst/>
            </a:prstGeom>
            <a:noFill/>
          </p:spPr>
          <p:txBody>
            <a:bodyPr wrap="square" rtlCol="0">
              <a:spAutoFit/>
            </a:bodyPr>
            <a:lstStyle/>
            <a:p>
              <a:r>
                <a:rPr lang="en-AU" sz="2000" dirty="0"/>
                <a:t>1</a:t>
              </a:r>
            </a:p>
          </p:txBody>
        </p:sp>
        <p:sp>
          <p:nvSpPr>
            <p:cNvPr id="74" name="TextBox 73"/>
            <p:cNvSpPr txBox="1"/>
            <p:nvPr/>
          </p:nvSpPr>
          <p:spPr>
            <a:xfrm>
              <a:off x="6126430" y="3812311"/>
              <a:ext cx="249894" cy="400110"/>
            </a:xfrm>
            <a:prstGeom prst="rect">
              <a:avLst/>
            </a:prstGeom>
            <a:noFill/>
          </p:spPr>
          <p:txBody>
            <a:bodyPr wrap="square" rtlCol="0">
              <a:spAutoFit/>
            </a:bodyPr>
            <a:lstStyle/>
            <a:p>
              <a:r>
                <a:rPr lang="en-AU" sz="2000" dirty="0"/>
                <a:t>1</a:t>
              </a:r>
            </a:p>
          </p:txBody>
        </p:sp>
        <p:sp>
          <p:nvSpPr>
            <p:cNvPr id="75" name="TextBox 74"/>
            <p:cNvSpPr txBox="1"/>
            <p:nvPr/>
          </p:nvSpPr>
          <p:spPr>
            <a:xfrm>
              <a:off x="6911083" y="3812311"/>
              <a:ext cx="249894" cy="400110"/>
            </a:xfrm>
            <a:prstGeom prst="rect">
              <a:avLst/>
            </a:prstGeom>
            <a:noFill/>
          </p:spPr>
          <p:txBody>
            <a:bodyPr wrap="square" rtlCol="0">
              <a:spAutoFit/>
            </a:bodyPr>
            <a:lstStyle/>
            <a:p>
              <a:r>
                <a:rPr lang="en-AU" sz="2000" dirty="0"/>
                <a:t>1</a:t>
              </a:r>
            </a:p>
          </p:txBody>
        </p:sp>
        <p:sp>
          <p:nvSpPr>
            <p:cNvPr id="76" name="TextBox 75"/>
            <p:cNvSpPr txBox="1"/>
            <p:nvPr/>
          </p:nvSpPr>
          <p:spPr>
            <a:xfrm>
              <a:off x="7685431" y="3812311"/>
              <a:ext cx="249894" cy="400110"/>
            </a:xfrm>
            <a:prstGeom prst="rect">
              <a:avLst/>
            </a:prstGeom>
            <a:noFill/>
          </p:spPr>
          <p:txBody>
            <a:bodyPr wrap="square" rtlCol="0">
              <a:spAutoFit/>
            </a:bodyPr>
            <a:lstStyle/>
            <a:p>
              <a:r>
                <a:rPr lang="en-AU" sz="2000" dirty="0"/>
                <a:t>1</a:t>
              </a:r>
            </a:p>
          </p:txBody>
        </p:sp>
      </p:grpSp>
      <p:grpSp>
        <p:nvGrpSpPr>
          <p:cNvPr id="77" name="Group 76"/>
          <p:cNvGrpSpPr/>
          <p:nvPr/>
        </p:nvGrpSpPr>
        <p:grpSpPr>
          <a:xfrm>
            <a:off x="1528346" y="4460071"/>
            <a:ext cx="6360307" cy="400110"/>
            <a:chOff x="1620650" y="3430342"/>
            <a:chExt cx="6360307" cy="400110"/>
          </a:xfrm>
        </p:grpSpPr>
        <p:sp>
          <p:nvSpPr>
            <p:cNvPr id="78" name="TextBox 77"/>
            <p:cNvSpPr txBox="1"/>
            <p:nvPr/>
          </p:nvSpPr>
          <p:spPr>
            <a:xfrm>
              <a:off x="1620650" y="3430342"/>
              <a:ext cx="249894" cy="400110"/>
            </a:xfrm>
            <a:prstGeom prst="rect">
              <a:avLst/>
            </a:prstGeom>
            <a:noFill/>
          </p:spPr>
          <p:txBody>
            <a:bodyPr wrap="square" rtlCol="0">
              <a:spAutoFit/>
            </a:bodyPr>
            <a:lstStyle/>
            <a:p>
              <a:r>
                <a:rPr lang="en-AU" sz="2000" dirty="0"/>
                <a:t>B</a:t>
              </a:r>
            </a:p>
          </p:txBody>
        </p:sp>
        <p:sp>
          <p:nvSpPr>
            <p:cNvPr id="79" name="TextBox 78"/>
            <p:cNvSpPr txBox="1"/>
            <p:nvPr/>
          </p:nvSpPr>
          <p:spPr>
            <a:xfrm>
              <a:off x="2350201" y="3430342"/>
              <a:ext cx="249894" cy="400110"/>
            </a:xfrm>
            <a:prstGeom prst="rect">
              <a:avLst/>
            </a:prstGeom>
            <a:noFill/>
          </p:spPr>
          <p:txBody>
            <a:bodyPr wrap="square" rtlCol="0">
              <a:spAutoFit/>
            </a:bodyPr>
            <a:lstStyle/>
            <a:p>
              <a:r>
                <a:rPr lang="en-AU" sz="2000" dirty="0"/>
                <a:t>B</a:t>
              </a:r>
            </a:p>
          </p:txBody>
        </p:sp>
        <p:sp>
          <p:nvSpPr>
            <p:cNvPr id="80" name="TextBox 79"/>
            <p:cNvSpPr txBox="1"/>
            <p:nvPr/>
          </p:nvSpPr>
          <p:spPr>
            <a:xfrm>
              <a:off x="3079752" y="3430342"/>
              <a:ext cx="249894" cy="400110"/>
            </a:xfrm>
            <a:prstGeom prst="rect">
              <a:avLst/>
            </a:prstGeom>
            <a:noFill/>
          </p:spPr>
          <p:txBody>
            <a:bodyPr wrap="square" rtlCol="0">
              <a:spAutoFit/>
            </a:bodyPr>
            <a:lstStyle/>
            <a:p>
              <a:r>
                <a:rPr lang="en-AU" sz="2000" dirty="0"/>
                <a:t>B</a:t>
              </a:r>
            </a:p>
          </p:txBody>
        </p:sp>
        <p:sp>
          <p:nvSpPr>
            <p:cNvPr id="81" name="TextBox 80"/>
            <p:cNvSpPr txBox="1"/>
            <p:nvPr/>
          </p:nvSpPr>
          <p:spPr>
            <a:xfrm>
              <a:off x="3848631" y="3430342"/>
              <a:ext cx="249894" cy="400110"/>
            </a:xfrm>
            <a:prstGeom prst="rect">
              <a:avLst/>
            </a:prstGeom>
            <a:noFill/>
          </p:spPr>
          <p:txBody>
            <a:bodyPr wrap="square" rtlCol="0">
              <a:spAutoFit/>
            </a:bodyPr>
            <a:lstStyle/>
            <a:p>
              <a:r>
                <a:rPr lang="en-AU" sz="2000" dirty="0"/>
                <a:t>B</a:t>
              </a:r>
            </a:p>
          </p:txBody>
        </p:sp>
        <p:sp>
          <p:nvSpPr>
            <p:cNvPr id="82" name="TextBox 81"/>
            <p:cNvSpPr txBox="1"/>
            <p:nvPr/>
          </p:nvSpPr>
          <p:spPr>
            <a:xfrm>
              <a:off x="4656838" y="3430342"/>
              <a:ext cx="249894" cy="400110"/>
            </a:xfrm>
            <a:prstGeom prst="rect">
              <a:avLst/>
            </a:prstGeom>
            <a:noFill/>
          </p:spPr>
          <p:txBody>
            <a:bodyPr wrap="square" rtlCol="0">
              <a:spAutoFit/>
            </a:bodyPr>
            <a:lstStyle/>
            <a:p>
              <a:r>
                <a:rPr lang="en-AU" sz="2000" dirty="0"/>
                <a:t>B</a:t>
              </a:r>
            </a:p>
          </p:txBody>
        </p:sp>
        <p:sp>
          <p:nvSpPr>
            <p:cNvPr id="83" name="TextBox 82"/>
            <p:cNvSpPr txBox="1"/>
            <p:nvPr/>
          </p:nvSpPr>
          <p:spPr>
            <a:xfrm>
              <a:off x="5425717" y="3430342"/>
              <a:ext cx="249894" cy="400110"/>
            </a:xfrm>
            <a:prstGeom prst="rect">
              <a:avLst/>
            </a:prstGeom>
            <a:noFill/>
          </p:spPr>
          <p:txBody>
            <a:bodyPr wrap="square" rtlCol="0">
              <a:spAutoFit/>
            </a:bodyPr>
            <a:lstStyle/>
            <a:p>
              <a:r>
                <a:rPr lang="en-AU" sz="2000" dirty="0"/>
                <a:t>B</a:t>
              </a:r>
            </a:p>
          </p:txBody>
        </p:sp>
        <p:sp>
          <p:nvSpPr>
            <p:cNvPr id="84" name="TextBox 83"/>
            <p:cNvSpPr txBox="1"/>
            <p:nvPr/>
          </p:nvSpPr>
          <p:spPr>
            <a:xfrm>
              <a:off x="6172062" y="3430342"/>
              <a:ext cx="249894" cy="400110"/>
            </a:xfrm>
            <a:prstGeom prst="rect">
              <a:avLst/>
            </a:prstGeom>
            <a:noFill/>
          </p:spPr>
          <p:txBody>
            <a:bodyPr wrap="square" rtlCol="0">
              <a:spAutoFit/>
            </a:bodyPr>
            <a:lstStyle/>
            <a:p>
              <a:r>
                <a:rPr lang="en-AU" sz="2000" dirty="0"/>
                <a:t>B</a:t>
              </a:r>
            </a:p>
          </p:txBody>
        </p:sp>
        <p:sp>
          <p:nvSpPr>
            <p:cNvPr id="85" name="TextBox 84"/>
            <p:cNvSpPr txBox="1"/>
            <p:nvPr/>
          </p:nvSpPr>
          <p:spPr>
            <a:xfrm>
              <a:off x="6956715" y="3430342"/>
              <a:ext cx="249894" cy="400110"/>
            </a:xfrm>
            <a:prstGeom prst="rect">
              <a:avLst/>
            </a:prstGeom>
            <a:noFill/>
          </p:spPr>
          <p:txBody>
            <a:bodyPr wrap="square" rtlCol="0">
              <a:spAutoFit/>
            </a:bodyPr>
            <a:lstStyle/>
            <a:p>
              <a:r>
                <a:rPr lang="en-AU" sz="2000" dirty="0"/>
                <a:t>B</a:t>
              </a:r>
            </a:p>
          </p:txBody>
        </p:sp>
        <p:sp>
          <p:nvSpPr>
            <p:cNvPr id="86" name="TextBox 85"/>
            <p:cNvSpPr txBox="1"/>
            <p:nvPr/>
          </p:nvSpPr>
          <p:spPr>
            <a:xfrm>
              <a:off x="7731063" y="3430342"/>
              <a:ext cx="249894" cy="400110"/>
            </a:xfrm>
            <a:prstGeom prst="rect">
              <a:avLst/>
            </a:prstGeom>
            <a:noFill/>
          </p:spPr>
          <p:txBody>
            <a:bodyPr wrap="square" rtlCol="0">
              <a:spAutoFit/>
            </a:bodyPr>
            <a:lstStyle/>
            <a:p>
              <a:r>
                <a:rPr lang="en-AU" sz="2000" dirty="0"/>
                <a:t>B</a:t>
              </a:r>
            </a:p>
          </p:txBody>
        </p:sp>
      </p:grpSp>
      <p:sp>
        <p:nvSpPr>
          <p:cNvPr id="87" name="TextBox 86"/>
          <p:cNvSpPr txBox="1"/>
          <p:nvPr/>
        </p:nvSpPr>
        <p:spPr>
          <a:xfrm>
            <a:off x="585330" y="3774596"/>
            <a:ext cx="769405" cy="369332"/>
          </a:xfrm>
          <a:prstGeom prst="rect">
            <a:avLst/>
          </a:prstGeom>
          <a:noFill/>
        </p:spPr>
        <p:txBody>
          <a:bodyPr wrap="square" rtlCol="0">
            <a:spAutoFit/>
          </a:bodyPr>
          <a:lstStyle/>
          <a:p>
            <a:r>
              <a:rPr lang="en-US" dirty="0"/>
              <a:t>Upper</a:t>
            </a:r>
          </a:p>
        </p:txBody>
      </p:sp>
      <p:sp>
        <p:nvSpPr>
          <p:cNvPr id="88" name="TextBox 87"/>
          <p:cNvSpPr txBox="1"/>
          <p:nvPr/>
        </p:nvSpPr>
        <p:spPr>
          <a:xfrm>
            <a:off x="590341" y="4155279"/>
            <a:ext cx="769405" cy="369332"/>
          </a:xfrm>
          <a:prstGeom prst="rect">
            <a:avLst/>
          </a:prstGeom>
          <a:noFill/>
        </p:spPr>
        <p:txBody>
          <a:bodyPr wrap="square" rtlCol="0">
            <a:spAutoFit/>
          </a:bodyPr>
          <a:lstStyle/>
          <a:p>
            <a:r>
              <a:rPr lang="en-US" dirty="0"/>
              <a:t>Lower</a:t>
            </a:r>
          </a:p>
        </p:txBody>
      </p:sp>
      <p:sp>
        <p:nvSpPr>
          <p:cNvPr id="89" name="TextBox 88"/>
          <p:cNvSpPr txBox="1"/>
          <p:nvPr/>
        </p:nvSpPr>
        <p:spPr>
          <a:xfrm>
            <a:off x="564338" y="4478199"/>
            <a:ext cx="1029228" cy="369332"/>
          </a:xfrm>
          <a:prstGeom prst="rect">
            <a:avLst/>
          </a:prstGeom>
          <a:noFill/>
        </p:spPr>
        <p:txBody>
          <a:bodyPr wrap="square" rtlCol="0">
            <a:spAutoFit/>
          </a:bodyPr>
          <a:lstStyle/>
          <a:p>
            <a:r>
              <a:rPr lang="en-US" dirty="0"/>
              <a:t>V. type</a:t>
            </a:r>
          </a:p>
        </p:txBody>
      </p:sp>
      <p:sp>
        <p:nvSpPr>
          <p:cNvPr id="94" name="Title 1"/>
          <p:cNvSpPr>
            <a:spLocks noGrp="1"/>
          </p:cNvSpPr>
          <p:nvPr>
            <p:ph type="title"/>
          </p:nvPr>
        </p:nvSpPr>
        <p:spPr>
          <a:xfrm>
            <a:off x="457200" y="-51196"/>
            <a:ext cx="8229600" cy="857250"/>
          </a:xfrm>
        </p:spPr>
        <p:txBody>
          <a:bodyPr>
            <a:normAutofit/>
          </a:bodyPr>
          <a:lstStyle/>
          <a:p>
            <a:r>
              <a:rPr lang="en-US" sz="3600" dirty="0"/>
              <a:t>Accounting for </a:t>
            </a:r>
            <a:r>
              <a:rPr lang="en-US" sz="3600" dirty="0">
                <a:solidFill>
                  <a:srgbClr val="FFFF00"/>
                </a:solidFill>
              </a:rPr>
              <a:t>efficiency</a:t>
            </a:r>
          </a:p>
        </p:txBody>
      </p:sp>
    </p:spTree>
    <p:extLst>
      <p:ext uri="{BB962C8B-B14F-4D97-AF65-F5344CB8AC3E}">
        <p14:creationId xmlns:p14="http://schemas.microsoft.com/office/powerpoint/2010/main" val="3979882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6C5E4-A8A9-8EB3-BA42-73B5F3A1AD09}"/>
              </a:ext>
            </a:extLst>
          </p:cNvPr>
          <p:cNvSpPr>
            <a:spLocks noGrp="1"/>
          </p:cNvSpPr>
          <p:nvPr>
            <p:ph type="title"/>
          </p:nvPr>
        </p:nvSpPr>
        <p:spPr>
          <a:xfrm>
            <a:off x="491990" y="13472"/>
            <a:ext cx="8229600" cy="646331"/>
          </a:xfrm>
        </p:spPr>
        <p:txBody>
          <a:bodyPr>
            <a:noAutofit/>
          </a:bodyPr>
          <a:lstStyle/>
          <a:p>
            <a:r>
              <a:rPr lang="en-NZ" sz="3600" dirty="0"/>
              <a:t>How to inform conservation decisions?</a:t>
            </a:r>
          </a:p>
        </p:txBody>
      </p:sp>
      <p:sp>
        <p:nvSpPr>
          <p:cNvPr id="4" name="TextBox 3">
            <a:extLst>
              <a:ext uri="{FF2B5EF4-FFF2-40B4-BE49-F238E27FC236}">
                <a16:creationId xmlns:a16="http://schemas.microsoft.com/office/drawing/2014/main" id="{00669A08-B6E0-849F-219E-1867421769CE}"/>
              </a:ext>
            </a:extLst>
          </p:cNvPr>
          <p:cNvSpPr txBox="1"/>
          <p:nvPr/>
        </p:nvSpPr>
        <p:spPr>
          <a:xfrm>
            <a:off x="306872" y="622244"/>
            <a:ext cx="3688658" cy="2862322"/>
          </a:xfrm>
          <a:prstGeom prst="rect">
            <a:avLst/>
          </a:prstGeom>
          <a:noFill/>
        </p:spPr>
        <p:txBody>
          <a:bodyPr wrap="square" rtlCol="0">
            <a:spAutoFit/>
          </a:bodyPr>
          <a:lstStyle/>
          <a:p>
            <a:r>
              <a:rPr lang="en-NZ" sz="2000" u="sng" dirty="0"/>
              <a:t>Data science</a:t>
            </a:r>
            <a:r>
              <a:rPr lang="en-NZ" sz="2000" dirty="0"/>
              <a:t> is for understanding, describing, and predicting</a:t>
            </a:r>
          </a:p>
          <a:p>
            <a:r>
              <a:rPr lang="en-NZ" sz="2000" dirty="0"/>
              <a:t>-   Statistical analysis</a:t>
            </a:r>
          </a:p>
          <a:p>
            <a:pPr marL="285750" indent="-285750">
              <a:buFontTx/>
              <a:buChar char="-"/>
            </a:pPr>
            <a:r>
              <a:rPr lang="en-NZ" sz="2000" dirty="0"/>
              <a:t>Machine learning</a:t>
            </a:r>
          </a:p>
          <a:p>
            <a:pPr marL="285750" indent="-285750">
              <a:buFontTx/>
              <a:buChar char="-"/>
            </a:pPr>
            <a:r>
              <a:rPr lang="en-NZ" sz="2000" dirty="0"/>
              <a:t>Clustering algorithms</a:t>
            </a:r>
          </a:p>
          <a:p>
            <a:pPr marL="285750" indent="-285750">
              <a:buFontTx/>
              <a:buChar char="-"/>
            </a:pPr>
            <a:r>
              <a:rPr lang="en-NZ" sz="2000" dirty="0"/>
              <a:t>Ecological forecasting</a:t>
            </a:r>
          </a:p>
          <a:p>
            <a:pPr marL="285750" indent="-285750">
              <a:buFontTx/>
              <a:buChar char="-"/>
            </a:pPr>
            <a:r>
              <a:rPr lang="en-NZ" sz="2000" dirty="0"/>
              <a:t>Connectivity modelling</a:t>
            </a:r>
          </a:p>
          <a:p>
            <a:pPr marL="285750" indent="-285750">
              <a:buFontTx/>
              <a:buChar char="-"/>
            </a:pPr>
            <a:r>
              <a:rPr lang="en-NZ" sz="2000" dirty="0"/>
              <a:t>Species distribution models</a:t>
            </a:r>
          </a:p>
          <a:p>
            <a:pPr marL="285750" indent="-285750">
              <a:buFontTx/>
              <a:buChar char="-"/>
            </a:pPr>
            <a:r>
              <a:rPr lang="en-NZ" sz="2000" dirty="0"/>
              <a:t>Species richness maps</a:t>
            </a:r>
          </a:p>
        </p:txBody>
      </p:sp>
      <p:sp>
        <p:nvSpPr>
          <p:cNvPr id="5" name="TextBox 4">
            <a:extLst>
              <a:ext uri="{FF2B5EF4-FFF2-40B4-BE49-F238E27FC236}">
                <a16:creationId xmlns:a16="http://schemas.microsoft.com/office/drawing/2014/main" id="{F0904240-677D-0C7A-F3F9-BC2932D4A7B1}"/>
              </a:ext>
            </a:extLst>
          </p:cNvPr>
          <p:cNvSpPr txBox="1"/>
          <p:nvPr/>
        </p:nvSpPr>
        <p:spPr>
          <a:xfrm>
            <a:off x="4912417" y="622244"/>
            <a:ext cx="3924711" cy="3170099"/>
          </a:xfrm>
          <a:prstGeom prst="rect">
            <a:avLst/>
          </a:prstGeom>
          <a:noFill/>
        </p:spPr>
        <p:txBody>
          <a:bodyPr wrap="square" rtlCol="0">
            <a:spAutoFit/>
          </a:bodyPr>
          <a:lstStyle/>
          <a:p>
            <a:r>
              <a:rPr lang="en-NZ" sz="2000" u="sng" dirty="0"/>
              <a:t>Decision science</a:t>
            </a:r>
            <a:r>
              <a:rPr lang="en-NZ" sz="2000" dirty="0"/>
              <a:t> is for planning, scheduling, and doing</a:t>
            </a:r>
          </a:p>
          <a:p>
            <a:pPr marL="285750" indent="-285750">
              <a:buFontTx/>
              <a:buChar char="-"/>
            </a:pPr>
            <a:r>
              <a:rPr lang="en-NZ" sz="2000" dirty="0"/>
              <a:t>Mathematical optimization</a:t>
            </a:r>
          </a:p>
          <a:p>
            <a:pPr marL="285750" indent="-285750">
              <a:buFontTx/>
              <a:buChar char="-"/>
            </a:pPr>
            <a:r>
              <a:rPr lang="en-NZ" sz="2000" dirty="0"/>
              <a:t>Structured decision making</a:t>
            </a:r>
          </a:p>
          <a:p>
            <a:pPr marL="285750" indent="-285750">
              <a:buFontTx/>
              <a:buChar char="-"/>
            </a:pPr>
            <a:r>
              <a:rPr lang="en-NZ" sz="2000" dirty="0"/>
              <a:t>Multi-criteria analysis</a:t>
            </a:r>
          </a:p>
          <a:p>
            <a:pPr marL="285750" indent="-285750">
              <a:buFontTx/>
              <a:buChar char="-"/>
            </a:pPr>
            <a:r>
              <a:rPr lang="en-NZ" sz="2000" dirty="0"/>
              <a:t>Cost-benefit analysis</a:t>
            </a:r>
          </a:p>
          <a:p>
            <a:pPr marL="285750" indent="-285750">
              <a:buFontTx/>
              <a:buChar char="-"/>
            </a:pPr>
            <a:r>
              <a:rPr lang="en-NZ" sz="2000" dirty="0"/>
              <a:t>Adaptive management</a:t>
            </a:r>
          </a:p>
          <a:p>
            <a:pPr marL="285750" indent="-285750">
              <a:buFontTx/>
              <a:buChar char="-"/>
            </a:pPr>
            <a:r>
              <a:rPr lang="en-NZ" sz="2000" dirty="0"/>
              <a:t>Priority threat management</a:t>
            </a:r>
          </a:p>
          <a:p>
            <a:pPr marL="285750" indent="-285750">
              <a:buFontTx/>
              <a:buChar char="-"/>
            </a:pPr>
            <a:r>
              <a:rPr lang="en-NZ" sz="2000" dirty="0"/>
              <a:t>Systematic conservation planning</a:t>
            </a:r>
          </a:p>
          <a:p>
            <a:pPr marL="285750" indent="-285750">
              <a:buFontTx/>
              <a:buChar char="-"/>
            </a:pPr>
            <a:endParaRPr lang="en-NZ" sz="2000" dirty="0"/>
          </a:p>
        </p:txBody>
      </p:sp>
      <p:sp>
        <p:nvSpPr>
          <p:cNvPr id="9" name="TextBox 8">
            <a:extLst>
              <a:ext uri="{FF2B5EF4-FFF2-40B4-BE49-F238E27FC236}">
                <a16:creationId xmlns:a16="http://schemas.microsoft.com/office/drawing/2014/main" id="{1C814DC8-18DB-8B33-BBB7-EBCA861C049C}"/>
              </a:ext>
            </a:extLst>
          </p:cNvPr>
          <p:cNvSpPr txBox="1"/>
          <p:nvPr/>
        </p:nvSpPr>
        <p:spPr>
          <a:xfrm>
            <a:off x="5063989" y="4027528"/>
            <a:ext cx="3630269" cy="369332"/>
          </a:xfrm>
          <a:prstGeom prst="rect">
            <a:avLst/>
          </a:prstGeom>
          <a:noFill/>
        </p:spPr>
        <p:txBody>
          <a:bodyPr wrap="square" rtlCol="0">
            <a:spAutoFit/>
          </a:bodyPr>
          <a:lstStyle/>
          <a:p>
            <a:r>
              <a:rPr lang="en-NZ" dirty="0"/>
              <a:t>Conservation, Operations research</a:t>
            </a:r>
          </a:p>
        </p:txBody>
      </p:sp>
      <p:sp>
        <p:nvSpPr>
          <p:cNvPr id="11" name="TextBox 10">
            <a:extLst>
              <a:ext uri="{FF2B5EF4-FFF2-40B4-BE49-F238E27FC236}">
                <a16:creationId xmlns:a16="http://schemas.microsoft.com/office/drawing/2014/main" id="{6E1D1F2B-477F-EB99-B1DA-A10B2DAD9FAF}"/>
              </a:ext>
            </a:extLst>
          </p:cNvPr>
          <p:cNvSpPr txBox="1"/>
          <p:nvPr/>
        </p:nvSpPr>
        <p:spPr>
          <a:xfrm>
            <a:off x="148774" y="4462352"/>
            <a:ext cx="6540572" cy="646331"/>
          </a:xfrm>
          <a:prstGeom prst="rect">
            <a:avLst/>
          </a:prstGeom>
          <a:noFill/>
        </p:spPr>
        <p:txBody>
          <a:bodyPr wrap="square" rtlCol="0">
            <a:spAutoFit/>
          </a:bodyPr>
          <a:lstStyle/>
          <a:p>
            <a:pPr algn="ctr"/>
            <a:r>
              <a:rPr lang="en-NZ" u="sng" dirty="0"/>
              <a:t>Rule of thumb</a:t>
            </a:r>
            <a:r>
              <a:rPr lang="en-NZ" dirty="0"/>
              <a:t>: if your research question doesn’t consider how much something will cost, you’re not doing conservation science</a:t>
            </a:r>
          </a:p>
        </p:txBody>
      </p:sp>
      <p:sp>
        <p:nvSpPr>
          <p:cNvPr id="13" name="TextBox 12">
            <a:extLst>
              <a:ext uri="{FF2B5EF4-FFF2-40B4-BE49-F238E27FC236}">
                <a16:creationId xmlns:a16="http://schemas.microsoft.com/office/drawing/2014/main" id="{69F832F9-0967-00F9-88A4-205E07DB5734}"/>
              </a:ext>
            </a:extLst>
          </p:cNvPr>
          <p:cNvSpPr txBox="1"/>
          <p:nvPr/>
        </p:nvSpPr>
        <p:spPr>
          <a:xfrm>
            <a:off x="5862431" y="3648518"/>
            <a:ext cx="1457739" cy="369332"/>
          </a:xfrm>
          <a:prstGeom prst="rect">
            <a:avLst/>
          </a:prstGeom>
          <a:noFill/>
        </p:spPr>
        <p:txBody>
          <a:bodyPr wrap="square">
            <a:spAutoFit/>
          </a:bodyPr>
          <a:lstStyle/>
          <a:p>
            <a:r>
              <a:rPr lang="en-NZ" sz="1800" b="1" dirty="0">
                <a:solidFill>
                  <a:srgbClr val="FFFF00"/>
                </a:solidFill>
              </a:rPr>
              <a:t>What to do?</a:t>
            </a:r>
          </a:p>
        </p:txBody>
      </p:sp>
      <p:sp>
        <p:nvSpPr>
          <p:cNvPr id="3" name="TextBox 2">
            <a:extLst>
              <a:ext uri="{FF2B5EF4-FFF2-40B4-BE49-F238E27FC236}">
                <a16:creationId xmlns:a16="http://schemas.microsoft.com/office/drawing/2014/main" id="{7D5BBD6E-695D-484E-CFE6-13752DBB675A}"/>
              </a:ext>
            </a:extLst>
          </p:cNvPr>
          <p:cNvSpPr txBox="1"/>
          <p:nvPr/>
        </p:nvSpPr>
        <p:spPr>
          <a:xfrm>
            <a:off x="7013300" y="4649717"/>
            <a:ext cx="2130700" cy="400110"/>
          </a:xfrm>
          <a:prstGeom prst="rect">
            <a:avLst/>
          </a:prstGeom>
          <a:noFill/>
        </p:spPr>
        <p:txBody>
          <a:bodyPr wrap="square" rtlCol="0">
            <a:spAutoFit/>
          </a:bodyPr>
          <a:lstStyle/>
          <a:p>
            <a:r>
              <a:rPr lang="en-NZ" sz="1000" dirty="0"/>
              <a:t>Hemming et al.</a:t>
            </a:r>
          </a:p>
          <a:p>
            <a:r>
              <a:rPr lang="en-NZ" sz="1000" dirty="0"/>
              <a:t>https://doi.org/10.1111/cobi.13868</a:t>
            </a:r>
          </a:p>
        </p:txBody>
      </p:sp>
      <p:sp>
        <p:nvSpPr>
          <p:cNvPr id="6" name="TextBox 5">
            <a:extLst>
              <a:ext uri="{FF2B5EF4-FFF2-40B4-BE49-F238E27FC236}">
                <a16:creationId xmlns:a16="http://schemas.microsoft.com/office/drawing/2014/main" id="{198900AD-534D-F2CF-D50C-30668196C18E}"/>
              </a:ext>
            </a:extLst>
          </p:cNvPr>
          <p:cNvSpPr txBox="1"/>
          <p:nvPr/>
        </p:nvSpPr>
        <p:spPr>
          <a:xfrm>
            <a:off x="260902" y="4027528"/>
            <a:ext cx="4248978" cy="369332"/>
          </a:xfrm>
          <a:prstGeom prst="rect">
            <a:avLst/>
          </a:prstGeom>
          <a:noFill/>
        </p:spPr>
        <p:txBody>
          <a:bodyPr wrap="square" rtlCol="0">
            <a:spAutoFit/>
          </a:bodyPr>
          <a:lstStyle/>
          <a:p>
            <a:r>
              <a:rPr lang="en-NZ" dirty="0"/>
              <a:t>Ecology, Evolutionary biology, Biogeography</a:t>
            </a:r>
          </a:p>
        </p:txBody>
      </p:sp>
      <p:sp>
        <p:nvSpPr>
          <p:cNvPr id="7" name="TextBox 6">
            <a:extLst>
              <a:ext uri="{FF2B5EF4-FFF2-40B4-BE49-F238E27FC236}">
                <a16:creationId xmlns:a16="http://schemas.microsoft.com/office/drawing/2014/main" id="{68704728-6AC9-D985-EB43-709909159414}"/>
              </a:ext>
            </a:extLst>
          </p:cNvPr>
          <p:cNvSpPr txBox="1"/>
          <p:nvPr/>
        </p:nvSpPr>
        <p:spPr>
          <a:xfrm>
            <a:off x="325507" y="3708738"/>
            <a:ext cx="4119769" cy="369332"/>
          </a:xfrm>
          <a:prstGeom prst="rect">
            <a:avLst/>
          </a:prstGeom>
          <a:noFill/>
        </p:spPr>
        <p:txBody>
          <a:bodyPr wrap="square">
            <a:spAutoFit/>
          </a:bodyPr>
          <a:lstStyle/>
          <a:p>
            <a:r>
              <a:rPr lang="en-NZ" sz="1800" b="1" dirty="0">
                <a:solidFill>
                  <a:srgbClr val="FFFF00"/>
                </a:solidFill>
              </a:rPr>
              <a:t>What is? What has been? What will be?</a:t>
            </a:r>
          </a:p>
        </p:txBody>
      </p:sp>
      <p:sp>
        <p:nvSpPr>
          <p:cNvPr id="8" name="Arrow: Right 7">
            <a:extLst>
              <a:ext uri="{FF2B5EF4-FFF2-40B4-BE49-F238E27FC236}">
                <a16:creationId xmlns:a16="http://schemas.microsoft.com/office/drawing/2014/main" id="{263B1AFA-C6DE-45C4-4E98-BF1D2C459E4B}"/>
              </a:ext>
            </a:extLst>
          </p:cNvPr>
          <p:cNvSpPr/>
          <p:nvPr/>
        </p:nvSpPr>
        <p:spPr>
          <a:xfrm>
            <a:off x="3591536" y="746640"/>
            <a:ext cx="1367874" cy="2427472"/>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TextBox 9">
            <a:extLst>
              <a:ext uri="{FF2B5EF4-FFF2-40B4-BE49-F238E27FC236}">
                <a16:creationId xmlns:a16="http://schemas.microsoft.com/office/drawing/2014/main" id="{435797C8-2EF8-A6E9-CBCD-03A61C14ED19}"/>
              </a:ext>
            </a:extLst>
          </p:cNvPr>
          <p:cNvSpPr txBox="1"/>
          <p:nvPr/>
        </p:nvSpPr>
        <p:spPr>
          <a:xfrm>
            <a:off x="3647023" y="1498711"/>
            <a:ext cx="1256899" cy="923330"/>
          </a:xfrm>
          <a:prstGeom prst="rect">
            <a:avLst/>
          </a:prstGeom>
          <a:noFill/>
        </p:spPr>
        <p:txBody>
          <a:bodyPr wrap="square" rtlCol="0">
            <a:spAutoFit/>
          </a:bodyPr>
          <a:lstStyle/>
          <a:p>
            <a:r>
              <a:rPr lang="en-NZ" b="1" dirty="0">
                <a:solidFill>
                  <a:schemeClr val="bg1"/>
                </a:solidFill>
              </a:rPr>
              <a:t>Provides</a:t>
            </a:r>
          </a:p>
          <a:p>
            <a:r>
              <a:rPr lang="en-NZ" b="1" dirty="0">
                <a:solidFill>
                  <a:schemeClr val="bg1"/>
                </a:solidFill>
              </a:rPr>
              <a:t>input data</a:t>
            </a:r>
          </a:p>
          <a:p>
            <a:r>
              <a:rPr lang="en-NZ" b="1" dirty="0">
                <a:solidFill>
                  <a:schemeClr val="bg1"/>
                </a:solidFill>
              </a:rPr>
              <a:t>for….</a:t>
            </a:r>
          </a:p>
        </p:txBody>
      </p:sp>
      <p:pic>
        <p:nvPicPr>
          <p:cNvPr id="12" name="Picture 2">
            <a:extLst>
              <a:ext uri="{FF2B5EF4-FFF2-40B4-BE49-F238E27FC236}">
                <a16:creationId xmlns:a16="http://schemas.microsoft.com/office/drawing/2014/main" id="{9E656583-5BE9-C62D-679A-7D3DBF5B91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22728" y="3484566"/>
            <a:ext cx="397724" cy="45554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B1789713-3A2B-126D-89E5-B9F4B3B7B390}"/>
              </a:ext>
            </a:extLst>
          </p:cNvPr>
          <p:cNvCxnSpPr>
            <a:cxnSpLocks/>
          </p:cNvCxnSpPr>
          <p:nvPr/>
        </p:nvCxnSpPr>
        <p:spPr>
          <a:xfrm flipH="1" flipV="1">
            <a:off x="8070574" y="3419061"/>
            <a:ext cx="407504" cy="293276"/>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81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87724" y="2206953"/>
            <a:ext cx="456967" cy="456967"/>
            <a:chOff x="120974" y="2313916"/>
            <a:chExt cx="456967" cy="456967"/>
          </a:xfrm>
        </p:grpSpPr>
        <p:sp>
          <p:nvSpPr>
            <p:cNvPr id="5" name="Rectangle 4"/>
            <p:cNvSpPr/>
            <p:nvPr/>
          </p:nvSpPr>
          <p:spPr>
            <a:xfrm>
              <a:off x="120974" y="2313918"/>
              <a:ext cx="456966" cy="4569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456965" cy="456965"/>
            </a:xfrm>
            <a:prstGeom prst="rect">
              <a:avLst/>
            </a:prstGeom>
          </p:spPr>
        </p:pic>
      </p:grpSp>
      <p:grpSp>
        <p:nvGrpSpPr>
          <p:cNvPr id="7" name="Group 6"/>
          <p:cNvGrpSpPr/>
          <p:nvPr/>
        </p:nvGrpSpPr>
        <p:grpSpPr>
          <a:xfrm>
            <a:off x="797251" y="1127883"/>
            <a:ext cx="431474" cy="495060"/>
            <a:chOff x="130501" y="763733"/>
            <a:chExt cx="431474" cy="495060"/>
          </a:xfrm>
        </p:grpSpPr>
        <p:sp>
          <p:nvSpPr>
            <p:cNvPr id="8" name="Rectangle 7"/>
            <p:cNvSpPr/>
            <p:nvPr/>
          </p:nvSpPr>
          <p:spPr>
            <a:xfrm>
              <a:off x="130501" y="763733"/>
              <a:ext cx="431474" cy="495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431474" cy="366277"/>
            </a:xfrm>
            <a:prstGeom prst="rect">
              <a:avLst/>
            </a:prstGeom>
          </p:spPr>
        </p:pic>
      </p:grpSp>
      <p:grpSp>
        <p:nvGrpSpPr>
          <p:cNvPr id="10" name="Group 9"/>
          <p:cNvGrpSpPr/>
          <p:nvPr/>
        </p:nvGrpSpPr>
        <p:grpSpPr>
          <a:xfrm>
            <a:off x="800404" y="2761928"/>
            <a:ext cx="444286" cy="444285"/>
            <a:chOff x="133654" y="2473722"/>
            <a:chExt cx="444286" cy="444285"/>
          </a:xfrm>
        </p:grpSpPr>
        <p:sp>
          <p:nvSpPr>
            <p:cNvPr id="11" name="Rectangle 10"/>
            <p:cNvSpPr/>
            <p:nvPr/>
          </p:nvSpPr>
          <p:spPr>
            <a:xfrm>
              <a:off x="133655" y="2473722"/>
              <a:ext cx="444285" cy="444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4" y="2473722"/>
              <a:ext cx="444285" cy="444285"/>
            </a:xfrm>
            <a:prstGeom prst="rect">
              <a:avLst/>
            </a:prstGeom>
          </p:spPr>
        </p:pic>
      </p:grpSp>
      <p:grpSp>
        <p:nvGrpSpPr>
          <p:cNvPr id="13" name="Group 12"/>
          <p:cNvGrpSpPr/>
          <p:nvPr/>
        </p:nvGrpSpPr>
        <p:grpSpPr>
          <a:xfrm>
            <a:off x="787090" y="3302051"/>
            <a:ext cx="441635" cy="489259"/>
            <a:chOff x="120340" y="3003482"/>
            <a:chExt cx="441635" cy="489259"/>
          </a:xfrm>
        </p:grpSpPr>
        <p:sp>
          <p:nvSpPr>
            <p:cNvPr id="14" name="Rectangle 13"/>
            <p:cNvSpPr/>
            <p:nvPr/>
          </p:nvSpPr>
          <p:spPr>
            <a:xfrm>
              <a:off x="120340" y="3003482"/>
              <a:ext cx="441635" cy="466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051106"/>
              <a:ext cx="441635" cy="441635"/>
            </a:xfrm>
            <a:prstGeom prst="rect">
              <a:avLst/>
            </a:prstGeom>
          </p:spPr>
        </p:pic>
      </p:grpSp>
      <p:grpSp>
        <p:nvGrpSpPr>
          <p:cNvPr id="16" name="Group 15"/>
          <p:cNvGrpSpPr/>
          <p:nvPr/>
        </p:nvGrpSpPr>
        <p:grpSpPr>
          <a:xfrm>
            <a:off x="783170" y="1712527"/>
            <a:ext cx="461521" cy="412366"/>
            <a:chOff x="116420" y="1384181"/>
            <a:chExt cx="461521" cy="412366"/>
          </a:xfrm>
        </p:grpSpPr>
        <p:sp>
          <p:nvSpPr>
            <p:cNvPr id="17" name="Rectangle 16"/>
            <p:cNvSpPr/>
            <p:nvPr/>
          </p:nvSpPr>
          <p:spPr>
            <a:xfrm>
              <a:off x="116420" y="1384181"/>
              <a:ext cx="461521" cy="41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384181"/>
              <a:ext cx="399162" cy="412366"/>
            </a:xfrm>
            <a:prstGeom prst="rect">
              <a:avLst/>
            </a:prstGeom>
          </p:spPr>
        </p:pic>
      </p:grpSp>
      <p:sp>
        <p:nvSpPr>
          <p:cNvPr id="19" name="TextBox 18"/>
          <p:cNvSpPr txBox="1"/>
          <p:nvPr/>
        </p:nvSpPr>
        <p:spPr>
          <a:xfrm>
            <a:off x="8256735" y="1083026"/>
            <a:ext cx="899605" cy="584775"/>
          </a:xfrm>
          <a:prstGeom prst="rect">
            <a:avLst/>
          </a:prstGeom>
          <a:noFill/>
        </p:spPr>
        <p:txBody>
          <a:bodyPr wrap="none" rtlCol="0">
            <a:spAutoFit/>
          </a:bodyPr>
          <a:lstStyle/>
          <a:p>
            <a:r>
              <a:rPr lang="en-AU" sz="3200" dirty="0">
                <a:solidFill>
                  <a:srgbClr val="FFFF00"/>
                </a:solidFill>
              </a:rPr>
              <a:t>≥ 10</a:t>
            </a:r>
          </a:p>
        </p:txBody>
      </p:sp>
      <p:sp>
        <p:nvSpPr>
          <p:cNvPr id="20" name="TextBox 19"/>
          <p:cNvSpPr txBox="1"/>
          <p:nvPr/>
        </p:nvSpPr>
        <p:spPr>
          <a:xfrm>
            <a:off x="8256735" y="1626323"/>
            <a:ext cx="691215" cy="584775"/>
          </a:xfrm>
          <a:prstGeom prst="rect">
            <a:avLst/>
          </a:prstGeom>
          <a:noFill/>
        </p:spPr>
        <p:txBody>
          <a:bodyPr wrap="none" rtlCol="0">
            <a:spAutoFit/>
          </a:bodyPr>
          <a:lstStyle/>
          <a:p>
            <a:r>
              <a:rPr lang="en-AU" sz="3200" dirty="0">
                <a:solidFill>
                  <a:srgbClr val="FFFF00"/>
                </a:solidFill>
              </a:rPr>
              <a:t>≥ 7</a:t>
            </a:r>
          </a:p>
        </p:txBody>
      </p:sp>
      <p:sp>
        <p:nvSpPr>
          <p:cNvPr id="21" name="TextBox 20"/>
          <p:cNvSpPr txBox="1"/>
          <p:nvPr/>
        </p:nvSpPr>
        <p:spPr>
          <a:xfrm>
            <a:off x="8256735" y="2143049"/>
            <a:ext cx="691215" cy="584775"/>
          </a:xfrm>
          <a:prstGeom prst="rect">
            <a:avLst/>
          </a:prstGeom>
          <a:noFill/>
        </p:spPr>
        <p:txBody>
          <a:bodyPr wrap="none" rtlCol="0">
            <a:spAutoFit/>
          </a:bodyPr>
          <a:lstStyle/>
          <a:p>
            <a:r>
              <a:rPr lang="en-AU" sz="3200" dirty="0">
                <a:solidFill>
                  <a:srgbClr val="FFFF00"/>
                </a:solidFill>
              </a:rPr>
              <a:t>≥ 3</a:t>
            </a:r>
          </a:p>
        </p:txBody>
      </p:sp>
      <p:sp>
        <p:nvSpPr>
          <p:cNvPr id="22" name="TextBox 21"/>
          <p:cNvSpPr txBox="1"/>
          <p:nvPr/>
        </p:nvSpPr>
        <p:spPr>
          <a:xfrm>
            <a:off x="8256735" y="2691683"/>
            <a:ext cx="691215" cy="584775"/>
          </a:xfrm>
          <a:prstGeom prst="rect">
            <a:avLst/>
          </a:prstGeom>
          <a:noFill/>
        </p:spPr>
        <p:txBody>
          <a:bodyPr wrap="none" rtlCol="0">
            <a:spAutoFit/>
          </a:bodyPr>
          <a:lstStyle/>
          <a:p>
            <a:r>
              <a:rPr lang="en-AU" sz="3200" dirty="0">
                <a:solidFill>
                  <a:srgbClr val="FFFF00"/>
                </a:solidFill>
              </a:rPr>
              <a:t>≥ 1</a:t>
            </a:r>
          </a:p>
        </p:txBody>
      </p:sp>
      <p:sp>
        <p:nvSpPr>
          <p:cNvPr id="23" name="TextBox 22"/>
          <p:cNvSpPr txBox="1"/>
          <p:nvPr/>
        </p:nvSpPr>
        <p:spPr>
          <a:xfrm>
            <a:off x="8256735" y="3254293"/>
            <a:ext cx="899605" cy="584775"/>
          </a:xfrm>
          <a:prstGeom prst="rect">
            <a:avLst/>
          </a:prstGeom>
          <a:noFill/>
        </p:spPr>
        <p:txBody>
          <a:bodyPr wrap="none" rtlCol="0">
            <a:spAutoFit/>
          </a:bodyPr>
          <a:lstStyle/>
          <a:p>
            <a:r>
              <a:rPr lang="en-AU" sz="3200" dirty="0">
                <a:solidFill>
                  <a:srgbClr val="FFFF00"/>
                </a:solidFill>
              </a:rPr>
              <a:t>≥ 12</a:t>
            </a:r>
          </a:p>
        </p:txBody>
      </p:sp>
      <p:sp>
        <p:nvSpPr>
          <p:cNvPr id="24" name="TextBox 23"/>
          <p:cNvSpPr txBox="1"/>
          <p:nvPr/>
        </p:nvSpPr>
        <p:spPr>
          <a:xfrm>
            <a:off x="-32409" y="535534"/>
            <a:ext cx="1417937" cy="646331"/>
          </a:xfrm>
          <a:prstGeom prst="rect">
            <a:avLst/>
          </a:prstGeom>
          <a:noFill/>
        </p:spPr>
        <p:txBody>
          <a:bodyPr wrap="square" rtlCol="0">
            <a:spAutoFit/>
          </a:bodyPr>
          <a:lstStyle/>
          <a:p>
            <a:r>
              <a:rPr lang="en-AU" sz="3600" dirty="0"/>
              <a:t>Min $:</a:t>
            </a:r>
          </a:p>
        </p:txBody>
      </p:sp>
      <p:sp>
        <p:nvSpPr>
          <p:cNvPr id="25" name="TextBox 24"/>
          <p:cNvSpPr txBox="1"/>
          <p:nvPr/>
        </p:nvSpPr>
        <p:spPr>
          <a:xfrm>
            <a:off x="1298180" y="535533"/>
            <a:ext cx="682978" cy="646331"/>
          </a:xfrm>
          <a:prstGeom prst="rect">
            <a:avLst/>
          </a:prstGeom>
          <a:noFill/>
        </p:spPr>
        <p:txBody>
          <a:bodyPr wrap="square" rtlCol="0">
            <a:spAutoFit/>
          </a:bodyPr>
          <a:lstStyle/>
          <a:p>
            <a:r>
              <a:rPr lang="en-AU" sz="3600" dirty="0"/>
              <a:t>+9</a:t>
            </a:r>
          </a:p>
        </p:txBody>
      </p:sp>
      <p:sp>
        <p:nvSpPr>
          <p:cNvPr id="26" name="TextBox 25"/>
          <p:cNvSpPr txBox="1"/>
          <p:nvPr/>
        </p:nvSpPr>
        <p:spPr>
          <a:xfrm>
            <a:off x="1298180" y="2660905"/>
            <a:ext cx="682978" cy="646331"/>
          </a:xfrm>
          <a:prstGeom prst="rect">
            <a:avLst/>
          </a:prstGeom>
          <a:noFill/>
        </p:spPr>
        <p:txBody>
          <a:bodyPr wrap="square" rtlCol="0">
            <a:spAutoFit/>
          </a:bodyPr>
          <a:lstStyle/>
          <a:p>
            <a:r>
              <a:rPr lang="en-AU" sz="3600" dirty="0">
                <a:solidFill>
                  <a:srgbClr val="FFFF00"/>
                </a:solidFill>
              </a:rPr>
              <a:t>+1</a:t>
            </a:r>
          </a:p>
        </p:txBody>
      </p:sp>
      <p:sp>
        <p:nvSpPr>
          <p:cNvPr id="27" name="TextBox 26"/>
          <p:cNvSpPr txBox="1"/>
          <p:nvPr/>
        </p:nvSpPr>
        <p:spPr>
          <a:xfrm>
            <a:off x="1298180" y="3223515"/>
            <a:ext cx="682978" cy="646331"/>
          </a:xfrm>
          <a:prstGeom prst="rect">
            <a:avLst/>
          </a:prstGeom>
          <a:noFill/>
        </p:spPr>
        <p:txBody>
          <a:bodyPr wrap="square" rtlCol="0">
            <a:spAutoFit/>
          </a:bodyPr>
          <a:lstStyle/>
          <a:p>
            <a:r>
              <a:rPr lang="en-AU" sz="3600" dirty="0">
                <a:solidFill>
                  <a:srgbClr val="FFFF00"/>
                </a:solidFill>
              </a:rPr>
              <a:t>+9</a:t>
            </a:r>
          </a:p>
        </p:txBody>
      </p:sp>
      <p:sp>
        <p:nvSpPr>
          <p:cNvPr id="28" name="TextBox 27"/>
          <p:cNvSpPr txBox="1"/>
          <p:nvPr/>
        </p:nvSpPr>
        <p:spPr>
          <a:xfrm>
            <a:off x="2041069" y="535533"/>
            <a:ext cx="656302" cy="646331"/>
          </a:xfrm>
          <a:prstGeom prst="rect">
            <a:avLst/>
          </a:prstGeom>
          <a:noFill/>
        </p:spPr>
        <p:txBody>
          <a:bodyPr wrap="square" rtlCol="0">
            <a:spAutoFit/>
          </a:bodyPr>
          <a:lstStyle/>
          <a:p>
            <a:r>
              <a:rPr lang="en-AU" sz="3600" dirty="0"/>
              <a:t>+2</a:t>
            </a:r>
          </a:p>
        </p:txBody>
      </p:sp>
      <p:sp>
        <p:nvSpPr>
          <p:cNvPr id="29" name="TextBox 28"/>
          <p:cNvSpPr txBox="1"/>
          <p:nvPr/>
        </p:nvSpPr>
        <p:spPr>
          <a:xfrm>
            <a:off x="2027731" y="3223515"/>
            <a:ext cx="682978" cy="646331"/>
          </a:xfrm>
          <a:prstGeom prst="rect">
            <a:avLst/>
          </a:prstGeom>
          <a:noFill/>
        </p:spPr>
        <p:txBody>
          <a:bodyPr wrap="square" rtlCol="0">
            <a:spAutoFit/>
          </a:bodyPr>
          <a:lstStyle/>
          <a:p>
            <a:r>
              <a:rPr lang="en-AU" sz="3600" dirty="0">
                <a:solidFill>
                  <a:srgbClr val="FFFF00"/>
                </a:solidFill>
              </a:rPr>
              <a:t>+8</a:t>
            </a:r>
          </a:p>
        </p:txBody>
      </p:sp>
      <p:sp>
        <p:nvSpPr>
          <p:cNvPr id="30" name="TextBox 29"/>
          <p:cNvSpPr txBox="1"/>
          <p:nvPr/>
        </p:nvSpPr>
        <p:spPr>
          <a:xfrm>
            <a:off x="2757282" y="535533"/>
            <a:ext cx="682978" cy="646331"/>
          </a:xfrm>
          <a:prstGeom prst="rect">
            <a:avLst/>
          </a:prstGeom>
          <a:noFill/>
        </p:spPr>
        <p:txBody>
          <a:bodyPr wrap="square" rtlCol="0">
            <a:spAutoFit/>
          </a:bodyPr>
          <a:lstStyle/>
          <a:p>
            <a:r>
              <a:rPr lang="en-AU" sz="3600" dirty="0"/>
              <a:t>+5</a:t>
            </a:r>
          </a:p>
        </p:txBody>
      </p:sp>
      <p:sp>
        <p:nvSpPr>
          <p:cNvPr id="31" name="TextBox 30"/>
          <p:cNvSpPr txBox="1"/>
          <p:nvPr/>
        </p:nvSpPr>
        <p:spPr>
          <a:xfrm>
            <a:off x="2757281" y="1052248"/>
            <a:ext cx="914943" cy="646331"/>
          </a:xfrm>
          <a:prstGeom prst="rect">
            <a:avLst/>
          </a:prstGeom>
          <a:noFill/>
        </p:spPr>
        <p:txBody>
          <a:bodyPr wrap="square" rtlCol="0">
            <a:spAutoFit/>
          </a:bodyPr>
          <a:lstStyle/>
          <a:p>
            <a:r>
              <a:rPr lang="en-AU" sz="3600" dirty="0">
                <a:solidFill>
                  <a:srgbClr val="FFFF00"/>
                </a:solidFill>
              </a:rPr>
              <a:t>+10</a:t>
            </a:r>
          </a:p>
        </p:txBody>
      </p:sp>
      <p:sp>
        <p:nvSpPr>
          <p:cNvPr id="32" name="TextBox 31"/>
          <p:cNvSpPr txBox="1"/>
          <p:nvPr/>
        </p:nvSpPr>
        <p:spPr>
          <a:xfrm>
            <a:off x="2757282" y="2112271"/>
            <a:ext cx="682978" cy="646331"/>
          </a:xfrm>
          <a:prstGeom prst="rect">
            <a:avLst/>
          </a:prstGeom>
          <a:noFill/>
        </p:spPr>
        <p:txBody>
          <a:bodyPr wrap="square" rtlCol="0">
            <a:spAutoFit/>
          </a:bodyPr>
          <a:lstStyle/>
          <a:p>
            <a:r>
              <a:rPr lang="en-AU" sz="3600" dirty="0">
                <a:solidFill>
                  <a:srgbClr val="FFFF00"/>
                </a:solidFill>
              </a:rPr>
              <a:t>+3</a:t>
            </a:r>
          </a:p>
        </p:txBody>
      </p:sp>
      <p:sp>
        <p:nvSpPr>
          <p:cNvPr id="33" name="TextBox 32"/>
          <p:cNvSpPr txBox="1"/>
          <p:nvPr/>
        </p:nvSpPr>
        <p:spPr>
          <a:xfrm>
            <a:off x="3486833" y="535533"/>
            <a:ext cx="761634" cy="646331"/>
          </a:xfrm>
          <a:prstGeom prst="rect">
            <a:avLst/>
          </a:prstGeom>
          <a:noFill/>
        </p:spPr>
        <p:txBody>
          <a:bodyPr wrap="square" rtlCol="0">
            <a:spAutoFit/>
          </a:bodyPr>
          <a:lstStyle/>
          <a:p>
            <a:r>
              <a:rPr lang="en-AU" sz="3600" dirty="0"/>
              <a:t>+1</a:t>
            </a:r>
          </a:p>
        </p:txBody>
      </p:sp>
      <p:sp>
        <p:nvSpPr>
          <p:cNvPr id="34" name="TextBox 33"/>
          <p:cNvSpPr txBox="1"/>
          <p:nvPr/>
        </p:nvSpPr>
        <p:spPr>
          <a:xfrm>
            <a:off x="3526161" y="2112271"/>
            <a:ext cx="682978" cy="646331"/>
          </a:xfrm>
          <a:prstGeom prst="rect">
            <a:avLst/>
          </a:prstGeom>
          <a:noFill/>
        </p:spPr>
        <p:txBody>
          <a:bodyPr wrap="square" rtlCol="0">
            <a:spAutoFit/>
          </a:bodyPr>
          <a:lstStyle/>
          <a:p>
            <a:r>
              <a:rPr lang="en-AU" sz="3600" dirty="0">
                <a:solidFill>
                  <a:srgbClr val="FFFF00"/>
                </a:solidFill>
              </a:rPr>
              <a:t>+7</a:t>
            </a:r>
          </a:p>
        </p:txBody>
      </p:sp>
      <p:sp>
        <p:nvSpPr>
          <p:cNvPr id="35" name="TextBox 34"/>
          <p:cNvSpPr txBox="1"/>
          <p:nvPr/>
        </p:nvSpPr>
        <p:spPr>
          <a:xfrm>
            <a:off x="3526161" y="3223515"/>
            <a:ext cx="682978" cy="646331"/>
          </a:xfrm>
          <a:prstGeom prst="rect">
            <a:avLst/>
          </a:prstGeom>
          <a:noFill/>
        </p:spPr>
        <p:txBody>
          <a:bodyPr wrap="square" rtlCol="0">
            <a:spAutoFit/>
          </a:bodyPr>
          <a:lstStyle/>
          <a:p>
            <a:r>
              <a:rPr lang="en-AU" sz="3600" dirty="0">
                <a:solidFill>
                  <a:srgbClr val="FFFF00"/>
                </a:solidFill>
              </a:rPr>
              <a:t>+9</a:t>
            </a:r>
          </a:p>
        </p:txBody>
      </p:sp>
      <p:sp>
        <p:nvSpPr>
          <p:cNvPr id="36" name="TextBox 35"/>
          <p:cNvSpPr txBox="1"/>
          <p:nvPr/>
        </p:nvSpPr>
        <p:spPr>
          <a:xfrm>
            <a:off x="4295040" y="535533"/>
            <a:ext cx="761634" cy="646331"/>
          </a:xfrm>
          <a:prstGeom prst="rect">
            <a:avLst/>
          </a:prstGeom>
          <a:noFill/>
        </p:spPr>
        <p:txBody>
          <a:bodyPr wrap="square" rtlCol="0">
            <a:spAutoFit/>
          </a:bodyPr>
          <a:lstStyle/>
          <a:p>
            <a:r>
              <a:rPr lang="en-AU" sz="3600" dirty="0"/>
              <a:t>+5</a:t>
            </a:r>
          </a:p>
        </p:txBody>
      </p:sp>
      <p:sp>
        <p:nvSpPr>
          <p:cNvPr id="37" name="TextBox 36"/>
          <p:cNvSpPr txBox="1"/>
          <p:nvPr/>
        </p:nvSpPr>
        <p:spPr>
          <a:xfrm>
            <a:off x="4334368" y="3223515"/>
            <a:ext cx="682978" cy="646331"/>
          </a:xfrm>
          <a:prstGeom prst="rect">
            <a:avLst/>
          </a:prstGeom>
          <a:noFill/>
        </p:spPr>
        <p:txBody>
          <a:bodyPr wrap="square" rtlCol="0">
            <a:spAutoFit/>
          </a:bodyPr>
          <a:lstStyle/>
          <a:p>
            <a:r>
              <a:rPr lang="en-AU" sz="3600" dirty="0">
                <a:solidFill>
                  <a:srgbClr val="FFFF00"/>
                </a:solidFill>
              </a:rPr>
              <a:t>+8</a:t>
            </a:r>
          </a:p>
        </p:txBody>
      </p:sp>
      <p:sp>
        <p:nvSpPr>
          <p:cNvPr id="38" name="TextBox 37"/>
          <p:cNvSpPr txBox="1"/>
          <p:nvPr/>
        </p:nvSpPr>
        <p:spPr>
          <a:xfrm>
            <a:off x="5116586" y="535533"/>
            <a:ext cx="656301" cy="646331"/>
          </a:xfrm>
          <a:prstGeom prst="rect">
            <a:avLst/>
          </a:prstGeom>
          <a:noFill/>
        </p:spPr>
        <p:txBody>
          <a:bodyPr wrap="square" rtlCol="0">
            <a:spAutoFit/>
          </a:bodyPr>
          <a:lstStyle/>
          <a:p>
            <a:r>
              <a:rPr lang="en-AU" sz="3600" dirty="0"/>
              <a:t>+8</a:t>
            </a:r>
          </a:p>
        </p:txBody>
      </p:sp>
      <p:sp>
        <p:nvSpPr>
          <p:cNvPr id="39" name="TextBox 38"/>
          <p:cNvSpPr txBox="1"/>
          <p:nvPr/>
        </p:nvSpPr>
        <p:spPr>
          <a:xfrm>
            <a:off x="5103247" y="3223515"/>
            <a:ext cx="682978" cy="646331"/>
          </a:xfrm>
          <a:prstGeom prst="rect">
            <a:avLst/>
          </a:prstGeom>
          <a:noFill/>
        </p:spPr>
        <p:txBody>
          <a:bodyPr wrap="square" rtlCol="0">
            <a:spAutoFit/>
          </a:bodyPr>
          <a:lstStyle/>
          <a:p>
            <a:r>
              <a:rPr lang="en-AU" sz="3600" dirty="0">
                <a:solidFill>
                  <a:srgbClr val="FFFF00"/>
                </a:solidFill>
              </a:rPr>
              <a:t>+4</a:t>
            </a:r>
          </a:p>
        </p:txBody>
      </p:sp>
      <p:sp>
        <p:nvSpPr>
          <p:cNvPr id="40" name="TextBox 39"/>
          <p:cNvSpPr txBox="1"/>
          <p:nvPr/>
        </p:nvSpPr>
        <p:spPr>
          <a:xfrm>
            <a:off x="5832798" y="535533"/>
            <a:ext cx="716566" cy="646331"/>
          </a:xfrm>
          <a:prstGeom prst="rect">
            <a:avLst/>
          </a:prstGeom>
          <a:noFill/>
        </p:spPr>
        <p:txBody>
          <a:bodyPr wrap="square" rtlCol="0">
            <a:spAutoFit/>
          </a:bodyPr>
          <a:lstStyle/>
          <a:p>
            <a:r>
              <a:rPr lang="en-AU" sz="3600" dirty="0"/>
              <a:t>+3</a:t>
            </a:r>
          </a:p>
        </p:txBody>
      </p:sp>
      <p:sp>
        <p:nvSpPr>
          <p:cNvPr id="41" name="TextBox 40"/>
          <p:cNvSpPr txBox="1"/>
          <p:nvPr/>
        </p:nvSpPr>
        <p:spPr>
          <a:xfrm>
            <a:off x="5849592" y="1595545"/>
            <a:ext cx="682978" cy="646331"/>
          </a:xfrm>
          <a:prstGeom prst="rect">
            <a:avLst/>
          </a:prstGeom>
          <a:noFill/>
        </p:spPr>
        <p:txBody>
          <a:bodyPr wrap="square" rtlCol="0">
            <a:spAutoFit/>
          </a:bodyPr>
          <a:lstStyle/>
          <a:p>
            <a:r>
              <a:rPr lang="en-AU" sz="3600" dirty="0">
                <a:solidFill>
                  <a:srgbClr val="FFFF00"/>
                </a:solidFill>
              </a:rPr>
              <a:t>+2</a:t>
            </a:r>
          </a:p>
        </p:txBody>
      </p:sp>
      <p:sp>
        <p:nvSpPr>
          <p:cNvPr id="42" name="TextBox 41"/>
          <p:cNvSpPr txBox="1"/>
          <p:nvPr/>
        </p:nvSpPr>
        <p:spPr>
          <a:xfrm>
            <a:off x="6595937" y="535533"/>
            <a:ext cx="759595" cy="646331"/>
          </a:xfrm>
          <a:prstGeom prst="rect">
            <a:avLst/>
          </a:prstGeom>
          <a:noFill/>
        </p:spPr>
        <p:txBody>
          <a:bodyPr wrap="square" rtlCol="0">
            <a:spAutoFit/>
          </a:bodyPr>
          <a:lstStyle/>
          <a:p>
            <a:r>
              <a:rPr lang="en-AU" sz="3600" dirty="0"/>
              <a:t>+6</a:t>
            </a:r>
          </a:p>
        </p:txBody>
      </p:sp>
      <p:sp>
        <p:nvSpPr>
          <p:cNvPr id="43" name="TextBox 42"/>
          <p:cNvSpPr txBox="1"/>
          <p:nvPr/>
        </p:nvSpPr>
        <p:spPr>
          <a:xfrm>
            <a:off x="6634245" y="1595545"/>
            <a:ext cx="682978" cy="646331"/>
          </a:xfrm>
          <a:prstGeom prst="rect">
            <a:avLst/>
          </a:prstGeom>
          <a:noFill/>
        </p:spPr>
        <p:txBody>
          <a:bodyPr wrap="square" rtlCol="0">
            <a:spAutoFit/>
          </a:bodyPr>
          <a:lstStyle/>
          <a:p>
            <a:r>
              <a:rPr lang="en-AU" sz="3600" dirty="0">
                <a:solidFill>
                  <a:srgbClr val="FFFF00"/>
                </a:solidFill>
              </a:rPr>
              <a:t>+5</a:t>
            </a:r>
          </a:p>
        </p:txBody>
      </p:sp>
      <p:sp>
        <p:nvSpPr>
          <p:cNvPr id="45" name="TextBox 44"/>
          <p:cNvSpPr txBox="1"/>
          <p:nvPr/>
        </p:nvSpPr>
        <p:spPr>
          <a:xfrm>
            <a:off x="1514722" y="4745437"/>
            <a:ext cx="249894" cy="461665"/>
          </a:xfrm>
          <a:prstGeom prst="rect">
            <a:avLst/>
          </a:prstGeom>
          <a:noFill/>
        </p:spPr>
        <p:txBody>
          <a:bodyPr wrap="square" rtlCol="0">
            <a:spAutoFit/>
          </a:bodyPr>
          <a:lstStyle/>
          <a:p>
            <a:r>
              <a:rPr lang="en-AU" sz="2400" dirty="0"/>
              <a:t>1</a:t>
            </a:r>
          </a:p>
        </p:txBody>
      </p:sp>
      <p:sp>
        <p:nvSpPr>
          <p:cNvPr id="46" name="TextBox 45"/>
          <p:cNvSpPr txBox="1"/>
          <p:nvPr/>
        </p:nvSpPr>
        <p:spPr>
          <a:xfrm>
            <a:off x="2244273" y="4745437"/>
            <a:ext cx="249894" cy="461665"/>
          </a:xfrm>
          <a:prstGeom prst="rect">
            <a:avLst/>
          </a:prstGeom>
          <a:noFill/>
        </p:spPr>
        <p:txBody>
          <a:bodyPr wrap="square" rtlCol="0">
            <a:spAutoFit/>
          </a:bodyPr>
          <a:lstStyle/>
          <a:p>
            <a:r>
              <a:rPr lang="en-AU" sz="2400" dirty="0"/>
              <a:t>2</a:t>
            </a:r>
          </a:p>
        </p:txBody>
      </p:sp>
      <p:sp>
        <p:nvSpPr>
          <p:cNvPr id="47" name="TextBox 46"/>
          <p:cNvSpPr txBox="1"/>
          <p:nvPr/>
        </p:nvSpPr>
        <p:spPr>
          <a:xfrm>
            <a:off x="2973824" y="4745437"/>
            <a:ext cx="249894" cy="461665"/>
          </a:xfrm>
          <a:prstGeom prst="rect">
            <a:avLst/>
          </a:prstGeom>
          <a:noFill/>
        </p:spPr>
        <p:txBody>
          <a:bodyPr wrap="square" rtlCol="0">
            <a:spAutoFit/>
          </a:bodyPr>
          <a:lstStyle/>
          <a:p>
            <a:r>
              <a:rPr lang="en-AU" sz="2400" dirty="0"/>
              <a:t>3</a:t>
            </a:r>
          </a:p>
        </p:txBody>
      </p:sp>
      <p:sp>
        <p:nvSpPr>
          <p:cNvPr id="48" name="TextBox 47"/>
          <p:cNvSpPr txBox="1"/>
          <p:nvPr/>
        </p:nvSpPr>
        <p:spPr>
          <a:xfrm>
            <a:off x="3742703" y="4745437"/>
            <a:ext cx="249894" cy="461665"/>
          </a:xfrm>
          <a:prstGeom prst="rect">
            <a:avLst/>
          </a:prstGeom>
          <a:noFill/>
        </p:spPr>
        <p:txBody>
          <a:bodyPr wrap="square" rtlCol="0">
            <a:spAutoFit/>
          </a:bodyPr>
          <a:lstStyle/>
          <a:p>
            <a:r>
              <a:rPr lang="en-AU" sz="2400" dirty="0"/>
              <a:t>4</a:t>
            </a:r>
          </a:p>
        </p:txBody>
      </p:sp>
      <p:sp>
        <p:nvSpPr>
          <p:cNvPr id="49" name="TextBox 48"/>
          <p:cNvSpPr txBox="1"/>
          <p:nvPr/>
        </p:nvSpPr>
        <p:spPr>
          <a:xfrm>
            <a:off x="4550910" y="4745437"/>
            <a:ext cx="249894" cy="461665"/>
          </a:xfrm>
          <a:prstGeom prst="rect">
            <a:avLst/>
          </a:prstGeom>
          <a:noFill/>
        </p:spPr>
        <p:txBody>
          <a:bodyPr wrap="square" rtlCol="0">
            <a:spAutoFit/>
          </a:bodyPr>
          <a:lstStyle/>
          <a:p>
            <a:r>
              <a:rPr lang="en-AU" sz="2400" dirty="0"/>
              <a:t>5</a:t>
            </a:r>
          </a:p>
        </p:txBody>
      </p:sp>
      <p:sp>
        <p:nvSpPr>
          <p:cNvPr id="50" name="TextBox 49"/>
          <p:cNvSpPr txBox="1"/>
          <p:nvPr/>
        </p:nvSpPr>
        <p:spPr>
          <a:xfrm>
            <a:off x="5319789" y="4745437"/>
            <a:ext cx="249894" cy="461665"/>
          </a:xfrm>
          <a:prstGeom prst="rect">
            <a:avLst/>
          </a:prstGeom>
          <a:noFill/>
        </p:spPr>
        <p:txBody>
          <a:bodyPr wrap="square" rtlCol="0">
            <a:spAutoFit/>
          </a:bodyPr>
          <a:lstStyle/>
          <a:p>
            <a:r>
              <a:rPr lang="en-AU" sz="2400" dirty="0"/>
              <a:t>6</a:t>
            </a:r>
          </a:p>
        </p:txBody>
      </p:sp>
      <p:sp>
        <p:nvSpPr>
          <p:cNvPr id="51" name="TextBox 50"/>
          <p:cNvSpPr txBox="1"/>
          <p:nvPr/>
        </p:nvSpPr>
        <p:spPr>
          <a:xfrm>
            <a:off x="6066134" y="4745437"/>
            <a:ext cx="249894" cy="461665"/>
          </a:xfrm>
          <a:prstGeom prst="rect">
            <a:avLst/>
          </a:prstGeom>
          <a:noFill/>
        </p:spPr>
        <p:txBody>
          <a:bodyPr wrap="square" rtlCol="0">
            <a:spAutoFit/>
          </a:bodyPr>
          <a:lstStyle/>
          <a:p>
            <a:r>
              <a:rPr lang="en-AU" sz="2400" dirty="0"/>
              <a:t>7</a:t>
            </a:r>
          </a:p>
        </p:txBody>
      </p:sp>
      <p:sp>
        <p:nvSpPr>
          <p:cNvPr id="52" name="TextBox 51"/>
          <p:cNvSpPr txBox="1"/>
          <p:nvPr/>
        </p:nvSpPr>
        <p:spPr>
          <a:xfrm>
            <a:off x="6850787" y="4745437"/>
            <a:ext cx="249894" cy="461665"/>
          </a:xfrm>
          <a:prstGeom prst="rect">
            <a:avLst/>
          </a:prstGeom>
          <a:noFill/>
        </p:spPr>
        <p:txBody>
          <a:bodyPr wrap="square" rtlCol="0">
            <a:spAutoFit/>
          </a:bodyPr>
          <a:lstStyle/>
          <a:p>
            <a:r>
              <a:rPr lang="en-AU" sz="2400" dirty="0"/>
              <a:t>8</a:t>
            </a:r>
          </a:p>
        </p:txBody>
      </p:sp>
      <p:sp>
        <p:nvSpPr>
          <p:cNvPr id="53" name="TextBox 52"/>
          <p:cNvSpPr txBox="1"/>
          <p:nvPr/>
        </p:nvSpPr>
        <p:spPr>
          <a:xfrm>
            <a:off x="7625135" y="4732146"/>
            <a:ext cx="249894" cy="461665"/>
          </a:xfrm>
          <a:prstGeom prst="rect">
            <a:avLst/>
          </a:prstGeom>
          <a:noFill/>
        </p:spPr>
        <p:txBody>
          <a:bodyPr wrap="square" rtlCol="0">
            <a:spAutoFit/>
          </a:bodyPr>
          <a:lstStyle/>
          <a:p>
            <a:r>
              <a:rPr lang="en-AU" sz="2400" dirty="0"/>
              <a:t>9</a:t>
            </a:r>
          </a:p>
        </p:txBody>
      </p:sp>
      <p:cxnSp>
        <p:nvCxnSpPr>
          <p:cNvPr id="54" name="Straight Connector 53"/>
          <p:cNvCxnSpPr/>
          <p:nvPr/>
        </p:nvCxnSpPr>
        <p:spPr>
          <a:xfrm flipV="1">
            <a:off x="8216386" y="1163706"/>
            <a:ext cx="0" cy="2675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402108" y="522242"/>
            <a:ext cx="695949" cy="646331"/>
          </a:xfrm>
          <a:prstGeom prst="rect">
            <a:avLst/>
          </a:prstGeom>
          <a:noFill/>
        </p:spPr>
        <p:txBody>
          <a:bodyPr wrap="square" rtlCol="0">
            <a:spAutoFit/>
          </a:bodyPr>
          <a:lstStyle/>
          <a:p>
            <a:r>
              <a:rPr lang="en-AU" sz="3600" dirty="0"/>
              <a:t>+8</a:t>
            </a:r>
          </a:p>
        </p:txBody>
      </p:sp>
      <p:sp>
        <p:nvSpPr>
          <p:cNvPr id="56" name="TextBox 55"/>
          <p:cNvSpPr txBox="1"/>
          <p:nvPr/>
        </p:nvSpPr>
        <p:spPr>
          <a:xfrm>
            <a:off x="7408593" y="3223515"/>
            <a:ext cx="682978" cy="646331"/>
          </a:xfrm>
          <a:prstGeom prst="rect">
            <a:avLst/>
          </a:prstGeom>
          <a:noFill/>
        </p:spPr>
        <p:txBody>
          <a:bodyPr wrap="square" rtlCol="0">
            <a:spAutoFit/>
          </a:bodyPr>
          <a:lstStyle/>
          <a:p>
            <a:r>
              <a:rPr lang="en-AU" sz="3600" dirty="0">
                <a:solidFill>
                  <a:srgbClr val="FFFF00"/>
                </a:solidFill>
              </a:rPr>
              <a:t>+3</a:t>
            </a:r>
          </a:p>
        </p:txBody>
      </p:sp>
      <p:sp>
        <p:nvSpPr>
          <p:cNvPr id="58" name="TextBox 57"/>
          <p:cNvSpPr txBox="1"/>
          <p:nvPr/>
        </p:nvSpPr>
        <p:spPr>
          <a:xfrm>
            <a:off x="1528346" y="4097516"/>
            <a:ext cx="249894" cy="400110"/>
          </a:xfrm>
          <a:prstGeom prst="rect">
            <a:avLst/>
          </a:prstGeom>
          <a:noFill/>
        </p:spPr>
        <p:txBody>
          <a:bodyPr wrap="square" rtlCol="0">
            <a:spAutoFit/>
          </a:bodyPr>
          <a:lstStyle/>
          <a:p>
            <a:r>
              <a:rPr lang="en-AU" sz="2000" dirty="0"/>
              <a:t>0</a:t>
            </a:r>
          </a:p>
        </p:txBody>
      </p:sp>
      <p:sp>
        <p:nvSpPr>
          <p:cNvPr id="59" name="TextBox 58"/>
          <p:cNvSpPr txBox="1"/>
          <p:nvPr/>
        </p:nvSpPr>
        <p:spPr>
          <a:xfrm>
            <a:off x="2257897" y="4097516"/>
            <a:ext cx="249894" cy="400110"/>
          </a:xfrm>
          <a:prstGeom prst="rect">
            <a:avLst/>
          </a:prstGeom>
          <a:noFill/>
        </p:spPr>
        <p:txBody>
          <a:bodyPr wrap="square" rtlCol="0">
            <a:spAutoFit/>
          </a:bodyPr>
          <a:lstStyle/>
          <a:p>
            <a:r>
              <a:rPr lang="en-AU" sz="2000" dirty="0"/>
              <a:t>1</a:t>
            </a:r>
          </a:p>
        </p:txBody>
      </p:sp>
      <p:sp>
        <p:nvSpPr>
          <p:cNvPr id="60" name="TextBox 59"/>
          <p:cNvSpPr txBox="1"/>
          <p:nvPr/>
        </p:nvSpPr>
        <p:spPr>
          <a:xfrm>
            <a:off x="2987448" y="4097516"/>
            <a:ext cx="249894" cy="400110"/>
          </a:xfrm>
          <a:prstGeom prst="rect">
            <a:avLst/>
          </a:prstGeom>
          <a:noFill/>
        </p:spPr>
        <p:txBody>
          <a:bodyPr wrap="square" rtlCol="0">
            <a:spAutoFit/>
          </a:bodyPr>
          <a:lstStyle/>
          <a:p>
            <a:r>
              <a:rPr lang="en-AU" sz="2000" dirty="0"/>
              <a:t>0</a:t>
            </a:r>
          </a:p>
        </p:txBody>
      </p:sp>
      <p:sp>
        <p:nvSpPr>
          <p:cNvPr id="61" name="TextBox 60"/>
          <p:cNvSpPr txBox="1"/>
          <p:nvPr/>
        </p:nvSpPr>
        <p:spPr>
          <a:xfrm>
            <a:off x="3756327" y="4097516"/>
            <a:ext cx="249894" cy="400110"/>
          </a:xfrm>
          <a:prstGeom prst="rect">
            <a:avLst/>
          </a:prstGeom>
          <a:noFill/>
        </p:spPr>
        <p:txBody>
          <a:bodyPr wrap="square" rtlCol="0">
            <a:spAutoFit/>
          </a:bodyPr>
          <a:lstStyle/>
          <a:p>
            <a:r>
              <a:rPr lang="en-AU" sz="2000" dirty="0"/>
              <a:t>0</a:t>
            </a:r>
          </a:p>
        </p:txBody>
      </p:sp>
      <p:sp>
        <p:nvSpPr>
          <p:cNvPr id="62" name="TextBox 61"/>
          <p:cNvSpPr txBox="1"/>
          <p:nvPr/>
        </p:nvSpPr>
        <p:spPr>
          <a:xfrm>
            <a:off x="4564534" y="4097516"/>
            <a:ext cx="249894" cy="400110"/>
          </a:xfrm>
          <a:prstGeom prst="rect">
            <a:avLst/>
          </a:prstGeom>
          <a:noFill/>
        </p:spPr>
        <p:txBody>
          <a:bodyPr wrap="square" rtlCol="0">
            <a:spAutoFit/>
          </a:bodyPr>
          <a:lstStyle/>
          <a:p>
            <a:r>
              <a:rPr lang="en-AU" sz="2000" dirty="0"/>
              <a:t>0</a:t>
            </a:r>
          </a:p>
        </p:txBody>
      </p:sp>
      <p:sp>
        <p:nvSpPr>
          <p:cNvPr id="63" name="TextBox 62"/>
          <p:cNvSpPr txBox="1"/>
          <p:nvPr/>
        </p:nvSpPr>
        <p:spPr>
          <a:xfrm>
            <a:off x="5333413" y="4097516"/>
            <a:ext cx="249894" cy="400110"/>
          </a:xfrm>
          <a:prstGeom prst="rect">
            <a:avLst/>
          </a:prstGeom>
          <a:noFill/>
        </p:spPr>
        <p:txBody>
          <a:bodyPr wrap="square" rtlCol="0">
            <a:spAutoFit/>
          </a:bodyPr>
          <a:lstStyle/>
          <a:p>
            <a:r>
              <a:rPr lang="en-AU" sz="2000" dirty="0"/>
              <a:t>0</a:t>
            </a:r>
          </a:p>
        </p:txBody>
      </p:sp>
      <p:sp>
        <p:nvSpPr>
          <p:cNvPr id="64" name="TextBox 63"/>
          <p:cNvSpPr txBox="1"/>
          <p:nvPr/>
        </p:nvSpPr>
        <p:spPr>
          <a:xfrm>
            <a:off x="6079758" y="4097516"/>
            <a:ext cx="249894" cy="400110"/>
          </a:xfrm>
          <a:prstGeom prst="rect">
            <a:avLst/>
          </a:prstGeom>
          <a:noFill/>
        </p:spPr>
        <p:txBody>
          <a:bodyPr wrap="square" rtlCol="0">
            <a:spAutoFit/>
          </a:bodyPr>
          <a:lstStyle/>
          <a:p>
            <a:r>
              <a:rPr lang="en-AU" sz="2000" dirty="0"/>
              <a:t>1</a:t>
            </a:r>
          </a:p>
        </p:txBody>
      </p:sp>
      <p:sp>
        <p:nvSpPr>
          <p:cNvPr id="65" name="TextBox 64"/>
          <p:cNvSpPr txBox="1"/>
          <p:nvPr/>
        </p:nvSpPr>
        <p:spPr>
          <a:xfrm>
            <a:off x="6864411" y="4097516"/>
            <a:ext cx="249894" cy="400110"/>
          </a:xfrm>
          <a:prstGeom prst="rect">
            <a:avLst/>
          </a:prstGeom>
          <a:noFill/>
        </p:spPr>
        <p:txBody>
          <a:bodyPr wrap="square" rtlCol="0">
            <a:spAutoFit/>
          </a:bodyPr>
          <a:lstStyle/>
          <a:p>
            <a:r>
              <a:rPr lang="en-AU" sz="2000" dirty="0"/>
              <a:t>0</a:t>
            </a:r>
          </a:p>
        </p:txBody>
      </p:sp>
      <p:sp>
        <p:nvSpPr>
          <p:cNvPr id="66" name="TextBox 65"/>
          <p:cNvSpPr txBox="1"/>
          <p:nvPr/>
        </p:nvSpPr>
        <p:spPr>
          <a:xfrm>
            <a:off x="7638759" y="4097516"/>
            <a:ext cx="249894" cy="400110"/>
          </a:xfrm>
          <a:prstGeom prst="rect">
            <a:avLst/>
          </a:prstGeom>
          <a:noFill/>
        </p:spPr>
        <p:txBody>
          <a:bodyPr wrap="square" rtlCol="0">
            <a:spAutoFit/>
          </a:bodyPr>
          <a:lstStyle/>
          <a:p>
            <a:r>
              <a:rPr lang="en-AU" sz="2000" dirty="0"/>
              <a:t>0</a:t>
            </a:r>
          </a:p>
        </p:txBody>
      </p:sp>
      <p:grpSp>
        <p:nvGrpSpPr>
          <p:cNvPr id="67" name="Group 66"/>
          <p:cNvGrpSpPr/>
          <p:nvPr/>
        </p:nvGrpSpPr>
        <p:grpSpPr>
          <a:xfrm>
            <a:off x="1509327" y="3697406"/>
            <a:ext cx="6360307" cy="400110"/>
            <a:chOff x="1575018" y="3812311"/>
            <a:chExt cx="6360307" cy="400110"/>
          </a:xfrm>
        </p:grpSpPr>
        <p:sp>
          <p:nvSpPr>
            <p:cNvPr id="68" name="TextBox 67"/>
            <p:cNvSpPr txBox="1"/>
            <p:nvPr/>
          </p:nvSpPr>
          <p:spPr>
            <a:xfrm>
              <a:off x="1575018" y="3812311"/>
              <a:ext cx="249894" cy="400110"/>
            </a:xfrm>
            <a:prstGeom prst="rect">
              <a:avLst/>
            </a:prstGeom>
            <a:noFill/>
          </p:spPr>
          <p:txBody>
            <a:bodyPr wrap="square" rtlCol="0">
              <a:spAutoFit/>
            </a:bodyPr>
            <a:lstStyle/>
            <a:p>
              <a:r>
                <a:rPr lang="en-AU" sz="2000" dirty="0"/>
                <a:t>1</a:t>
              </a:r>
            </a:p>
          </p:txBody>
        </p:sp>
        <p:sp>
          <p:nvSpPr>
            <p:cNvPr id="69" name="TextBox 68"/>
            <p:cNvSpPr txBox="1"/>
            <p:nvPr/>
          </p:nvSpPr>
          <p:spPr>
            <a:xfrm>
              <a:off x="2304569" y="3812311"/>
              <a:ext cx="249894" cy="400110"/>
            </a:xfrm>
            <a:prstGeom prst="rect">
              <a:avLst/>
            </a:prstGeom>
            <a:noFill/>
          </p:spPr>
          <p:txBody>
            <a:bodyPr wrap="square" rtlCol="0">
              <a:spAutoFit/>
            </a:bodyPr>
            <a:lstStyle/>
            <a:p>
              <a:r>
                <a:rPr lang="en-AU" sz="2000" dirty="0"/>
                <a:t>1</a:t>
              </a:r>
            </a:p>
          </p:txBody>
        </p:sp>
        <p:sp>
          <p:nvSpPr>
            <p:cNvPr id="70" name="TextBox 69"/>
            <p:cNvSpPr txBox="1"/>
            <p:nvPr/>
          </p:nvSpPr>
          <p:spPr>
            <a:xfrm>
              <a:off x="3034120" y="3812311"/>
              <a:ext cx="249894" cy="400110"/>
            </a:xfrm>
            <a:prstGeom prst="rect">
              <a:avLst/>
            </a:prstGeom>
            <a:noFill/>
          </p:spPr>
          <p:txBody>
            <a:bodyPr wrap="square" rtlCol="0">
              <a:spAutoFit/>
            </a:bodyPr>
            <a:lstStyle/>
            <a:p>
              <a:r>
                <a:rPr lang="en-AU" sz="2000" dirty="0"/>
                <a:t>1</a:t>
              </a:r>
            </a:p>
          </p:txBody>
        </p:sp>
        <p:sp>
          <p:nvSpPr>
            <p:cNvPr id="71" name="TextBox 70"/>
            <p:cNvSpPr txBox="1"/>
            <p:nvPr/>
          </p:nvSpPr>
          <p:spPr>
            <a:xfrm>
              <a:off x="3802999" y="3812311"/>
              <a:ext cx="249894" cy="400110"/>
            </a:xfrm>
            <a:prstGeom prst="rect">
              <a:avLst/>
            </a:prstGeom>
            <a:noFill/>
          </p:spPr>
          <p:txBody>
            <a:bodyPr wrap="square" rtlCol="0">
              <a:spAutoFit/>
            </a:bodyPr>
            <a:lstStyle/>
            <a:p>
              <a:r>
                <a:rPr lang="en-AU" sz="2000" dirty="0"/>
                <a:t>1</a:t>
              </a:r>
            </a:p>
          </p:txBody>
        </p:sp>
        <p:sp>
          <p:nvSpPr>
            <p:cNvPr id="72" name="TextBox 71"/>
            <p:cNvSpPr txBox="1"/>
            <p:nvPr/>
          </p:nvSpPr>
          <p:spPr>
            <a:xfrm>
              <a:off x="4611206" y="3812311"/>
              <a:ext cx="249894" cy="400110"/>
            </a:xfrm>
            <a:prstGeom prst="rect">
              <a:avLst/>
            </a:prstGeom>
            <a:noFill/>
          </p:spPr>
          <p:txBody>
            <a:bodyPr wrap="square" rtlCol="0">
              <a:spAutoFit/>
            </a:bodyPr>
            <a:lstStyle/>
            <a:p>
              <a:r>
                <a:rPr lang="en-AU" sz="2000" dirty="0"/>
                <a:t>1</a:t>
              </a:r>
            </a:p>
          </p:txBody>
        </p:sp>
        <p:sp>
          <p:nvSpPr>
            <p:cNvPr id="73" name="TextBox 72"/>
            <p:cNvSpPr txBox="1"/>
            <p:nvPr/>
          </p:nvSpPr>
          <p:spPr>
            <a:xfrm>
              <a:off x="5380085" y="3812311"/>
              <a:ext cx="249894" cy="400110"/>
            </a:xfrm>
            <a:prstGeom prst="rect">
              <a:avLst/>
            </a:prstGeom>
            <a:noFill/>
          </p:spPr>
          <p:txBody>
            <a:bodyPr wrap="square" rtlCol="0">
              <a:spAutoFit/>
            </a:bodyPr>
            <a:lstStyle/>
            <a:p>
              <a:r>
                <a:rPr lang="en-AU" sz="2000" dirty="0"/>
                <a:t>1</a:t>
              </a:r>
            </a:p>
          </p:txBody>
        </p:sp>
        <p:sp>
          <p:nvSpPr>
            <p:cNvPr id="74" name="TextBox 73"/>
            <p:cNvSpPr txBox="1"/>
            <p:nvPr/>
          </p:nvSpPr>
          <p:spPr>
            <a:xfrm>
              <a:off x="6126430" y="3812311"/>
              <a:ext cx="249894" cy="400110"/>
            </a:xfrm>
            <a:prstGeom prst="rect">
              <a:avLst/>
            </a:prstGeom>
            <a:noFill/>
          </p:spPr>
          <p:txBody>
            <a:bodyPr wrap="square" rtlCol="0">
              <a:spAutoFit/>
            </a:bodyPr>
            <a:lstStyle/>
            <a:p>
              <a:r>
                <a:rPr lang="en-AU" sz="2000" dirty="0"/>
                <a:t>1</a:t>
              </a:r>
            </a:p>
          </p:txBody>
        </p:sp>
        <p:sp>
          <p:nvSpPr>
            <p:cNvPr id="75" name="TextBox 74"/>
            <p:cNvSpPr txBox="1"/>
            <p:nvPr/>
          </p:nvSpPr>
          <p:spPr>
            <a:xfrm>
              <a:off x="6911083" y="3812311"/>
              <a:ext cx="249894" cy="400110"/>
            </a:xfrm>
            <a:prstGeom prst="rect">
              <a:avLst/>
            </a:prstGeom>
            <a:noFill/>
          </p:spPr>
          <p:txBody>
            <a:bodyPr wrap="square" rtlCol="0">
              <a:spAutoFit/>
            </a:bodyPr>
            <a:lstStyle/>
            <a:p>
              <a:r>
                <a:rPr lang="en-AU" sz="2000" dirty="0"/>
                <a:t>1</a:t>
              </a:r>
            </a:p>
          </p:txBody>
        </p:sp>
        <p:sp>
          <p:nvSpPr>
            <p:cNvPr id="76" name="TextBox 75"/>
            <p:cNvSpPr txBox="1"/>
            <p:nvPr/>
          </p:nvSpPr>
          <p:spPr>
            <a:xfrm>
              <a:off x="7685431" y="3812311"/>
              <a:ext cx="249894" cy="400110"/>
            </a:xfrm>
            <a:prstGeom prst="rect">
              <a:avLst/>
            </a:prstGeom>
            <a:noFill/>
          </p:spPr>
          <p:txBody>
            <a:bodyPr wrap="square" rtlCol="0">
              <a:spAutoFit/>
            </a:bodyPr>
            <a:lstStyle/>
            <a:p>
              <a:r>
                <a:rPr lang="en-AU" sz="2000" dirty="0"/>
                <a:t>1</a:t>
              </a:r>
            </a:p>
          </p:txBody>
        </p:sp>
      </p:grpSp>
      <p:grpSp>
        <p:nvGrpSpPr>
          <p:cNvPr id="77" name="Group 76"/>
          <p:cNvGrpSpPr/>
          <p:nvPr/>
        </p:nvGrpSpPr>
        <p:grpSpPr>
          <a:xfrm>
            <a:off x="1528346" y="4460071"/>
            <a:ext cx="6360307" cy="400110"/>
            <a:chOff x="1620650" y="3430342"/>
            <a:chExt cx="6360307" cy="400110"/>
          </a:xfrm>
        </p:grpSpPr>
        <p:sp>
          <p:nvSpPr>
            <p:cNvPr id="78" name="TextBox 77"/>
            <p:cNvSpPr txBox="1"/>
            <p:nvPr/>
          </p:nvSpPr>
          <p:spPr>
            <a:xfrm>
              <a:off x="1620650" y="3430342"/>
              <a:ext cx="249894" cy="400110"/>
            </a:xfrm>
            <a:prstGeom prst="rect">
              <a:avLst/>
            </a:prstGeom>
            <a:noFill/>
          </p:spPr>
          <p:txBody>
            <a:bodyPr wrap="square" rtlCol="0">
              <a:spAutoFit/>
            </a:bodyPr>
            <a:lstStyle/>
            <a:p>
              <a:r>
                <a:rPr lang="en-AU" sz="2000" dirty="0"/>
                <a:t>B</a:t>
              </a:r>
            </a:p>
          </p:txBody>
        </p:sp>
        <p:sp>
          <p:nvSpPr>
            <p:cNvPr id="79" name="TextBox 78"/>
            <p:cNvSpPr txBox="1"/>
            <p:nvPr/>
          </p:nvSpPr>
          <p:spPr>
            <a:xfrm>
              <a:off x="2350201" y="3430342"/>
              <a:ext cx="249894" cy="400110"/>
            </a:xfrm>
            <a:prstGeom prst="rect">
              <a:avLst/>
            </a:prstGeom>
            <a:noFill/>
          </p:spPr>
          <p:txBody>
            <a:bodyPr wrap="square" rtlCol="0">
              <a:spAutoFit/>
            </a:bodyPr>
            <a:lstStyle/>
            <a:p>
              <a:r>
                <a:rPr lang="en-AU" sz="2000" dirty="0"/>
                <a:t>B</a:t>
              </a:r>
            </a:p>
          </p:txBody>
        </p:sp>
        <p:sp>
          <p:nvSpPr>
            <p:cNvPr id="80" name="TextBox 79"/>
            <p:cNvSpPr txBox="1"/>
            <p:nvPr/>
          </p:nvSpPr>
          <p:spPr>
            <a:xfrm>
              <a:off x="3079752" y="3430342"/>
              <a:ext cx="249894" cy="400110"/>
            </a:xfrm>
            <a:prstGeom prst="rect">
              <a:avLst/>
            </a:prstGeom>
            <a:noFill/>
          </p:spPr>
          <p:txBody>
            <a:bodyPr wrap="square" rtlCol="0">
              <a:spAutoFit/>
            </a:bodyPr>
            <a:lstStyle/>
            <a:p>
              <a:r>
                <a:rPr lang="en-AU" sz="2000" dirty="0"/>
                <a:t>B</a:t>
              </a:r>
            </a:p>
          </p:txBody>
        </p:sp>
        <p:sp>
          <p:nvSpPr>
            <p:cNvPr id="81" name="TextBox 80"/>
            <p:cNvSpPr txBox="1"/>
            <p:nvPr/>
          </p:nvSpPr>
          <p:spPr>
            <a:xfrm>
              <a:off x="3848631" y="3430342"/>
              <a:ext cx="249894" cy="400110"/>
            </a:xfrm>
            <a:prstGeom prst="rect">
              <a:avLst/>
            </a:prstGeom>
            <a:noFill/>
          </p:spPr>
          <p:txBody>
            <a:bodyPr wrap="square" rtlCol="0">
              <a:spAutoFit/>
            </a:bodyPr>
            <a:lstStyle/>
            <a:p>
              <a:r>
                <a:rPr lang="en-AU" sz="2000" dirty="0"/>
                <a:t>B</a:t>
              </a:r>
            </a:p>
          </p:txBody>
        </p:sp>
        <p:sp>
          <p:nvSpPr>
            <p:cNvPr id="82" name="TextBox 81"/>
            <p:cNvSpPr txBox="1"/>
            <p:nvPr/>
          </p:nvSpPr>
          <p:spPr>
            <a:xfrm>
              <a:off x="4656838" y="3430342"/>
              <a:ext cx="249894" cy="400110"/>
            </a:xfrm>
            <a:prstGeom prst="rect">
              <a:avLst/>
            </a:prstGeom>
            <a:noFill/>
          </p:spPr>
          <p:txBody>
            <a:bodyPr wrap="square" rtlCol="0">
              <a:spAutoFit/>
            </a:bodyPr>
            <a:lstStyle/>
            <a:p>
              <a:r>
                <a:rPr lang="en-AU" sz="2000" dirty="0"/>
                <a:t>B</a:t>
              </a:r>
            </a:p>
          </p:txBody>
        </p:sp>
        <p:sp>
          <p:nvSpPr>
            <p:cNvPr id="83" name="TextBox 82"/>
            <p:cNvSpPr txBox="1"/>
            <p:nvPr/>
          </p:nvSpPr>
          <p:spPr>
            <a:xfrm>
              <a:off x="5425717" y="3430342"/>
              <a:ext cx="249894" cy="400110"/>
            </a:xfrm>
            <a:prstGeom prst="rect">
              <a:avLst/>
            </a:prstGeom>
            <a:noFill/>
          </p:spPr>
          <p:txBody>
            <a:bodyPr wrap="square" rtlCol="0">
              <a:spAutoFit/>
            </a:bodyPr>
            <a:lstStyle/>
            <a:p>
              <a:r>
                <a:rPr lang="en-AU" sz="2000" dirty="0"/>
                <a:t>B</a:t>
              </a:r>
            </a:p>
          </p:txBody>
        </p:sp>
        <p:sp>
          <p:nvSpPr>
            <p:cNvPr id="84" name="TextBox 83"/>
            <p:cNvSpPr txBox="1"/>
            <p:nvPr/>
          </p:nvSpPr>
          <p:spPr>
            <a:xfrm>
              <a:off x="6172062" y="3430342"/>
              <a:ext cx="249894" cy="400110"/>
            </a:xfrm>
            <a:prstGeom prst="rect">
              <a:avLst/>
            </a:prstGeom>
            <a:noFill/>
          </p:spPr>
          <p:txBody>
            <a:bodyPr wrap="square" rtlCol="0">
              <a:spAutoFit/>
            </a:bodyPr>
            <a:lstStyle/>
            <a:p>
              <a:r>
                <a:rPr lang="en-AU" sz="2000" dirty="0"/>
                <a:t>B</a:t>
              </a:r>
            </a:p>
          </p:txBody>
        </p:sp>
        <p:sp>
          <p:nvSpPr>
            <p:cNvPr id="85" name="TextBox 84"/>
            <p:cNvSpPr txBox="1"/>
            <p:nvPr/>
          </p:nvSpPr>
          <p:spPr>
            <a:xfrm>
              <a:off x="6956715" y="3430342"/>
              <a:ext cx="249894" cy="400110"/>
            </a:xfrm>
            <a:prstGeom prst="rect">
              <a:avLst/>
            </a:prstGeom>
            <a:noFill/>
          </p:spPr>
          <p:txBody>
            <a:bodyPr wrap="square" rtlCol="0">
              <a:spAutoFit/>
            </a:bodyPr>
            <a:lstStyle/>
            <a:p>
              <a:r>
                <a:rPr lang="en-AU" sz="2000" dirty="0"/>
                <a:t>B</a:t>
              </a:r>
            </a:p>
          </p:txBody>
        </p:sp>
        <p:sp>
          <p:nvSpPr>
            <p:cNvPr id="86" name="TextBox 85"/>
            <p:cNvSpPr txBox="1"/>
            <p:nvPr/>
          </p:nvSpPr>
          <p:spPr>
            <a:xfrm>
              <a:off x="7731063" y="3430342"/>
              <a:ext cx="249894" cy="400110"/>
            </a:xfrm>
            <a:prstGeom prst="rect">
              <a:avLst/>
            </a:prstGeom>
            <a:noFill/>
          </p:spPr>
          <p:txBody>
            <a:bodyPr wrap="square" rtlCol="0">
              <a:spAutoFit/>
            </a:bodyPr>
            <a:lstStyle/>
            <a:p>
              <a:r>
                <a:rPr lang="en-AU" sz="2000" dirty="0"/>
                <a:t>B</a:t>
              </a:r>
            </a:p>
          </p:txBody>
        </p:sp>
      </p:grpSp>
      <p:sp>
        <p:nvSpPr>
          <p:cNvPr id="87" name="TextBox 86"/>
          <p:cNvSpPr txBox="1"/>
          <p:nvPr/>
        </p:nvSpPr>
        <p:spPr>
          <a:xfrm>
            <a:off x="585330" y="3774596"/>
            <a:ext cx="769405" cy="369332"/>
          </a:xfrm>
          <a:prstGeom prst="rect">
            <a:avLst/>
          </a:prstGeom>
          <a:noFill/>
        </p:spPr>
        <p:txBody>
          <a:bodyPr wrap="square" rtlCol="0">
            <a:spAutoFit/>
          </a:bodyPr>
          <a:lstStyle/>
          <a:p>
            <a:r>
              <a:rPr lang="en-US" dirty="0"/>
              <a:t>Upper</a:t>
            </a:r>
          </a:p>
        </p:txBody>
      </p:sp>
      <p:sp>
        <p:nvSpPr>
          <p:cNvPr id="88" name="TextBox 87"/>
          <p:cNvSpPr txBox="1"/>
          <p:nvPr/>
        </p:nvSpPr>
        <p:spPr>
          <a:xfrm>
            <a:off x="590341" y="4155279"/>
            <a:ext cx="769405" cy="369332"/>
          </a:xfrm>
          <a:prstGeom prst="rect">
            <a:avLst/>
          </a:prstGeom>
          <a:noFill/>
        </p:spPr>
        <p:txBody>
          <a:bodyPr wrap="square" rtlCol="0">
            <a:spAutoFit/>
          </a:bodyPr>
          <a:lstStyle/>
          <a:p>
            <a:r>
              <a:rPr lang="en-US" dirty="0"/>
              <a:t>Lower</a:t>
            </a:r>
          </a:p>
        </p:txBody>
      </p:sp>
      <p:sp>
        <p:nvSpPr>
          <p:cNvPr id="89" name="TextBox 88"/>
          <p:cNvSpPr txBox="1"/>
          <p:nvPr/>
        </p:nvSpPr>
        <p:spPr>
          <a:xfrm>
            <a:off x="564338" y="4478199"/>
            <a:ext cx="1029228" cy="369332"/>
          </a:xfrm>
          <a:prstGeom prst="rect">
            <a:avLst/>
          </a:prstGeom>
          <a:noFill/>
        </p:spPr>
        <p:txBody>
          <a:bodyPr wrap="square" rtlCol="0">
            <a:spAutoFit/>
          </a:bodyPr>
          <a:lstStyle/>
          <a:p>
            <a:r>
              <a:rPr lang="en-US" dirty="0"/>
              <a:t>V. type</a:t>
            </a:r>
          </a:p>
        </p:txBody>
      </p:sp>
      <p:sp>
        <p:nvSpPr>
          <p:cNvPr id="94" name="Title 1"/>
          <p:cNvSpPr>
            <a:spLocks noGrp="1"/>
          </p:cNvSpPr>
          <p:nvPr>
            <p:ph type="title"/>
          </p:nvPr>
        </p:nvSpPr>
        <p:spPr>
          <a:xfrm>
            <a:off x="0" y="-51196"/>
            <a:ext cx="9144000" cy="857250"/>
          </a:xfrm>
        </p:spPr>
        <p:txBody>
          <a:bodyPr>
            <a:noAutofit/>
          </a:bodyPr>
          <a:lstStyle/>
          <a:p>
            <a:r>
              <a:rPr lang="en-US" sz="2400" dirty="0"/>
              <a:t>Accounting for </a:t>
            </a:r>
            <a:r>
              <a:rPr lang="en-US" sz="2400" dirty="0">
                <a:solidFill>
                  <a:srgbClr val="FFFF00"/>
                </a:solidFill>
              </a:rPr>
              <a:t>adequacy, comprehensiveness, and representativeness</a:t>
            </a:r>
          </a:p>
        </p:txBody>
      </p:sp>
    </p:spTree>
    <p:extLst>
      <p:ext uri="{BB962C8B-B14F-4D97-AF65-F5344CB8AC3E}">
        <p14:creationId xmlns:p14="http://schemas.microsoft.com/office/powerpoint/2010/main" val="1908104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346"/>
            <a:ext cx="8229600" cy="857250"/>
          </a:xfrm>
        </p:spPr>
        <p:txBody>
          <a:bodyPr>
            <a:normAutofit/>
          </a:bodyPr>
          <a:lstStyle/>
          <a:p>
            <a:r>
              <a:rPr lang="en-US" sz="3600" dirty="0"/>
              <a:t>Accounting for connectivity</a:t>
            </a:r>
          </a:p>
        </p:txBody>
      </p:sp>
      <p:grpSp>
        <p:nvGrpSpPr>
          <p:cNvPr id="4" name="Group 3"/>
          <p:cNvGrpSpPr/>
          <p:nvPr/>
        </p:nvGrpSpPr>
        <p:grpSpPr>
          <a:xfrm>
            <a:off x="787724" y="2206953"/>
            <a:ext cx="456967" cy="456967"/>
            <a:chOff x="120974" y="2313916"/>
            <a:chExt cx="456967" cy="456967"/>
          </a:xfrm>
        </p:grpSpPr>
        <p:sp>
          <p:nvSpPr>
            <p:cNvPr id="5" name="Rectangle 4"/>
            <p:cNvSpPr/>
            <p:nvPr/>
          </p:nvSpPr>
          <p:spPr>
            <a:xfrm>
              <a:off x="120974" y="2313918"/>
              <a:ext cx="456966" cy="4569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456965" cy="456965"/>
            </a:xfrm>
            <a:prstGeom prst="rect">
              <a:avLst/>
            </a:prstGeom>
          </p:spPr>
        </p:pic>
      </p:grpSp>
      <p:grpSp>
        <p:nvGrpSpPr>
          <p:cNvPr id="7" name="Group 6"/>
          <p:cNvGrpSpPr/>
          <p:nvPr/>
        </p:nvGrpSpPr>
        <p:grpSpPr>
          <a:xfrm>
            <a:off x="797251" y="1127883"/>
            <a:ext cx="431474" cy="495060"/>
            <a:chOff x="130501" y="763733"/>
            <a:chExt cx="431474" cy="495060"/>
          </a:xfrm>
        </p:grpSpPr>
        <p:sp>
          <p:nvSpPr>
            <p:cNvPr id="8" name="Rectangle 7"/>
            <p:cNvSpPr/>
            <p:nvPr/>
          </p:nvSpPr>
          <p:spPr>
            <a:xfrm>
              <a:off x="130501" y="763733"/>
              <a:ext cx="431474" cy="495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431474" cy="366277"/>
            </a:xfrm>
            <a:prstGeom prst="rect">
              <a:avLst/>
            </a:prstGeom>
          </p:spPr>
        </p:pic>
      </p:grpSp>
      <p:grpSp>
        <p:nvGrpSpPr>
          <p:cNvPr id="10" name="Group 9"/>
          <p:cNvGrpSpPr/>
          <p:nvPr/>
        </p:nvGrpSpPr>
        <p:grpSpPr>
          <a:xfrm>
            <a:off x="800404" y="2761928"/>
            <a:ext cx="444286" cy="444285"/>
            <a:chOff x="133654" y="2473722"/>
            <a:chExt cx="444286" cy="444285"/>
          </a:xfrm>
        </p:grpSpPr>
        <p:sp>
          <p:nvSpPr>
            <p:cNvPr id="11" name="Rectangle 10"/>
            <p:cNvSpPr/>
            <p:nvPr/>
          </p:nvSpPr>
          <p:spPr>
            <a:xfrm>
              <a:off x="133655" y="2473722"/>
              <a:ext cx="444285" cy="4442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4" y="2473722"/>
              <a:ext cx="444285" cy="444285"/>
            </a:xfrm>
            <a:prstGeom prst="rect">
              <a:avLst/>
            </a:prstGeom>
          </p:spPr>
        </p:pic>
      </p:grpSp>
      <p:grpSp>
        <p:nvGrpSpPr>
          <p:cNvPr id="13" name="Group 12"/>
          <p:cNvGrpSpPr/>
          <p:nvPr/>
        </p:nvGrpSpPr>
        <p:grpSpPr>
          <a:xfrm>
            <a:off x="787090" y="3302051"/>
            <a:ext cx="441635" cy="489259"/>
            <a:chOff x="120340" y="3003482"/>
            <a:chExt cx="441635" cy="489259"/>
          </a:xfrm>
        </p:grpSpPr>
        <p:sp>
          <p:nvSpPr>
            <p:cNvPr id="14" name="Rectangle 13"/>
            <p:cNvSpPr/>
            <p:nvPr/>
          </p:nvSpPr>
          <p:spPr>
            <a:xfrm>
              <a:off x="120340" y="3003482"/>
              <a:ext cx="441635" cy="4664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051106"/>
              <a:ext cx="441635" cy="441635"/>
            </a:xfrm>
            <a:prstGeom prst="rect">
              <a:avLst/>
            </a:prstGeom>
          </p:spPr>
        </p:pic>
      </p:grpSp>
      <p:grpSp>
        <p:nvGrpSpPr>
          <p:cNvPr id="16" name="Group 15"/>
          <p:cNvGrpSpPr/>
          <p:nvPr/>
        </p:nvGrpSpPr>
        <p:grpSpPr>
          <a:xfrm>
            <a:off x="783170" y="1712527"/>
            <a:ext cx="461521" cy="412366"/>
            <a:chOff x="116420" y="1384181"/>
            <a:chExt cx="461521" cy="412366"/>
          </a:xfrm>
        </p:grpSpPr>
        <p:sp>
          <p:nvSpPr>
            <p:cNvPr id="17" name="Rectangle 16"/>
            <p:cNvSpPr/>
            <p:nvPr/>
          </p:nvSpPr>
          <p:spPr>
            <a:xfrm>
              <a:off x="116420" y="1384181"/>
              <a:ext cx="461521" cy="4123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384181"/>
              <a:ext cx="399162" cy="412366"/>
            </a:xfrm>
            <a:prstGeom prst="rect">
              <a:avLst/>
            </a:prstGeom>
          </p:spPr>
        </p:pic>
      </p:grpSp>
      <p:sp>
        <p:nvSpPr>
          <p:cNvPr id="24" name="TextBox 23"/>
          <p:cNvSpPr txBox="1"/>
          <p:nvPr/>
        </p:nvSpPr>
        <p:spPr>
          <a:xfrm>
            <a:off x="-32409" y="535534"/>
            <a:ext cx="1417937" cy="646331"/>
          </a:xfrm>
          <a:prstGeom prst="rect">
            <a:avLst/>
          </a:prstGeom>
          <a:noFill/>
        </p:spPr>
        <p:txBody>
          <a:bodyPr wrap="square" rtlCol="0">
            <a:spAutoFit/>
          </a:bodyPr>
          <a:lstStyle/>
          <a:p>
            <a:r>
              <a:rPr lang="en-AU" sz="3600" dirty="0"/>
              <a:t>Min $:</a:t>
            </a:r>
          </a:p>
        </p:txBody>
      </p:sp>
      <p:sp>
        <p:nvSpPr>
          <p:cNvPr id="25" name="TextBox 24"/>
          <p:cNvSpPr txBox="1"/>
          <p:nvPr/>
        </p:nvSpPr>
        <p:spPr>
          <a:xfrm>
            <a:off x="1298180" y="535533"/>
            <a:ext cx="682978" cy="646331"/>
          </a:xfrm>
          <a:prstGeom prst="rect">
            <a:avLst/>
          </a:prstGeom>
          <a:noFill/>
        </p:spPr>
        <p:txBody>
          <a:bodyPr wrap="square" rtlCol="0">
            <a:spAutoFit/>
          </a:bodyPr>
          <a:lstStyle/>
          <a:p>
            <a:r>
              <a:rPr lang="en-AU" sz="3600" dirty="0"/>
              <a:t>+9</a:t>
            </a:r>
          </a:p>
        </p:txBody>
      </p:sp>
      <p:sp>
        <p:nvSpPr>
          <p:cNvPr id="28" name="TextBox 27"/>
          <p:cNvSpPr txBox="1"/>
          <p:nvPr/>
        </p:nvSpPr>
        <p:spPr>
          <a:xfrm>
            <a:off x="2041069" y="535533"/>
            <a:ext cx="656302" cy="646331"/>
          </a:xfrm>
          <a:prstGeom prst="rect">
            <a:avLst/>
          </a:prstGeom>
          <a:noFill/>
        </p:spPr>
        <p:txBody>
          <a:bodyPr wrap="square" rtlCol="0">
            <a:spAutoFit/>
          </a:bodyPr>
          <a:lstStyle/>
          <a:p>
            <a:r>
              <a:rPr lang="en-AU" sz="3600" dirty="0"/>
              <a:t>+2</a:t>
            </a:r>
          </a:p>
        </p:txBody>
      </p:sp>
      <p:sp>
        <p:nvSpPr>
          <p:cNvPr id="30" name="TextBox 29"/>
          <p:cNvSpPr txBox="1"/>
          <p:nvPr/>
        </p:nvSpPr>
        <p:spPr>
          <a:xfrm>
            <a:off x="2757282" y="535533"/>
            <a:ext cx="682978" cy="646331"/>
          </a:xfrm>
          <a:prstGeom prst="rect">
            <a:avLst/>
          </a:prstGeom>
          <a:noFill/>
        </p:spPr>
        <p:txBody>
          <a:bodyPr wrap="square" rtlCol="0">
            <a:spAutoFit/>
          </a:bodyPr>
          <a:lstStyle/>
          <a:p>
            <a:r>
              <a:rPr lang="en-AU" sz="3600" dirty="0"/>
              <a:t>+5</a:t>
            </a:r>
          </a:p>
        </p:txBody>
      </p:sp>
      <p:sp>
        <p:nvSpPr>
          <p:cNvPr id="33" name="TextBox 32"/>
          <p:cNvSpPr txBox="1"/>
          <p:nvPr/>
        </p:nvSpPr>
        <p:spPr>
          <a:xfrm>
            <a:off x="3486833" y="535533"/>
            <a:ext cx="761634" cy="646331"/>
          </a:xfrm>
          <a:prstGeom prst="rect">
            <a:avLst/>
          </a:prstGeom>
          <a:noFill/>
        </p:spPr>
        <p:txBody>
          <a:bodyPr wrap="square" rtlCol="0">
            <a:spAutoFit/>
          </a:bodyPr>
          <a:lstStyle/>
          <a:p>
            <a:r>
              <a:rPr lang="en-AU" sz="3600" dirty="0"/>
              <a:t>+1</a:t>
            </a:r>
          </a:p>
        </p:txBody>
      </p:sp>
      <p:sp>
        <p:nvSpPr>
          <p:cNvPr id="36" name="TextBox 35"/>
          <p:cNvSpPr txBox="1"/>
          <p:nvPr/>
        </p:nvSpPr>
        <p:spPr>
          <a:xfrm>
            <a:off x="4295040" y="535533"/>
            <a:ext cx="761634" cy="646331"/>
          </a:xfrm>
          <a:prstGeom prst="rect">
            <a:avLst/>
          </a:prstGeom>
          <a:noFill/>
        </p:spPr>
        <p:txBody>
          <a:bodyPr wrap="square" rtlCol="0">
            <a:spAutoFit/>
          </a:bodyPr>
          <a:lstStyle/>
          <a:p>
            <a:r>
              <a:rPr lang="en-AU" sz="3600" dirty="0"/>
              <a:t>+5</a:t>
            </a:r>
          </a:p>
        </p:txBody>
      </p:sp>
      <p:sp>
        <p:nvSpPr>
          <p:cNvPr id="38" name="TextBox 37"/>
          <p:cNvSpPr txBox="1"/>
          <p:nvPr/>
        </p:nvSpPr>
        <p:spPr>
          <a:xfrm>
            <a:off x="5116586" y="535533"/>
            <a:ext cx="656301" cy="646331"/>
          </a:xfrm>
          <a:prstGeom prst="rect">
            <a:avLst/>
          </a:prstGeom>
          <a:noFill/>
        </p:spPr>
        <p:txBody>
          <a:bodyPr wrap="square" rtlCol="0">
            <a:spAutoFit/>
          </a:bodyPr>
          <a:lstStyle/>
          <a:p>
            <a:r>
              <a:rPr lang="en-AU" sz="3600" dirty="0"/>
              <a:t>+8</a:t>
            </a:r>
          </a:p>
        </p:txBody>
      </p:sp>
      <p:sp>
        <p:nvSpPr>
          <p:cNvPr id="40" name="TextBox 39"/>
          <p:cNvSpPr txBox="1"/>
          <p:nvPr/>
        </p:nvSpPr>
        <p:spPr>
          <a:xfrm>
            <a:off x="5832798" y="535533"/>
            <a:ext cx="716566" cy="646331"/>
          </a:xfrm>
          <a:prstGeom prst="rect">
            <a:avLst/>
          </a:prstGeom>
          <a:noFill/>
        </p:spPr>
        <p:txBody>
          <a:bodyPr wrap="square" rtlCol="0">
            <a:spAutoFit/>
          </a:bodyPr>
          <a:lstStyle/>
          <a:p>
            <a:r>
              <a:rPr lang="en-AU" sz="3600" dirty="0"/>
              <a:t>+3</a:t>
            </a:r>
          </a:p>
        </p:txBody>
      </p:sp>
      <p:sp>
        <p:nvSpPr>
          <p:cNvPr id="42" name="TextBox 41"/>
          <p:cNvSpPr txBox="1"/>
          <p:nvPr/>
        </p:nvSpPr>
        <p:spPr>
          <a:xfrm>
            <a:off x="6595937" y="535533"/>
            <a:ext cx="759595" cy="646331"/>
          </a:xfrm>
          <a:prstGeom prst="rect">
            <a:avLst/>
          </a:prstGeom>
          <a:noFill/>
        </p:spPr>
        <p:txBody>
          <a:bodyPr wrap="square" rtlCol="0">
            <a:spAutoFit/>
          </a:bodyPr>
          <a:lstStyle/>
          <a:p>
            <a:r>
              <a:rPr lang="en-AU" sz="3600" dirty="0"/>
              <a:t>+6</a:t>
            </a:r>
          </a:p>
        </p:txBody>
      </p:sp>
      <p:sp>
        <p:nvSpPr>
          <p:cNvPr id="44" name="TextBox 43"/>
          <p:cNvSpPr txBox="1"/>
          <p:nvPr/>
        </p:nvSpPr>
        <p:spPr>
          <a:xfrm>
            <a:off x="1514722" y="4745437"/>
            <a:ext cx="249894" cy="461665"/>
          </a:xfrm>
          <a:prstGeom prst="rect">
            <a:avLst/>
          </a:prstGeom>
          <a:noFill/>
        </p:spPr>
        <p:txBody>
          <a:bodyPr wrap="square" rtlCol="0">
            <a:spAutoFit/>
          </a:bodyPr>
          <a:lstStyle/>
          <a:p>
            <a:r>
              <a:rPr lang="en-AU" sz="2400" dirty="0"/>
              <a:t>1</a:t>
            </a:r>
          </a:p>
        </p:txBody>
      </p:sp>
      <p:sp>
        <p:nvSpPr>
          <p:cNvPr id="45" name="TextBox 44"/>
          <p:cNvSpPr txBox="1"/>
          <p:nvPr/>
        </p:nvSpPr>
        <p:spPr>
          <a:xfrm>
            <a:off x="2244273" y="4745437"/>
            <a:ext cx="249894" cy="461665"/>
          </a:xfrm>
          <a:prstGeom prst="rect">
            <a:avLst/>
          </a:prstGeom>
          <a:noFill/>
        </p:spPr>
        <p:txBody>
          <a:bodyPr wrap="square" rtlCol="0">
            <a:spAutoFit/>
          </a:bodyPr>
          <a:lstStyle/>
          <a:p>
            <a:r>
              <a:rPr lang="en-AU" sz="2400" dirty="0"/>
              <a:t>2</a:t>
            </a:r>
          </a:p>
        </p:txBody>
      </p:sp>
      <p:sp>
        <p:nvSpPr>
          <p:cNvPr id="46" name="TextBox 45"/>
          <p:cNvSpPr txBox="1"/>
          <p:nvPr/>
        </p:nvSpPr>
        <p:spPr>
          <a:xfrm>
            <a:off x="2973824" y="4745437"/>
            <a:ext cx="249894" cy="461665"/>
          </a:xfrm>
          <a:prstGeom prst="rect">
            <a:avLst/>
          </a:prstGeom>
          <a:noFill/>
        </p:spPr>
        <p:txBody>
          <a:bodyPr wrap="square" rtlCol="0">
            <a:spAutoFit/>
          </a:bodyPr>
          <a:lstStyle/>
          <a:p>
            <a:r>
              <a:rPr lang="en-AU" sz="2400" dirty="0"/>
              <a:t>3</a:t>
            </a:r>
          </a:p>
        </p:txBody>
      </p:sp>
      <p:sp>
        <p:nvSpPr>
          <p:cNvPr id="47" name="TextBox 46"/>
          <p:cNvSpPr txBox="1"/>
          <p:nvPr/>
        </p:nvSpPr>
        <p:spPr>
          <a:xfrm>
            <a:off x="3742703" y="4745437"/>
            <a:ext cx="249894" cy="461665"/>
          </a:xfrm>
          <a:prstGeom prst="rect">
            <a:avLst/>
          </a:prstGeom>
          <a:noFill/>
        </p:spPr>
        <p:txBody>
          <a:bodyPr wrap="square" rtlCol="0">
            <a:spAutoFit/>
          </a:bodyPr>
          <a:lstStyle/>
          <a:p>
            <a:r>
              <a:rPr lang="en-AU" sz="2400" dirty="0"/>
              <a:t>4</a:t>
            </a:r>
          </a:p>
        </p:txBody>
      </p:sp>
      <p:sp>
        <p:nvSpPr>
          <p:cNvPr id="48" name="TextBox 47"/>
          <p:cNvSpPr txBox="1"/>
          <p:nvPr/>
        </p:nvSpPr>
        <p:spPr>
          <a:xfrm>
            <a:off x="4550910" y="4745437"/>
            <a:ext cx="249894" cy="461665"/>
          </a:xfrm>
          <a:prstGeom prst="rect">
            <a:avLst/>
          </a:prstGeom>
          <a:noFill/>
        </p:spPr>
        <p:txBody>
          <a:bodyPr wrap="square" rtlCol="0">
            <a:spAutoFit/>
          </a:bodyPr>
          <a:lstStyle/>
          <a:p>
            <a:r>
              <a:rPr lang="en-AU" sz="2400" dirty="0"/>
              <a:t>5</a:t>
            </a:r>
          </a:p>
        </p:txBody>
      </p:sp>
      <p:sp>
        <p:nvSpPr>
          <p:cNvPr id="49" name="TextBox 48"/>
          <p:cNvSpPr txBox="1"/>
          <p:nvPr/>
        </p:nvSpPr>
        <p:spPr>
          <a:xfrm>
            <a:off x="5319789" y="4745437"/>
            <a:ext cx="249894" cy="461665"/>
          </a:xfrm>
          <a:prstGeom prst="rect">
            <a:avLst/>
          </a:prstGeom>
          <a:noFill/>
        </p:spPr>
        <p:txBody>
          <a:bodyPr wrap="square" rtlCol="0">
            <a:spAutoFit/>
          </a:bodyPr>
          <a:lstStyle/>
          <a:p>
            <a:r>
              <a:rPr lang="en-AU" sz="2400" dirty="0"/>
              <a:t>6</a:t>
            </a:r>
          </a:p>
        </p:txBody>
      </p:sp>
      <p:sp>
        <p:nvSpPr>
          <p:cNvPr id="50" name="TextBox 49"/>
          <p:cNvSpPr txBox="1"/>
          <p:nvPr/>
        </p:nvSpPr>
        <p:spPr>
          <a:xfrm>
            <a:off x="6066134" y="4745437"/>
            <a:ext cx="249894" cy="461665"/>
          </a:xfrm>
          <a:prstGeom prst="rect">
            <a:avLst/>
          </a:prstGeom>
          <a:noFill/>
        </p:spPr>
        <p:txBody>
          <a:bodyPr wrap="square" rtlCol="0">
            <a:spAutoFit/>
          </a:bodyPr>
          <a:lstStyle/>
          <a:p>
            <a:r>
              <a:rPr lang="en-AU" sz="2400" dirty="0"/>
              <a:t>7</a:t>
            </a:r>
          </a:p>
        </p:txBody>
      </p:sp>
      <p:sp>
        <p:nvSpPr>
          <p:cNvPr id="51" name="TextBox 50"/>
          <p:cNvSpPr txBox="1"/>
          <p:nvPr/>
        </p:nvSpPr>
        <p:spPr>
          <a:xfrm>
            <a:off x="6850787" y="4745437"/>
            <a:ext cx="249894" cy="461665"/>
          </a:xfrm>
          <a:prstGeom prst="rect">
            <a:avLst/>
          </a:prstGeom>
          <a:noFill/>
        </p:spPr>
        <p:txBody>
          <a:bodyPr wrap="square" rtlCol="0">
            <a:spAutoFit/>
          </a:bodyPr>
          <a:lstStyle/>
          <a:p>
            <a:r>
              <a:rPr lang="en-AU" sz="2400" dirty="0"/>
              <a:t>8</a:t>
            </a:r>
          </a:p>
        </p:txBody>
      </p:sp>
      <p:sp>
        <p:nvSpPr>
          <p:cNvPr id="52" name="TextBox 51"/>
          <p:cNvSpPr txBox="1"/>
          <p:nvPr/>
        </p:nvSpPr>
        <p:spPr>
          <a:xfrm>
            <a:off x="7625135" y="4732146"/>
            <a:ext cx="249894" cy="461665"/>
          </a:xfrm>
          <a:prstGeom prst="rect">
            <a:avLst/>
          </a:prstGeom>
          <a:noFill/>
        </p:spPr>
        <p:txBody>
          <a:bodyPr wrap="square" rtlCol="0">
            <a:spAutoFit/>
          </a:bodyPr>
          <a:lstStyle/>
          <a:p>
            <a:r>
              <a:rPr lang="en-AU" sz="2400" dirty="0"/>
              <a:t>9</a:t>
            </a:r>
          </a:p>
        </p:txBody>
      </p:sp>
      <p:cxnSp>
        <p:nvCxnSpPr>
          <p:cNvPr id="53" name="Straight Connector 52"/>
          <p:cNvCxnSpPr/>
          <p:nvPr/>
        </p:nvCxnSpPr>
        <p:spPr>
          <a:xfrm flipV="1">
            <a:off x="8216386" y="1163706"/>
            <a:ext cx="0" cy="2675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402108" y="522242"/>
            <a:ext cx="695949" cy="646331"/>
          </a:xfrm>
          <a:prstGeom prst="rect">
            <a:avLst/>
          </a:prstGeom>
          <a:noFill/>
        </p:spPr>
        <p:txBody>
          <a:bodyPr wrap="square" rtlCol="0">
            <a:spAutoFit/>
          </a:bodyPr>
          <a:lstStyle/>
          <a:p>
            <a:r>
              <a:rPr lang="en-AU" sz="3600" dirty="0"/>
              <a:t>+8</a:t>
            </a:r>
          </a:p>
        </p:txBody>
      </p:sp>
      <p:sp>
        <p:nvSpPr>
          <p:cNvPr id="56" name="TextBox 55"/>
          <p:cNvSpPr txBox="1"/>
          <p:nvPr/>
        </p:nvSpPr>
        <p:spPr>
          <a:xfrm>
            <a:off x="1528346" y="4097516"/>
            <a:ext cx="249894" cy="400110"/>
          </a:xfrm>
          <a:prstGeom prst="rect">
            <a:avLst/>
          </a:prstGeom>
          <a:noFill/>
        </p:spPr>
        <p:txBody>
          <a:bodyPr wrap="square" rtlCol="0">
            <a:spAutoFit/>
          </a:bodyPr>
          <a:lstStyle/>
          <a:p>
            <a:r>
              <a:rPr lang="en-AU" sz="2000" dirty="0"/>
              <a:t>0</a:t>
            </a:r>
          </a:p>
        </p:txBody>
      </p:sp>
      <p:sp>
        <p:nvSpPr>
          <p:cNvPr id="57" name="TextBox 56"/>
          <p:cNvSpPr txBox="1"/>
          <p:nvPr/>
        </p:nvSpPr>
        <p:spPr>
          <a:xfrm>
            <a:off x="2257897" y="4097516"/>
            <a:ext cx="249894" cy="400110"/>
          </a:xfrm>
          <a:prstGeom prst="rect">
            <a:avLst/>
          </a:prstGeom>
          <a:noFill/>
        </p:spPr>
        <p:txBody>
          <a:bodyPr wrap="square" rtlCol="0">
            <a:spAutoFit/>
          </a:bodyPr>
          <a:lstStyle/>
          <a:p>
            <a:r>
              <a:rPr lang="en-AU" sz="2000" dirty="0"/>
              <a:t>1</a:t>
            </a:r>
          </a:p>
        </p:txBody>
      </p:sp>
      <p:sp>
        <p:nvSpPr>
          <p:cNvPr id="58" name="TextBox 57"/>
          <p:cNvSpPr txBox="1"/>
          <p:nvPr/>
        </p:nvSpPr>
        <p:spPr>
          <a:xfrm>
            <a:off x="2987448" y="4097516"/>
            <a:ext cx="249894" cy="400110"/>
          </a:xfrm>
          <a:prstGeom prst="rect">
            <a:avLst/>
          </a:prstGeom>
          <a:noFill/>
        </p:spPr>
        <p:txBody>
          <a:bodyPr wrap="square" rtlCol="0">
            <a:spAutoFit/>
          </a:bodyPr>
          <a:lstStyle/>
          <a:p>
            <a:r>
              <a:rPr lang="en-AU" sz="2000" dirty="0"/>
              <a:t>0</a:t>
            </a:r>
          </a:p>
        </p:txBody>
      </p:sp>
      <p:sp>
        <p:nvSpPr>
          <p:cNvPr id="59" name="TextBox 58"/>
          <p:cNvSpPr txBox="1"/>
          <p:nvPr/>
        </p:nvSpPr>
        <p:spPr>
          <a:xfrm>
            <a:off x="3756327" y="4097516"/>
            <a:ext cx="249894" cy="400110"/>
          </a:xfrm>
          <a:prstGeom prst="rect">
            <a:avLst/>
          </a:prstGeom>
          <a:noFill/>
        </p:spPr>
        <p:txBody>
          <a:bodyPr wrap="square" rtlCol="0">
            <a:spAutoFit/>
          </a:bodyPr>
          <a:lstStyle/>
          <a:p>
            <a:r>
              <a:rPr lang="en-AU" sz="2000" dirty="0"/>
              <a:t>0</a:t>
            </a:r>
          </a:p>
        </p:txBody>
      </p:sp>
      <p:sp>
        <p:nvSpPr>
          <p:cNvPr id="60" name="TextBox 59"/>
          <p:cNvSpPr txBox="1"/>
          <p:nvPr/>
        </p:nvSpPr>
        <p:spPr>
          <a:xfrm>
            <a:off x="4564534" y="4097516"/>
            <a:ext cx="249894" cy="400110"/>
          </a:xfrm>
          <a:prstGeom prst="rect">
            <a:avLst/>
          </a:prstGeom>
          <a:noFill/>
        </p:spPr>
        <p:txBody>
          <a:bodyPr wrap="square" rtlCol="0">
            <a:spAutoFit/>
          </a:bodyPr>
          <a:lstStyle/>
          <a:p>
            <a:r>
              <a:rPr lang="en-AU" sz="2000" dirty="0"/>
              <a:t>0</a:t>
            </a:r>
          </a:p>
        </p:txBody>
      </p:sp>
      <p:sp>
        <p:nvSpPr>
          <p:cNvPr id="61" name="TextBox 60"/>
          <p:cNvSpPr txBox="1"/>
          <p:nvPr/>
        </p:nvSpPr>
        <p:spPr>
          <a:xfrm>
            <a:off x="5333413" y="4097516"/>
            <a:ext cx="249894" cy="400110"/>
          </a:xfrm>
          <a:prstGeom prst="rect">
            <a:avLst/>
          </a:prstGeom>
          <a:noFill/>
        </p:spPr>
        <p:txBody>
          <a:bodyPr wrap="square" rtlCol="0">
            <a:spAutoFit/>
          </a:bodyPr>
          <a:lstStyle/>
          <a:p>
            <a:r>
              <a:rPr lang="en-AU" sz="2000" dirty="0"/>
              <a:t>0</a:t>
            </a:r>
          </a:p>
        </p:txBody>
      </p:sp>
      <p:sp>
        <p:nvSpPr>
          <p:cNvPr id="62" name="TextBox 61"/>
          <p:cNvSpPr txBox="1"/>
          <p:nvPr/>
        </p:nvSpPr>
        <p:spPr>
          <a:xfrm>
            <a:off x="6079758" y="4097516"/>
            <a:ext cx="249894" cy="400110"/>
          </a:xfrm>
          <a:prstGeom prst="rect">
            <a:avLst/>
          </a:prstGeom>
          <a:noFill/>
        </p:spPr>
        <p:txBody>
          <a:bodyPr wrap="square" rtlCol="0">
            <a:spAutoFit/>
          </a:bodyPr>
          <a:lstStyle/>
          <a:p>
            <a:r>
              <a:rPr lang="en-AU" sz="2000" dirty="0"/>
              <a:t>1</a:t>
            </a:r>
          </a:p>
        </p:txBody>
      </p:sp>
      <p:sp>
        <p:nvSpPr>
          <p:cNvPr id="63" name="TextBox 62"/>
          <p:cNvSpPr txBox="1"/>
          <p:nvPr/>
        </p:nvSpPr>
        <p:spPr>
          <a:xfrm>
            <a:off x="6864411" y="4097516"/>
            <a:ext cx="249894" cy="400110"/>
          </a:xfrm>
          <a:prstGeom prst="rect">
            <a:avLst/>
          </a:prstGeom>
          <a:noFill/>
        </p:spPr>
        <p:txBody>
          <a:bodyPr wrap="square" rtlCol="0">
            <a:spAutoFit/>
          </a:bodyPr>
          <a:lstStyle/>
          <a:p>
            <a:r>
              <a:rPr lang="en-AU" sz="2000" dirty="0"/>
              <a:t>0</a:t>
            </a:r>
          </a:p>
        </p:txBody>
      </p:sp>
      <p:sp>
        <p:nvSpPr>
          <p:cNvPr id="64" name="TextBox 63"/>
          <p:cNvSpPr txBox="1"/>
          <p:nvPr/>
        </p:nvSpPr>
        <p:spPr>
          <a:xfrm>
            <a:off x="7638759" y="4097516"/>
            <a:ext cx="249894" cy="400110"/>
          </a:xfrm>
          <a:prstGeom prst="rect">
            <a:avLst/>
          </a:prstGeom>
          <a:noFill/>
        </p:spPr>
        <p:txBody>
          <a:bodyPr wrap="square" rtlCol="0">
            <a:spAutoFit/>
          </a:bodyPr>
          <a:lstStyle/>
          <a:p>
            <a:r>
              <a:rPr lang="en-AU" sz="2000" dirty="0"/>
              <a:t>0</a:t>
            </a:r>
          </a:p>
        </p:txBody>
      </p:sp>
      <p:sp>
        <p:nvSpPr>
          <p:cNvPr id="66" name="TextBox 65"/>
          <p:cNvSpPr txBox="1"/>
          <p:nvPr/>
        </p:nvSpPr>
        <p:spPr>
          <a:xfrm>
            <a:off x="1509327" y="3697406"/>
            <a:ext cx="249894" cy="400110"/>
          </a:xfrm>
          <a:prstGeom prst="rect">
            <a:avLst/>
          </a:prstGeom>
          <a:noFill/>
        </p:spPr>
        <p:txBody>
          <a:bodyPr wrap="square" rtlCol="0">
            <a:spAutoFit/>
          </a:bodyPr>
          <a:lstStyle/>
          <a:p>
            <a:r>
              <a:rPr lang="en-AU" sz="2000" dirty="0"/>
              <a:t>1</a:t>
            </a:r>
          </a:p>
        </p:txBody>
      </p:sp>
      <p:sp>
        <p:nvSpPr>
          <p:cNvPr id="67" name="TextBox 66"/>
          <p:cNvSpPr txBox="1"/>
          <p:nvPr/>
        </p:nvSpPr>
        <p:spPr>
          <a:xfrm>
            <a:off x="2238878" y="3697406"/>
            <a:ext cx="249894" cy="400110"/>
          </a:xfrm>
          <a:prstGeom prst="rect">
            <a:avLst/>
          </a:prstGeom>
          <a:noFill/>
        </p:spPr>
        <p:txBody>
          <a:bodyPr wrap="square" rtlCol="0">
            <a:spAutoFit/>
          </a:bodyPr>
          <a:lstStyle/>
          <a:p>
            <a:r>
              <a:rPr lang="en-AU" sz="2000" dirty="0"/>
              <a:t>1</a:t>
            </a:r>
          </a:p>
        </p:txBody>
      </p:sp>
      <p:sp>
        <p:nvSpPr>
          <p:cNvPr id="68" name="TextBox 67"/>
          <p:cNvSpPr txBox="1"/>
          <p:nvPr/>
        </p:nvSpPr>
        <p:spPr>
          <a:xfrm>
            <a:off x="2968429" y="3697406"/>
            <a:ext cx="249894" cy="400110"/>
          </a:xfrm>
          <a:prstGeom prst="rect">
            <a:avLst/>
          </a:prstGeom>
          <a:noFill/>
        </p:spPr>
        <p:txBody>
          <a:bodyPr wrap="square" rtlCol="0">
            <a:spAutoFit/>
          </a:bodyPr>
          <a:lstStyle/>
          <a:p>
            <a:r>
              <a:rPr lang="en-AU" sz="2000" dirty="0"/>
              <a:t>1</a:t>
            </a:r>
          </a:p>
        </p:txBody>
      </p:sp>
      <p:sp>
        <p:nvSpPr>
          <p:cNvPr id="69" name="TextBox 68"/>
          <p:cNvSpPr txBox="1"/>
          <p:nvPr/>
        </p:nvSpPr>
        <p:spPr>
          <a:xfrm>
            <a:off x="3737308" y="3697406"/>
            <a:ext cx="249894" cy="400110"/>
          </a:xfrm>
          <a:prstGeom prst="rect">
            <a:avLst/>
          </a:prstGeom>
          <a:noFill/>
        </p:spPr>
        <p:txBody>
          <a:bodyPr wrap="square" rtlCol="0">
            <a:spAutoFit/>
          </a:bodyPr>
          <a:lstStyle/>
          <a:p>
            <a:r>
              <a:rPr lang="en-AU" sz="2000" dirty="0"/>
              <a:t>1</a:t>
            </a:r>
          </a:p>
        </p:txBody>
      </p:sp>
      <p:sp>
        <p:nvSpPr>
          <p:cNvPr id="70" name="TextBox 69"/>
          <p:cNvSpPr txBox="1"/>
          <p:nvPr/>
        </p:nvSpPr>
        <p:spPr>
          <a:xfrm>
            <a:off x="4545515" y="3697406"/>
            <a:ext cx="249894" cy="400110"/>
          </a:xfrm>
          <a:prstGeom prst="rect">
            <a:avLst/>
          </a:prstGeom>
          <a:noFill/>
        </p:spPr>
        <p:txBody>
          <a:bodyPr wrap="square" rtlCol="0">
            <a:spAutoFit/>
          </a:bodyPr>
          <a:lstStyle/>
          <a:p>
            <a:r>
              <a:rPr lang="en-AU" sz="2000" dirty="0"/>
              <a:t>1</a:t>
            </a:r>
          </a:p>
        </p:txBody>
      </p:sp>
      <p:sp>
        <p:nvSpPr>
          <p:cNvPr id="71" name="TextBox 70"/>
          <p:cNvSpPr txBox="1"/>
          <p:nvPr/>
        </p:nvSpPr>
        <p:spPr>
          <a:xfrm>
            <a:off x="5314394" y="3697406"/>
            <a:ext cx="249894" cy="400110"/>
          </a:xfrm>
          <a:prstGeom prst="rect">
            <a:avLst/>
          </a:prstGeom>
          <a:noFill/>
        </p:spPr>
        <p:txBody>
          <a:bodyPr wrap="square" rtlCol="0">
            <a:spAutoFit/>
          </a:bodyPr>
          <a:lstStyle/>
          <a:p>
            <a:r>
              <a:rPr lang="en-AU" sz="2000" dirty="0"/>
              <a:t>1</a:t>
            </a:r>
          </a:p>
        </p:txBody>
      </p:sp>
      <p:sp>
        <p:nvSpPr>
          <p:cNvPr id="72" name="TextBox 71"/>
          <p:cNvSpPr txBox="1"/>
          <p:nvPr/>
        </p:nvSpPr>
        <p:spPr>
          <a:xfrm>
            <a:off x="6060739" y="3697406"/>
            <a:ext cx="249894" cy="400110"/>
          </a:xfrm>
          <a:prstGeom prst="rect">
            <a:avLst/>
          </a:prstGeom>
          <a:noFill/>
        </p:spPr>
        <p:txBody>
          <a:bodyPr wrap="square" rtlCol="0">
            <a:spAutoFit/>
          </a:bodyPr>
          <a:lstStyle/>
          <a:p>
            <a:r>
              <a:rPr lang="en-AU" sz="2000" dirty="0"/>
              <a:t>1</a:t>
            </a:r>
          </a:p>
        </p:txBody>
      </p:sp>
      <p:sp>
        <p:nvSpPr>
          <p:cNvPr id="73" name="TextBox 72"/>
          <p:cNvSpPr txBox="1"/>
          <p:nvPr/>
        </p:nvSpPr>
        <p:spPr>
          <a:xfrm>
            <a:off x="6845392" y="3697406"/>
            <a:ext cx="249894" cy="400110"/>
          </a:xfrm>
          <a:prstGeom prst="rect">
            <a:avLst/>
          </a:prstGeom>
          <a:noFill/>
        </p:spPr>
        <p:txBody>
          <a:bodyPr wrap="square" rtlCol="0">
            <a:spAutoFit/>
          </a:bodyPr>
          <a:lstStyle/>
          <a:p>
            <a:r>
              <a:rPr lang="en-AU" sz="2000" dirty="0"/>
              <a:t>1</a:t>
            </a:r>
          </a:p>
        </p:txBody>
      </p:sp>
      <p:sp>
        <p:nvSpPr>
          <p:cNvPr id="74" name="TextBox 73"/>
          <p:cNvSpPr txBox="1"/>
          <p:nvPr/>
        </p:nvSpPr>
        <p:spPr>
          <a:xfrm>
            <a:off x="7619740" y="3697406"/>
            <a:ext cx="249894" cy="400110"/>
          </a:xfrm>
          <a:prstGeom prst="rect">
            <a:avLst/>
          </a:prstGeom>
          <a:noFill/>
        </p:spPr>
        <p:txBody>
          <a:bodyPr wrap="square" rtlCol="0">
            <a:spAutoFit/>
          </a:bodyPr>
          <a:lstStyle/>
          <a:p>
            <a:r>
              <a:rPr lang="en-AU" sz="2000" dirty="0"/>
              <a:t>1</a:t>
            </a:r>
          </a:p>
        </p:txBody>
      </p:sp>
      <p:sp>
        <p:nvSpPr>
          <p:cNvPr id="76" name="TextBox 75"/>
          <p:cNvSpPr txBox="1"/>
          <p:nvPr/>
        </p:nvSpPr>
        <p:spPr>
          <a:xfrm>
            <a:off x="1528346" y="4460071"/>
            <a:ext cx="249894" cy="400110"/>
          </a:xfrm>
          <a:prstGeom prst="rect">
            <a:avLst/>
          </a:prstGeom>
          <a:noFill/>
        </p:spPr>
        <p:txBody>
          <a:bodyPr wrap="square" rtlCol="0">
            <a:spAutoFit/>
          </a:bodyPr>
          <a:lstStyle/>
          <a:p>
            <a:r>
              <a:rPr lang="en-AU" sz="2000" dirty="0"/>
              <a:t>B</a:t>
            </a:r>
          </a:p>
        </p:txBody>
      </p:sp>
      <p:sp>
        <p:nvSpPr>
          <p:cNvPr id="77" name="TextBox 76"/>
          <p:cNvSpPr txBox="1"/>
          <p:nvPr/>
        </p:nvSpPr>
        <p:spPr>
          <a:xfrm>
            <a:off x="2257897" y="4460071"/>
            <a:ext cx="249894" cy="400110"/>
          </a:xfrm>
          <a:prstGeom prst="rect">
            <a:avLst/>
          </a:prstGeom>
          <a:noFill/>
        </p:spPr>
        <p:txBody>
          <a:bodyPr wrap="square" rtlCol="0">
            <a:spAutoFit/>
          </a:bodyPr>
          <a:lstStyle/>
          <a:p>
            <a:r>
              <a:rPr lang="en-AU" sz="2000" dirty="0"/>
              <a:t>B</a:t>
            </a:r>
          </a:p>
        </p:txBody>
      </p:sp>
      <p:sp>
        <p:nvSpPr>
          <p:cNvPr id="78" name="TextBox 77"/>
          <p:cNvSpPr txBox="1"/>
          <p:nvPr/>
        </p:nvSpPr>
        <p:spPr>
          <a:xfrm>
            <a:off x="2987448" y="4460071"/>
            <a:ext cx="249894" cy="400110"/>
          </a:xfrm>
          <a:prstGeom prst="rect">
            <a:avLst/>
          </a:prstGeom>
          <a:noFill/>
        </p:spPr>
        <p:txBody>
          <a:bodyPr wrap="square" rtlCol="0">
            <a:spAutoFit/>
          </a:bodyPr>
          <a:lstStyle/>
          <a:p>
            <a:r>
              <a:rPr lang="en-AU" sz="2000" dirty="0"/>
              <a:t>B</a:t>
            </a:r>
          </a:p>
        </p:txBody>
      </p:sp>
      <p:sp>
        <p:nvSpPr>
          <p:cNvPr id="79" name="TextBox 78"/>
          <p:cNvSpPr txBox="1"/>
          <p:nvPr/>
        </p:nvSpPr>
        <p:spPr>
          <a:xfrm>
            <a:off x="3756327" y="4460071"/>
            <a:ext cx="249894" cy="400110"/>
          </a:xfrm>
          <a:prstGeom prst="rect">
            <a:avLst/>
          </a:prstGeom>
          <a:noFill/>
        </p:spPr>
        <p:txBody>
          <a:bodyPr wrap="square" rtlCol="0">
            <a:spAutoFit/>
          </a:bodyPr>
          <a:lstStyle/>
          <a:p>
            <a:r>
              <a:rPr lang="en-AU" sz="2000" dirty="0"/>
              <a:t>B</a:t>
            </a:r>
          </a:p>
        </p:txBody>
      </p:sp>
      <p:sp>
        <p:nvSpPr>
          <p:cNvPr id="80" name="TextBox 79"/>
          <p:cNvSpPr txBox="1"/>
          <p:nvPr/>
        </p:nvSpPr>
        <p:spPr>
          <a:xfrm>
            <a:off x="4564534" y="4460071"/>
            <a:ext cx="249894" cy="400110"/>
          </a:xfrm>
          <a:prstGeom prst="rect">
            <a:avLst/>
          </a:prstGeom>
          <a:noFill/>
        </p:spPr>
        <p:txBody>
          <a:bodyPr wrap="square" rtlCol="0">
            <a:spAutoFit/>
          </a:bodyPr>
          <a:lstStyle/>
          <a:p>
            <a:r>
              <a:rPr lang="en-AU" sz="2000" dirty="0"/>
              <a:t>B</a:t>
            </a:r>
          </a:p>
        </p:txBody>
      </p:sp>
      <p:sp>
        <p:nvSpPr>
          <p:cNvPr id="81" name="TextBox 80"/>
          <p:cNvSpPr txBox="1"/>
          <p:nvPr/>
        </p:nvSpPr>
        <p:spPr>
          <a:xfrm>
            <a:off x="5333413" y="4460071"/>
            <a:ext cx="249894" cy="400110"/>
          </a:xfrm>
          <a:prstGeom prst="rect">
            <a:avLst/>
          </a:prstGeom>
          <a:noFill/>
        </p:spPr>
        <p:txBody>
          <a:bodyPr wrap="square" rtlCol="0">
            <a:spAutoFit/>
          </a:bodyPr>
          <a:lstStyle/>
          <a:p>
            <a:r>
              <a:rPr lang="en-AU" sz="2000" dirty="0"/>
              <a:t>B</a:t>
            </a:r>
          </a:p>
        </p:txBody>
      </p:sp>
      <p:sp>
        <p:nvSpPr>
          <p:cNvPr id="82" name="TextBox 81"/>
          <p:cNvSpPr txBox="1"/>
          <p:nvPr/>
        </p:nvSpPr>
        <p:spPr>
          <a:xfrm>
            <a:off x="6079758" y="4460071"/>
            <a:ext cx="249894" cy="400110"/>
          </a:xfrm>
          <a:prstGeom prst="rect">
            <a:avLst/>
          </a:prstGeom>
          <a:noFill/>
        </p:spPr>
        <p:txBody>
          <a:bodyPr wrap="square" rtlCol="0">
            <a:spAutoFit/>
          </a:bodyPr>
          <a:lstStyle/>
          <a:p>
            <a:r>
              <a:rPr lang="en-AU" sz="2000" dirty="0"/>
              <a:t>B</a:t>
            </a:r>
          </a:p>
        </p:txBody>
      </p:sp>
      <p:sp>
        <p:nvSpPr>
          <p:cNvPr id="83" name="TextBox 82"/>
          <p:cNvSpPr txBox="1"/>
          <p:nvPr/>
        </p:nvSpPr>
        <p:spPr>
          <a:xfrm>
            <a:off x="6864411" y="4460071"/>
            <a:ext cx="249894" cy="400110"/>
          </a:xfrm>
          <a:prstGeom prst="rect">
            <a:avLst/>
          </a:prstGeom>
          <a:noFill/>
        </p:spPr>
        <p:txBody>
          <a:bodyPr wrap="square" rtlCol="0">
            <a:spAutoFit/>
          </a:bodyPr>
          <a:lstStyle/>
          <a:p>
            <a:r>
              <a:rPr lang="en-AU" sz="2000" dirty="0"/>
              <a:t>B</a:t>
            </a:r>
          </a:p>
        </p:txBody>
      </p:sp>
      <p:sp>
        <p:nvSpPr>
          <p:cNvPr id="84" name="TextBox 83"/>
          <p:cNvSpPr txBox="1"/>
          <p:nvPr/>
        </p:nvSpPr>
        <p:spPr>
          <a:xfrm>
            <a:off x="7638759" y="4460071"/>
            <a:ext cx="249894" cy="400110"/>
          </a:xfrm>
          <a:prstGeom prst="rect">
            <a:avLst/>
          </a:prstGeom>
          <a:noFill/>
        </p:spPr>
        <p:txBody>
          <a:bodyPr wrap="square" rtlCol="0">
            <a:spAutoFit/>
          </a:bodyPr>
          <a:lstStyle/>
          <a:p>
            <a:r>
              <a:rPr lang="en-AU" sz="2000" dirty="0"/>
              <a:t>B</a:t>
            </a:r>
          </a:p>
        </p:txBody>
      </p:sp>
      <p:sp>
        <p:nvSpPr>
          <p:cNvPr id="85" name="TextBox 84"/>
          <p:cNvSpPr txBox="1"/>
          <p:nvPr/>
        </p:nvSpPr>
        <p:spPr>
          <a:xfrm>
            <a:off x="585330" y="3774596"/>
            <a:ext cx="769405" cy="369332"/>
          </a:xfrm>
          <a:prstGeom prst="rect">
            <a:avLst/>
          </a:prstGeom>
          <a:noFill/>
        </p:spPr>
        <p:txBody>
          <a:bodyPr wrap="square" rtlCol="0">
            <a:spAutoFit/>
          </a:bodyPr>
          <a:lstStyle/>
          <a:p>
            <a:r>
              <a:rPr lang="en-US" dirty="0"/>
              <a:t>Upper</a:t>
            </a:r>
          </a:p>
        </p:txBody>
      </p:sp>
      <p:sp>
        <p:nvSpPr>
          <p:cNvPr id="86" name="TextBox 85"/>
          <p:cNvSpPr txBox="1"/>
          <p:nvPr/>
        </p:nvSpPr>
        <p:spPr>
          <a:xfrm>
            <a:off x="590341" y="4155279"/>
            <a:ext cx="769405" cy="369332"/>
          </a:xfrm>
          <a:prstGeom prst="rect">
            <a:avLst/>
          </a:prstGeom>
          <a:noFill/>
        </p:spPr>
        <p:txBody>
          <a:bodyPr wrap="square" rtlCol="0">
            <a:spAutoFit/>
          </a:bodyPr>
          <a:lstStyle/>
          <a:p>
            <a:r>
              <a:rPr lang="en-US" dirty="0"/>
              <a:t>Lower</a:t>
            </a:r>
          </a:p>
        </p:txBody>
      </p:sp>
      <p:sp>
        <p:nvSpPr>
          <p:cNvPr id="87" name="TextBox 86"/>
          <p:cNvSpPr txBox="1"/>
          <p:nvPr/>
        </p:nvSpPr>
        <p:spPr>
          <a:xfrm>
            <a:off x="564338" y="4478199"/>
            <a:ext cx="1029228" cy="369332"/>
          </a:xfrm>
          <a:prstGeom prst="rect">
            <a:avLst/>
          </a:prstGeom>
          <a:noFill/>
        </p:spPr>
        <p:txBody>
          <a:bodyPr wrap="square" rtlCol="0">
            <a:spAutoFit/>
          </a:bodyPr>
          <a:lstStyle/>
          <a:p>
            <a:r>
              <a:rPr lang="en-US" dirty="0"/>
              <a:t>V. type</a:t>
            </a:r>
          </a:p>
        </p:txBody>
      </p:sp>
      <p:sp>
        <p:nvSpPr>
          <p:cNvPr id="88" name="TextBox 87"/>
          <p:cNvSpPr txBox="1"/>
          <p:nvPr/>
        </p:nvSpPr>
        <p:spPr>
          <a:xfrm>
            <a:off x="8256735" y="1083026"/>
            <a:ext cx="899605" cy="584775"/>
          </a:xfrm>
          <a:prstGeom prst="rect">
            <a:avLst/>
          </a:prstGeom>
          <a:noFill/>
        </p:spPr>
        <p:txBody>
          <a:bodyPr wrap="none" rtlCol="0">
            <a:spAutoFit/>
          </a:bodyPr>
          <a:lstStyle/>
          <a:p>
            <a:r>
              <a:rPr lang="en-AU" sz="3200" dirty="0"/>
              <a:t>≥ 10</a:t>
            </a:r>
          </a:p>
        </p:txBody>
      </p:sp>
      <p:sp>
        <p:nvSpPr>
          <p:cNvPr id="89" name="TextBox 88"/>
          <p:cNvSpPr txBox="1"/>
          <p:nvPr/>
        </p:nvSpPr>
        <p:spPr>
          <a:xfrm>
            <a:off x="8256735" y="1626323"/>
            <a:ext cx="691215" cy="584775"/>
          </a:xfrm>
          <a:prstGeom prst="rect">
            <a:avLst/>
          </a:prstGeom>
          <a:noFill/>
        </p:spPr>
        <p:txBody>
          <a:bodyPr wrap="none" rtlCol="0">
            <a:spAutoFit/>
          </a:bodyPr>
          <a:lstStyle/>
          <a:p>
            <a:r>
              <a:rPr lang="en-AU" sz="3200" dirty="0"/>
              <a:t>≥ 7</a:t>
            </a:r>
          </a:p>
        </p:txBody>
      </p:sp>
      <p:sp>
        <p:nvSpPr>
          <p:cNvPr id="90" name="TextBox 89"/>
          <p:cNvSpPr txBox="1"/>
          <p:nvPr/>
        </p:nvSpPr>
        <p:spPr>
          <a:xfrm>
            <a:off x="8256735" y="2143049"/>
            <a:ext cx="691215" cy="584775"/>
          </a:xfrm>
          <a:prstGeom prst="rect">
            <a:avLst/>
          </a:prstGeom>
          <a:noFill/>
        </p:spPr>
        <p:txBody>
          <a:bodyPr wrap="none" rtlCol="0">
            <a:spAutoFit/>
          </a:bodyPr>
          <a:lstStyle/>
          <a:p>
            <a:r>
              <a:rPr lang="en-AU" sz="3200" dirty="0"/>
              <a:t>≥ 3</a:t>
            </a:r>
          </a:p>
        </p:txBody>
      </p:sp>
      <p:sp>
        <p:nvSpPr>
          <p:cNvPr id="91" name="TextBox 90"/>
          <p:cNvSpPr txBox="1"/>
          <p:nvPr/>
        </p:nvSpPr>
        <p:spPr>
          <a:xfrm>
            <a:off x="8256735" y="2691683"/>
            <a:ext cx="691215" cy="584775"/>
          </a:xfrm>
          <a:prstGeom prst="rect">
            <a:avLst/>
          </a:prstGeom>
          <a:noFill/>
        </p:spPr>
        <p:txBody>
          <a:bodyPr wrap="none" rtlCol="0">
            <a:spAutoFit/>
          </a:bodyPr>
          <a:lstStyle/>
          <a:p>
            <a:r>
              <a:rPr lang="en-AU" sz="3200" dirty="0"/>
              <a:t>≥ 1</a:t>
            </a:r>
          </a:p>
        </p:txBody>
      </p:sp>
      <p:sp>
        <p:nvSpPr>
          <p:cNvPr id="92" name="TextBox 91"/>
          <p:cNvSpPr txBox="1"/>
          <p:nvPr/>
        </p:nvSpPr>
        <p:spPr>
          <a:xfrm>
            <a:off x="8256735" y="3254293"/>
            <a:ext cx="899605" cy="584775"/>
          </a:xfrm>
          <a:prstGeom prst="rect">
            <a:avLst/>
          </a:prstGeom>
          <a:noFill/>
        </p:spPr>
        <p:txBody>
          <a:bodyPr wrap="none" rtlCol="0">
            <a:spAutoFit/>
          </a:bodyPr>
          <a:lstStyle/>
          <a:p>
            <a:r>
              <a:rPr lang="en-AU" sz="3200" dirty="0"/>
              <a:t>≥ 12</a:t>
            </a:r>
          </a:p>
        </p:txBody>
      </p:sp>
      <p:sp>
        <p:nvSpPr>
          <p:cNvPr id="93" name="TextBox 92"/>
          <p:cNvSpPr txBox="1"/>
          <p:nvPr/>
        </p:nvSpPr>
        <p:spPr>
          <a:xfrm>
            <a:off x="1298180" y="2660905"/>
            <a:ext cx="682978" cy="646331"/>
          </a:xfrm>
          <a:prstGeom prst="rect">
            <a:avLst/>
          </a:prstGeom>
          <a:noFill/>
        </p:spPr>
        <p:txBody>
          <a:bodyPr wrap="square" rtlCol="0">
            <a:spAutoFit/>
          </a:bodyPr>
          <a:lstStyle/>
          <a:p>
            <a:r>
              <a:rPr lang="en-AU" sz="3600" dirty="0"/>
              <a:t>+1</a:t>
            </a:r>
          </a:p>
        </p:txBody>
      </p:sp>
      <p:sp>
        <p:nvSpPr>
          <p:cNvPr id="94" name="TextBox 93"/>
          <p:cNvSpPr txBox="1"/>
          <p:nvPr/>
        </p:nvSpPr>
        <p:spPr>
          <a:xfrm>
            <a:off x="1298180" y="3223515"/>
            <a:ext cx="682978" cy="646331"/>
          </a:xfrm>
          <a:prstGeom prst="rect">
            <a:avLst/>
          </a:prstGeom>
          <a:noFill/>
        </p:spPr>
        <p:txBody>
          <a:bodyPr wrap="square" rtlCol="0">
            <a:spAutoFit/>
          </a:bodyPr>
          <a:lstStyle/>
          <a:p>
            <a:r>
              <a:rPr lang="en-AU" sz="3600" dirty="0"/>
              <a:t>+9</a:t>
            </a:r>
          </a:p>
        </p:txBody>
      </p:sp>
      <p:sp>
        <p:nvSpPr>
          <p:cNvPr id="95" name="TextBox 94"/>
          <p:cNvSpPr txBox="1"/>
          <p:nvPr/>
        </p:nvSpPr>
        <p:spPr>
          <a:xfrm>
            <a:off x="2027731" y="3223515"/>
            <a:ext cx="682978" cy="646331"/>
          </a:xfrm>
          <a:prstGeom prst="rect">
            <a:avLst/>
          </a:prstGeom>
          <a:noFill/>
        </p:spPr>
        <p:txBody>
          <a:bodyPr wrap="square" rtlCol="0">
            <a:spAutoFit/>
          </a:bodyPr>
          <a:lstStyle/>
          <a:p>
            <a:r>
              <a:rPr lang="en-AU" sz="3600" dirty="0"/>
              <a:t>+8</a:t>
            </a:r>
          </a:p>
        </p:txBody>
      </p:sp>
      <p:sp>
        <p:nvSpPr>
          <p:cNvPr id="96" name="TextBox 95"/>
          <p:cNvSpPr txBox="1"/>
          <p:nvPr/>
        </p:nvSpPr>
        <p:spPr>
          <a:xfrm>
            <a:off x="2757281" y="1052248"/>
            <a:ext cx="914943" cy="646331"/>
          </a:xfrm>
          <a:prstGeom prst="rect">
            <a:avLst/>
          </a:prstGeom>
          <a:noFill/>
        </p:spPr>
        <p:txBody>
          <a:bodyPr wrap="square" rtlCol="0">
            <a:spAutoFit/>
          </a:bodyPr>
          <a:lstStyle/>
          <a:p>
            <a:r>
              <a:rPr lang="en-AU" sz="3600" dirty="0"/>
              <a:t>+10</a:t>
            </a:r>
          </a:p>
        </p:txBody>
      </p:sp>
      <p:sp>
        <p:nvSpPr>
          <p:cNvPr id="97" name="TextBox 96"/>
          <p:cNvSpPr txBox="1"/>
          <p:nvPr/>
        </p:nvSpPr>
        <p:spPr>
          <a:xfrm>
            <a:off x="2757282" y="2112271"/>
            <a:ext cx="682978" cy="646331"/>
          </a:xfrm>
          <a:prstGeom prst="rect">
            <a:avLst/>
          </a:prstGeom>
          <a:noFill/>
        </p:spPr>
        <p:txBody>
          <a:bodyPr wrap="square" rtlCol="0">
            <a:spAutoFit/>
          </a:bodyPr>
          <a:lstStyle/>
          <a:p>
            <a:r>
              <a:rPr lang="en-AU" sz="3600" dirty="0"/>
              <a:t>+3</a:t>
            </a:r>
          </a:p>
        </p:txBody>
      </p:sp>
      <p:sp>
        <p:nvSpPr>
          <p:cNvPr id="98" name="TextBox 97"/>
          <p:cNvSpPr txBox="1"/>
          <p:nvPr/>
        </p:nvSpPr>
        <p:spPr>
          <a:xfrm>
            <a:off x="3526161" y="2112271"/>
            <a:ext cx="682978" cy="646331"/>
          </a:xfrm>
          <a:prstGeom prst="rect">
            <a:avLst/>
          </a:prstGeom>
          <a:noFill/>
        </p:spPr>
        <p:txBody>
          <a:bodyPr wrap="square" rtlCol="0">
            <a:spAutoFit/>
          </a:bodyPr>
          <a:lstStyle/>
          <a:p>
            <a:r>
              <a:rPr lang="en-AU" sz="3600" dirty="0"/>
              <a:t>+7</a:t>
            </a:r>
          </a:p>
        </p:txBody>
      </p:sp>
      <p:sp>
        <p:nvSpPr>
          <p:cNvPr id="99" name="TextBox 98"/>
          <p:cNvSpPr txBox="1"/>
          <p:nvPr/>
        </p:nvSpPr>
        <p:spPr>
          <a:xfrm>
            <a:off x="3526161" y="3223515"/>
            <a:ext cx="682978" cy="646331"/>
          </a:xfrm>
          <a:prstGeom prst="rect">
            <a:avLst/>
          </a:prstGeom>
          <a:noFill/>
        </p:spPr>
        <p:txBody>
          <a:bodyPr wrap="square" rtlCol="0">
            <a:spAutoFit/>
          </a:bodyPr>
          <a:lstStyle/>
          <a:p>
            <a:r>
              <a:rPr lang="en-AU" sz="3600" dirty="0"/>
              <a:t>+9</a:t>
            </a:r>
          </a:p>
        </p:txBody>
      </p:sp>
      <p:sp>
        <p:nvSpPr>
          <p:cNvPr id="100" name="TextBox 99"/>
          <p:cNvSpPr txBox="1"/>
          <p:nvPr/>
        </p:nvSpPr>
        <p:spPr>
          <a:xfrm>
            <a:off x="4334368" y="3223515"/>
            <a:ext cx="682978" cy="646331"/>
          </a:xfrm>
          <a:prstGeom prst="rect">
            <a:avLst/>
          </a:prstGeom>
          <a:noFill/>
        </p:spPr>
        <p:txBody>
          <a:bodyPr wrap="square" rtlCol="0">
            <a:spAutoFit/>
          </a:bodyPr>
          <a:lstStyle/>
          <a:p>
            <a:r>
              <a:rPr lang="en-AU" sz="3600" dirty="0"/>
              <a:t>+8</a:t>
            </a:r>
          </a:p>
        </p:txBody>
      </p:sp>
      <p:sp>
        <p:nvSpPr>
          <p:cNvPr id="101" name="TextBox 100"/>
          <p:cNvSpPr txBox="1"/>
          <p:nvPr/>
        </p:nvSpPr>
        <p:spPr>
          <a:xfrm>
            <a:off x="5103247" y="3223515"/>
            <a:ext cx="682978" cy="646331"/>
          </a:xfrm>
          <a:prstGeom prst="rect">
            <a:avLst/>
          </a:prstGeom>
          <a:noFill/>
        </p:spPr>
        <p:txBody>
          <a:bodyPr wrap="square" rtlCol="0">
            <a:spAutoFit/>
          </a:bodyPr>
          <a:lstStyle/>
          <a:p>
            <a:r>
              <a:rPr lang="en-AU" sz="3600" dirty="0"/>
              <a:t>+4</a:t>
            </a:r>
          </a:p>
        </p:txBody>
      </p:sp>
      <p:sp>
        <p:nvSpPr>
          <p:cNvPr id="102" name="TextBox 101"/>
          <p:cNvSpPr txBox="1"/>
          <p:nvPr/>
        </p:nvSpPr>
        <p:spPr>
          <a:xfrm>
            <a:off x="5849592" y="1595545"/>
            <a:ext cx="682978" cy="646331"/>
          </a:xfrm>
          <a:prstGeom prst="rect">
            <a:avLst/>
          </a:prstGeom>
          <a:noFill/>
        </p:spPr>
        <p:txBody>
          <a:bodyPr wrap="square" rtlCol="0">
            <a:spAutoFit/>
          </a:bodyPr>
          <a:lstStyle/>
          <a:p>
            <a:r>
              <a:rPr lang="en-AU" sz="3600" dirty="0"/>
              <a:t>+2</a:t>
            </a:r>
          </a:p>
        </p:txBody>
      </p:sp>
      <p:sp>
        <p:nvSpPr>
          <p:cNvPr id="103" name="TextBox 102"/>
          <p:cNvSpPr txBox="1"/>
          <p:nvPr/>
        </p:nvSpPr>
        <p:spPr>
          <a:xfrm>
            <a:off x="6634245" y="1595545"/>
            <a:ext cx="682978" cy="646331"/>
          </a:xfrm>
          <a:prstGeom prst="rect">
            <a:avLst/>
          </a:prstGeom>
          <a:noFill/>
        </p:spPr>
        <p:txBody>
          <a:bodyPr wrap="square" rtlCol="0">
            <a:spAutoFit/>
          </a:bodyPr>
          <a:lstStyle/>
          <a:p>
            <a:r>
              <a:rPr lang="en-AU" sz="3600" dirty="0"/>
              <a:t>+5</a:t>
            </a:r>
          </a:p>
        </p:txBody>
      </p:sp>
      <p:sp>
        <p:nvSpPr>
          <p:cNvPr id="104" name="TextBox 103"/>
          <p:cNvSpPr txBox="1"/>
          <p:nvPr/>
        </p:nvSpPr>
        <p:spPr>
          <a:xfrm>
            <a:off x="7408593" y="3223515"/>
            <a:ext cx="682978" cy="646331"/>
          </a:xfrm>
          <a:prstGeom prst="rect">
            <a:avLst/>
          </a:prstGeom>
          <a:noFill/>
        </p:spPr>
        <p:txBody>
          <a:bodyPr wrap="square" rtlCol="0">
            <a:spAutoFit/>
          </a:bodyPr>
          <a:lstStyle/>
          <a:p>
            <a:r>
              <a:rPr lang="en-AU" sz="3600" dirty="0"/>
              <a:t>+3</a:t>
            </a:r>
          </a:p>
        </p:txBody>
      </p:sp>
    </p:spTree>
    <p:extLst>
      <p:ext uri="{BB962C8B-B14F-4D97-AF65-F5344CB8AC3E}">
        <p14:creationId xmlns:p14="http://schemas.microsoft.com/office/powerpoint/2010/main" val="672859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68" y="-108346"/>
            <a:ext cx="8559665" cy="857250"/>
          </a:xfrm>
        </p:spPr>
        <p:txBody>
          <a:bodyPr>
            <a:normAutofit/>
          </a:bodyPr>
          <a:lstStyle/>
          <a:p>
            <a:r>
              <a:rPr lang="en-US" sz="3600" dirty="0"/>
              <a:t>What if connectivity = </a:t>
            </a:r>
            <a:r>
              <a:rPr lang="en-US" sz="3600" dirty="0">
                <a:solidFill>
                  <a:srgbClr val="FFFF00"/>
                </a:solidFill>
              </a:rPr>
              <a:t>1/distance</a:t>
            </a:r>
            <a:r>
              <a:rPr lang="en-US" sz="3600" dirty="0"/>
              <a:t>?</a:t>
            </a:r>
          </a:p>
        </p:txBody>
      </p:sp>
      <p:sp>
        <p:nvSpPr>
          <p:cNvPr id="24" name="TextBox 23"/>
          <p:cNvSpPr txBox="1"/>
          <p:nvPr/>
        </p:nvSpPr>
        <p:spPr>
          <a:xfrm>
            <a:off x="205716" y="773659"/>
            <a:ext cx="1417937" cy="646331"/>
          </a:xfrm>
          <a:prstGeom prst="rect">
            <a:avLst/>
          </a:prstGeom>
          <a:noFill/>
        </p:spPr>
        <p:txBody>
          <a:bodyPr wrap="square" rtlCol="0">
            <a:spAutoFit/>
          </a:bodyPr>
          <a:lstStyle/>
          <a:p>
            <a:r>
              <a:rPr lang="en-AU" sz="3600" dirty="0"/>
              <a:t>Min $:</a:t>
            </a:r>
          </a:p>
        </p:txBody>
      </p:sp>
      <p:sp>
        <p:nvSpPr>
          <p:cNvPr id="26" name="TextBox 25"/>
          <p:cNvSpPr txBox="1"/>
          <p:nvPr/>
        </p:nvSpPr>
        <p:spPr>
          <a:xfrm>
            <a:off x="2373326" y="1846191"/>
            <a:ext cx="682978" cy="646331"/>
          </a:xfrm>
          <a:prstGeom prst="rect">
            <a:avLst/>
          </a:prstGeom>
          <a:noFill/>
        </p:spPr>
        <p:txBody>
          <a:bodyPr wrap="square" rtlCol="0">
            <a:spAutoFit/>
          </a:bodyPr>
          <a:lstStyle/>
          <a:p>
            <a:r>
              <a:rPr lang="en-AU" sz="3600" dirty="0"/>
              <a:t>+1</a:t>
            </a:r>
          </a:p>
        </p:txBody>
      </p:sp>
      <p:sp>
        <p:nvSpPr>
          <p:cNvPr id="27" name="TextBox 26"/>
          <p:cNvSpPr txBox="1"/>
          <p:nvPr/>
        </p:nvSpPr>
        <p:spPr>
          <a:xfrm>
            <a:off x="1539999" y="1275769"/>
            <a:ext cx="682978" cy="646331"/>
          </a:xfrm>
          <a:prstGeom prst="rect">
            <a:avLst/>
          </a:prstGeom>
          <a:noFill/>
        </p:spPr>
        <p:txBody>
          <a:bodyPr wrap="square" rtlCol="0">
            <a:spAutoFit/>
          </a:bodyPr>
          <a:lstStyle/>
          <a:p>
            <a:r>
              <a:rPr lang="en-AU" sz="3600" dirty="0"/>
              <a:t>-1</a:t>
            </a:r>
          </a:p>
        </p:txBody>
      </p:sp>
      <p:sp>
        <p:nvSpPr>
          <p:cNvPr id="28" name="TextBox 27"/>
          <p:cNvSpPr txBox="1"/>
          <p:nvPr/>
        </p:nvSpPr>
        <p:spPr>
          <a:xfrm>
            <a:off x="3105290" y="778884"/>
            <a:ext cx="1636135" cy="646331"/>
          </a:xfrm>
          <a:prstGeom prst="rect">
            <a:avLst/>
          </a:prstGeom>
          <a:noFill/>
        </p:spPr>
        <p:txBody>
          <a:bodyPr wrap="square" rtlCol="0">
            <a:spAutoFit/>
          </a:bodyPr>
          <a:lstStyle/>
          <a:p>
            <a:r>
              <a:rPr lang="en-AU" sz="3600" dirty="0"/>
              <a:t>-</a:t>
            </a:r>
            <a:r>
              <a:rPr lang="en-AU" sz="3600" dirty="0">
                <a:solidFill>
                  <a:srgbClr val="FF00FF"/>
                </a:solidFill>
              </a:rPr>
              <a:t>3</a:t>
            </a:r>
            <a:r>
              <a:rPr lang="en-AU" sz="3600" dirty="0"/>
              <a:t>*</a:t>
            </a:r>
            <a:r>
              <a:rPr lang="en-AU" sz="3600" dirty="0">
                <a:solidFill>
                  <a:srgbClr val="FFFF00"/>
                </a:solidFill>
              </a:rPr>
              <a:t>1/5</a:t>
            </a:r>
          </a:p>
        </p:txBody>
      </p:sp>
      <p:sp>
        <p:nvSpPr>
          <p:cNvPr id="66" name="TextBox 65"/>
          <p:cNvSpPr txBox="1"/>
          <p:nvPr/>
        </p:nvSpPr>
        <p:spPr>
          <a:xfrm>
            <a:off x="3451367" y="3001113"/>
            <a:ext cx="249894" cy="400110"/>
          </a:xfrm>
          <a:prstGeom prst="rect">
            <a:avLst/>
          </a:prstGeom>
          <a:noFill/>
        </p:spPr>
        <p:txBody>
          <a:bodyPr wrap="square" rtlCol="0">
            <a:spAutoFit/>
          </a:bodyPr>
          <a:lstStyle/>
          <a:p>
            <a:r>
              <a:rPr lang="en-AU" sz="2000" dirty="0"/>
              <a:t>1</a:t>
            </a:r>
          </a:p>
        </p:txBody>
      </p:sp>
      <p:grpSp>
        <p:nvGrpSpPr>
          <p:cNvPr id="88" name="Group 87"/>
          <p:cNvGrpSpPr/>
          <p:nvPr/>
        </p:nvGrpSpPr>
        <p:grpSpPr>
          <a:xfrm>
            <a:off x="5387715" y="1843463"/>
            <a:ext cx="3235861" cy="2584968"/>
            <a:chOff x="4209306" y="1245600"/>
            <a:chExt cx="4380294" cy="3499200"/>
          </a:xfrm>
        </p:grpSpPr>
        <p:sp>
          <p:nvSpPr>
            <p:cNvPr id="89" name="Rectangle 88"/>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93" name="Group 92"/>
            <p:cNvGrpSpPr/>
            <p:nvPr/>
          </p:nvGrpSpPr>
          <p:grpSpPr>
            <a:xfrm>
              <a:off x="6257784" y="3791251"/>
              <a:ext cx="785385" cy="659723"/>
              <a:chOff x="6919200" y="3362400"/>
              <a:chExt cx="785385" cy="659723"/>
            </a:xfrm>
          </p:grpSpPr>
          <p:sp>
            <p:nvSpPr>
              <p:cNvPr id="115" name="Oval 114"/>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6"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94" name="Oval 93"/>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5" name="Picture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97" name="Oval 96"/>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99" name="Group 98"/>
            <p:cNvGrpSpPr/>
            <p:nvPr/>
          </p:nvGrpSpPr>
          <p:grpSpPr>
            <a:xfrm>
              <a:off x="6032665" y="1320117"/>
              <a:ext cx="919679" cy="772531"/>
              <a:chOff x="6032665" y="1320117"/>
              <a:chExt cx="919679" cy="772531"/>
            </a:xfrm>
          </p:grpSpPr>
          <p:sp>
            <p:nvSpPr>
              <p:cNvPr id="113" name="Oval 112"/>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4" name="Picture 1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00" name="Group 99"/>
            <p:cNvGrpSpPr/>
            <p:nvPr/>
          </p:nvGrpSpPr>
          <p:grpSpPr>
            <a:xfrm>
              <a:off x="7579737" y="2919013"/>
              <a:ext cx="714664" cy="600318"/>
              <a:chOff x="7579737" y="2919013"/>
              <a:chExt cx="714664" cy="600318"/>
            </a:xfrm>
          </p:grpSpPr>
          <p:sp>
            <p:nvSpPr>
              <p:cNvPr id="111" name="Oval 11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01" name="Group 100"/>
            <p:cNvGrpSpPr/>
            <p:nvPr/>
          </p:nvGrpSpPr>
          <p:grpSpPr>
            <a:xfrm>
              <a:off x="6595012" y="2995200"/>
              <a:ext cx="714664" cy="600318"/>
              <a:chOff x="7579737" y="2919013"/>
              <a:chExt cx="714664" cy="600318"/>
            </a:xfrm>
          </p:grpSpPr>
          <p:sp>
            <p:nvSpPr>
              <p:cNvPr id="109" name="Oval 108"/>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02" name="Group 101"/>
            <p:cNvGrpSpPr/>
            <p:nvPr/>
          </p:nvGrpSpPr>
          <p:grpSpPr>
            <a:xfrm>
              <a:off x="7625944" y="3780880"/>
              <a:ext cx="714664" cy="600318"/>
              <a:chOff x="7579737" y="2919013"/>
              <a:chExt cx="714664" cy="600318"/>
            </a:xfrm>
          </p:grpSpPr>
          <p:sp>
            <p:nvSpPr>
              <p:cNvPr id="107" name="Oval 106"/>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03" name="Group 102"/>
            <p:cNvGrpSpPr/>
            <p:nvPr/>
          </p:nvGrpSpPr>
          <p:grpSpPr>
            <a:xfrm>
              <a:off x="5046843" y="2402034"/>
              <a:ext cx="1222464" cy="1026871"/>
              <a:chOff x="5046843" y="2402034"/>
              <a:chExt cx="1222464" cy="1026871"/>
            </a:xfrm>
          </p:grpSpPr>
          <p:sp>
            <p:nvSpPr>
              <p:cNvPr id="104" name="Oval 103"/>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cxnSp>
        <p:nvCxnSpPr>
          <p:cNvPr id="118" name="Straight Arrow Connector 117"/>
          <p:cNvCxnSpPr/>
          <p:nvPr/>
        </p:nvCxnSpPr>
        <p:spPr>
          <a:xfrm flipV="1">
            <a:off x="6063475" y="2203893"/>
            <a:ext cx="802219" cy="297648"/>
          </a:xfrm>
          <a:prstGeom prst="straightConnector1">
            <a:avLst/>
          </a:prstGeom>
          <a:ln w="762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1757362" y="4028628"/>
            <a:ext cx="249894" cy="461665"/>
          </a:xfrm>
          <a:prstGeom prst="rect">
            <a:avLst/>
          </a:prstGeom>
          <a:noFill/>
        </p:spPr>
        <p:txBody>
          <a:bodyPr wrap="square" rtlCol="0">
            <a:spAutoFit/>
          </a:bodyPr>
          <a:lstStyle/>
          <a:p>
            <a:r>
              <a:rPr lang="en-AU" sz="2400" dirty="0"/>
              <a:t>1</a:t>
            </a:r>
          </a:p>
        </p:txBody>
      </p:sp>
      <p:sp>
        <p:nvSpPr>
          <p:cNvPr id="138" name="TextBox 137"/>
          <p:cNvSpPr txBox="1"/>
          <p:nvPr/>
        </p:nvSpPr>
        <p:spPr>
          <a:xfrm>
            <a:off x="2572638" y="4028628"/>
            <a:ext cx="249894" cy="461665"/>
          </a:xfrm>
          <a:prstGeom prst="rect">
            <a:avLst/>
          </a:prstGeom>
          <a:noFill/>
        </p:spPr>
        <p:txBody>
          <a:bodyPr wrap="square" rtlCol="0">
            <a:spAutoFit/>
          </a:bodyPr>
          <a:lstStyle/>
          <a:p>
            <a:r>
              <a:rPr lang="en-AU" sz="2400" dirty="0"/>
              <a:t>2</a:t>
            </a:r>
          </a:p>
        </p:txBody>
      </p:sp>
      <p:sp>
        <p:nvSpPr>
          <p:cNvPr id="139" name="TextBox 138"/>
          <p:cNvSpPr txBox="1"/>
          <p:nvPr/>
        </p:nvSpPr>
        <p:spPr>
          <a:xfrm>
            <a:off x="1770986" y="3380707"/>
            <a:ext cx="249894" cy="400110"/>
          </a:xfrm>
          <a:prstGeom prst="rect">
            <a:avLst/>
          </a:prstGeom>
          <a:noFill/>
        </p:spPr>
        <p:txBody>
          <a:bodyPr wrap="square" rtlCol="0">
            <a:spAutoFit/>
          </a:bodyPr>
          <a:lstStyle/>
          <a:p>
            <a:r>
              <a:rPr lang="en-AU" sz="2000" dirty="0"/>
              <a:t>0</a:t>
            </a:r>
          </a:p>
        </p:txBody>
      </p:sp>
      <p:sp>
        <p:nvSpPr>
          <p:cNvPr id="140" name="TextBox 139"/>
          <p:cNvSpPr txBox="1"/>
          <p:nvPr/>
        </p:nvSpPr>
        <p:spPr>
          <a:xfrm>
            <a:off x="2586262" y="3380707"/>
            <a:ext cx="249894" cy="400110"/>
          </a:xfrm>
          <a:prstGeom prst="rect">
            <a:avLst/>
          </a:prstGeom>
          <a:noFill/>
        </p:spPr>
        <p:txBody>
          <a:bodyPr wrap="square" rtlCol="0">
            <a:spAutoFit/>
          </a:bodyPr>
          <a:lstStyle/>
          <a:p>
            <a:r>
              <a:rPr lang="en-AU" sz="2000" dirty="0"/>
              <a:t>1</a:t>
            </a:r>
          </a:p>
        </p:txBody>
      </p:sp>
      <p:sp>
        <p:nvSpPr>
          <p:cNvPr id="141" name="TextBox 140"/>
          <p:cNvSpPr txBox="1"/>
          <p:nvPr/>
        </p:nvSpPr>
        <p:spPr>
          <a:xfrm>
            <a:off x="1751967" y="2980597"/>
            <a:ext cx="249894" cy="400110"/>
          </a:xfrm>
          <a:prstGeom prst="rect">
            <a:avLst/>
          </a:prstGeom>
          <a:noFill/>
        </p:spPr>
        <p:txBody>
          <a:bodyPr wrap="square" rtlCol="0">
            <a:spAutoFit/>
          </a:bodyPr>
          <a:lstStyle/>
          <a:p>
            <a:r>
              <a:rPr lang="en-AU" sz="2000" dirty="0"/>
              <a:t>1</a:t>
            </a:r>
          </a:p>
        </p:txBody>
      </p:sp>
      <p:sp>
        <p:nvSpPr>
          <p:cNvPr id="142" name="TextBox 141"/>
          <p:cNvSpPr txBox="1"/>
          <p:nvPr/>
        </p:nvSpPr>
        <p:spPr>
          <a:xfrm>
            <a:off x="2567243" y="2980597"/>
            <a:ext cx="249894" cy="400110"/>
          </a:xfrm>
          <a:prstGeom prst="rect">
            <a:avLst/>
          </a:prstGeom>
          <a:noFill/>
        </p:spPr>
        <p:txBody>
          <a:bodyPr wrap="square" rtlCol="0">
            <a:spAutoFit/>
          </a:bodyPr>
          <a:lstStyle/>
          <a:p>
            <a:r>
              <a:rPr lang="en-AU" sz="2000" dirty="0"/>
              <a:t>1</a:t>
            </a:r>
          </a:p>
        </p:txBody>
      </p:sp>
      <p:sp>
        <p:nvSpPr>
          <p:cNvPr id="143" name="TextBox 142"/>
          <p:cNvSpPr txBox="1"/>
          <p:nvPr/>
        </p:nvSpPr>
        <p:spPr>
          <a:xfrm>
            <a:off x="827970" y="3057787"/>
            <a:ext cx="769405" cy="369332"/>
          </a:xfrm>
          <a:prstGeom prst="rect">
            <a:avLst/>
          </a:prstGeom>
          <a:noFill/>
        </p:spPr>
        <p:txBody>
          <a:bodyPr wrap="square" rtlCol="0">
            <a:spAutoFit/>
          </a:bodyPr>
          <a:lstStyle/>
          <a:p>
            <a:r>
              <a:rPr lang="en-US" dirty="0"/>
              <a:t>Upper</a:t>
            </a:r>
          </a:p>
        </p:txBody>
      </p:sp>
      <p:sp>
        <p:nvSpPr>
          <p:cNvPr id="144" name="TextBox 143"/>
          <p:cNvSpPr txBox="1"/>
          <p:nvPr/>
        </p:nvSpPr>
        <p:spPr>
          <a:xfrm>
            <a:off x="832981" y="3438470"/>
            <a:ext cx="769405" cy="369332"/>
          </a:xfrm>
          <a:prstGeom prst="rect">
            <a:avLst/>
          </a:prstGeom>
          <a:noFill/>
        </p:spPr>
        <p:txBody>
          <a:bodyPr wrap="square" rtlCol="0">
            <a:spAutoFit/>
          </a:bodyPr>
          <a:lstStyle/>
          <a:p>
            <a:r>
              <a:rPr lang="en-US" dirty="0"/>
              <a:t>Lower</a:t>
            </a:r>
          </a:p>
        </p:txBody>
      </p:sp>
      <p:sp>
        <p:nvSpPr>
          <p:cNvPr id="145" name="TextBox 144"/>
          <p:cNvSpPr txBox="1"/>
          <p:nvPr/>
        </p:nvSpPr>
        <p:spPr>
          <a:xfrm>
            <a:off x="806978" y="3761390"/>
            <a:ext cx="1029228" cy="369332"/>
          </a:xfrm>
          <a:prstGeom prst="rect">
            <a:avLst/>
          </a:prstGeom>
          <a:noFill/>
        </p:spPr>
        <p:txBody>
          <a:bodyPr wrap="square" rtlCol="0">
            <a:spAutoFit/>
          </a:bodyPr>
          <a:lstStyle/>
          <a:p>
            <a:r>
              <a:rPr lang="en-US" dirty="0"/>
              <a:t>V. type</a:t>
            </a:r>
          </a:p>
        </p:txBody>
      </p:sp>
      <p:sp>
        <p:nvSpPr>
          <p:cNvPr id="146" name="TextBox 145"/>
          <p:cNvSpPr txBox="1"/>
          <p:nvPr/>
        </p:nvSpPr>
        <p:spPr>
          <a:xfrm>
            <a:off x="3217914" y="3995588"/>
            <a:ext cx="777576" cy="461665"/>
          </a:xfrm>
          <a:prstGeom prst="rect">
            <a:avLst/>
          </a:prstGeom>
          <a:noFill/>
        </p:spPr>
        <p:txBody>
          <a:bodyPr wrap="square" rtlCol="0">
            <a:spAutoFit/>
          </a:bodyPr>
          <a:lstStyle/>
          <a:p>
            <a:r>
              <a:rPr lang="en-AU" sz="2400" dirty="0"/>
              <a:t>1&amp;2</a:t>
            </a:r>
          </a:p>
        </p:txBody>
      </p:sp>
      <p:sp>
        <p:nvSpPr>
          <p:cNvPr id="147" name="TextBox 146"/>
          <p:cNvSpPr txBox="1"/>
          <p:nvPr/>
        </p:nvSpPr>
        <p:spPr>
          <a:xfrm>
            <a:off x="1539999" y="773658"/>
            <a:ext cx="682978" cy="646331"/>
          </a:xfrm>
          <a:prstGeom prst="rect">
            <a:avLst/>
          </a:prstGeom>
          <a:noFill/>
        </p:spPr>
        <p:txBody>
          <a:bodyPr wrap="square" rtlCol="0">
            <a:spAutoFit/>
          </a:bodyPr>
          <a:lstStyle/>
          <a:p>
            <a:r>
              <a:rPr lang="en-AU" sz="3600" dirty="0"/>
              <a:t>+9</a:t>
            </a:r>
          </a:p>
        </p:txBody>
      </p:sp>
      <p:sp>
        <p:nvSpPr>
          <p:cNvPr id="148" name="TextBox 147"/>
          <p:cNvSpPr txBox="1"/>
          <p:nvPr/>
        </p:nvSpPr>
        <p:spPr>
          <a:xfrm>
            <a:off x="2386664" y="773658"/>
            <a:ext cx="656302" cy="646331"/>
          </a:xfrm>
          <a:prstGeom prst="rect">
            <a:avLst/>
          </a:prstGeom>
          <a:noFill/>
        </p:spPr>
        <p:txBody>
          <a:bodyPr wrap="square" rtlCol="0">
            <a:spAutoFit/>
          </a:bodyPr>
          <a:lstStyle/>
          <a:p>
            <a:r>
              <a:rPr lang="en-AU" sz="3600" dirty="0"/>
              <a:t>+2</a:t>
            </a:r>
          </a:p>
        </p:txBody>
      </p:sp>
      <p:sp>
        <p:nvSpPr>
          <p:cNvPr id="149" name="TextBox 148"/>
          <p:cNvSpPr txBox="1"/>
          <p:nvPr/>
        </p:nvSpPr>
        <p:spPr>
          <a:xfrm>
            <a:off x="3451367" y="3368947"/>
            <a:ext cx="249894" cy="400110"/>
          </a:xfrm>
          <a:prstGeom prst="rect">
            <a:avLst/>
          </a:prstGeom>
          <a:noFill/>
        </p:spPr>
        <p:txBody>
          <a:bodyPr wrap="square" rtlCol="0">
            <a:spAutoFit/>
          </a:bodyPr>
          <a:lstStyle/>
          <a:p>
            <a:r>
              <a:rPr lang="en-AU" sz="2000" dirty="0"/>
              <a:t>0</a:t>
            </a:r>
          </a:p>
        </p:txBody>
      </p:sp>
      <p:sp>
        <p:nvSpPr>
          <p:cNvPr id="150" name="TextBox 149"/>
          <p:cNvSpPr txBox="1"/>
          <p:nvPr/>
        </p:nvSpPr>
        <p:spPr>
          <a:xfrm>
            <a:off x="1770986" y="3743262"/>
            <a:ext cx="249894" cy="400110"/>
          </a:xfrm>
          <a:prstGeom prst="rect">
            <a:avLst/>
          </a:prstGeom>
          <a:noFill/>
        </p:spPr>
        <p:txBody>
          <a:bodyPr wrap="square" rtlCol="0">
            <a:spAutoFit/>
          </a:bodyPr>
          <a:lstStyle/>
          <a:p>
            <a:r>
              <a:rPr lang="en-AU" sz="2000" dirty="0"/>
              <a:t>B</a:t>
            </a:r>
          </a:p>
        </p:txBody>
      </p:sp>
      <p:sp>
        <p:nvSpPr>
          <p:cNvPr id="151" name="TextBox 150"/>
          <p:cNvSpPr txBox="1"/>
          <p:nvPr/>
        </p:nvSpPr>
        <p:spPr>
          <a:xfrm>
            <a:off x="2586262" y="3743262"/>
            <a:ext cx="249894" cy="400110"/>
          </a:xfrm>
          <a:prstGeom prst="rect">
            <a:avLst/>
          </a:prstGeom>
          <a:noFill/>
        </p:spPr>
        <p:txBody>
          <a:bodyPr wrap="square" rtlCol="0">
            <a:spAutoFit/>
          </a:bodyPr>
          <a:lstStyle/>
          <a:p>
            <a:r>
              <a:rPr lang="en-AU" sz="2000" dirty="0"/>
              <a:t>B</a:t>
            </a:r>
          </a:p>
        </p:txBody>
      </p:sp>
      <p:sp>
        <p:nvSpPr>
          <p:cNvPr id="152" name="TextBox 151"/>
          <p:cNvSpPr txBox="1"/>
          <p:nvPr/>
        </p:nvSpPr>
        <p:spPr>
          <a:xfrm>
            <a:off x="3451367" y="3743262"/>
            <a:ext cx="249894" cy="400110"/>
          </a:xfrm>
          <a:prstGeom prst="rect">
            <a:avLst/>
          </a:prstGeom>
          <a:noFill/>
        </p:spPr>
        <p:txBody>
          <a:bodyPr wrap="square" rtlCol="0">
            <a:spAutoFit/>
          </a:bodyPr>
          <a:lstStyle/>
          <a:p>
            <a:r>
              <a:rPr lang="en-AU" sz="2000" dirty="0"/>
              <a:t>B</a:t>
            </a:r>
          </a:p>
        </p:txBody>
      </p:sp>
      <p:sp>
        <p:nvSpPr>
          <p:cNvPr id="153" name="TextBox 152"/>
          <p:cNvSpPr txBox="1"/>
          <p:nvPr/>
        </p:nvSpPr>
        <p:spPr>
          <a:xfrm>
            <a:off x="1539999" y="2369685"/>
            <a:ext cx="682978" cy="646331"/>
          </a:xfrm>
          <a:prstGeom prst="rect">
            <a:avLst/>
          </a:prstGeom>
          <a:noFill/>
        </p:spPr>
        <p:txBody>
          <a:bodyPr wrap="square" rtlCol="0">
            <a:spAutoFit/>
          </a:bodyPr>
          <a:lstStyle/>
          <a:p>
            <a:r>
              <a:rPr lang="en-AU" sz="3600" dirty="0"/>
              <a:t>-1</a:t>
            </a:r>
          </a:p>
        </p:txBody>
      </p:sp>
      <p:sp>
        <p:nvSpPr>
          <p:cNvPr id="154" name="TextBox 153"/>
          <p:cNvSpPr txBox="1"/>
          <p:nvPr/>
        </p:nvSpPr>
        <p:spPr>
          <a:xfrm>
            <a:off x="2373326" y="2369685"/>
            <a:ext cx="682978" cy="646331"/>
          </a:xfrm>
          <a:prstGeom prst="rect">
            <a:avLst/>
          </a:prstGeom>
          <a:noFill/>
        </p:spPr>
        <p:txBody>
          <a:bodyPr wrap="square" rtlCol="0">
            <a:spAutoFit/>
          </a:bodyPr>
          <a:lstStyle/>
          <a:p>
            <a:r>
              <a:rPr lang="en-AU" sz="3600" dirty="0"/>
              <a:t>-1</a:t>
            </a:r>
          </a:p>
        </p:txBody>
      </p:sp>
      <p:sp>
        <p:nvSpPr>
          <p:cNvPr id="155" name="TextBox 154"/>
          <p:cNvSpPr txBox="1"/>
          <p:nvPr/>
        </p:nvSpPr>
        <p:spPr>
          <a:xfrm>
            <a:off x="3257741" y="1846191"/>
            <a:ext cx="682978" cy="646331"/>
          </a:xfrm>
          <a:prstGeom prst="rect">
            <a:avLst/>
          </a:prstGeom>
          <a:noFill/>
        </p:spPr>
        <p:txBody>
          <a:bodyPr wrap="square" rtlCol="0">
            <a:spAutoFit/>
          </a:bodyPr>
          <a:lstStyle/>
          <a:p>
            <a:r>
              <a:rPr lang="en-AU" sz="3600" dirty="0"/>
              <a:t>-1</a:t>
            </a:r>
          </a:p>
        </p:txBody>
      </p:sp>
      <p:sp>
        <p:nvSpPr>
          <p:cNvPr id="156" name="TextBox 155"/>
          <p:cNvSpPr txBox="1"/>
          <p:nvPr/>
        </p:nvSpPr>
        <p:spPr>
          <a:xfrm>
            <a:off x="3257741" y="1275769"/>
            <a:ext cx="682978" cy="646331"/>
          </a:xfrm>
          <a:prstGeom prst="rect">
            <a:avLst/>
          </a:prstGeom>
          <a:noFill/>
        </p:spPr>
        <p:txBody>
          <a:bodyPr wrap="square" rtlCol="0">
            <a:spAutoFit/>
          </a:bodyPr>
          <a:lstStyle/>
          <a:p>
            <a:r>
              <a:rPr lang="en-AU" sz="3600" dirty="0"/>
              <a:t>+1</a:t>
            </a:r>
          </a:p>
        </p:txBody>
      </p:sp>
      <p:sp>
        <p:nvSpPr>
          <p:cNvPr id="157" name="TextBox 156"/>
          <p:cNvSpPr txBox="1"/>
          <p:nvPr/>
        </p:nvSpPr>
        <p:spPr>
          <a:xfrm>
            <a:off x="4225195" y="1306547"/>
            <a:ext cx="691215" cy="584775"/>
          </a:xfrm>
          <a:prstGeom prst="rect">
            <a:avLst/>
          </a:prstGeom>
          <a:noFill/>
        </p:spPr>
        <p:txBody>
          <a:bodyPr wrap="none" rtlCol="0">
            <a:spAutoFit/>
          </a:bodyPr>
          <a:lstStyle/>
          <a:p>
            <a:r>
              <a:rPr lang="en-AU" sz="3200" dirty="0"/>
              <a:t>≤ 0</a:t>
            </a:r>
          </a:p>
        </p:txBody>
      </p:sp>
      <p:sp>
        <p:nvSpPr>
          <p:cNvPr id="158" name="TextBox 157"/>
          <p:cNvSpPr txBox="1"/>
          <p:nvPr/>
        </p:nvSpPr>
        <p:spPr>
          <a:xfrm>
            <a:off x="4225195" y="1876969"/>
            <a:ext cx="691215" cy="584775"/>
          </a:xfrm>
          <a:prstGeom prst="rect">
            <a:avLst/>
          </a:prstGeom>
          <a:noFill/>
        </p:spPr>
        <p:txBody>
          <a:bodyPr wrap="none" rtlCol="0">
            <a:spAutoFit/>
          </a:bodyPr>
          <a:lstStyle/>
          <a:p>
            <a:r>
              <a:rPr lang="en-AU" sz="3200" dirty="0"/>
              <a:t>≤ 0</a:t>
            </a:r>
          </a:p>
        </p:txBody>
      </p:sp>
      <p:sp>
        <p:nvSpPr>
          <p:cNvPr id="159" name="TextBox 158"/>
          <p:cNvSpPr txBox="1"/>
          <p:nvPr/>
        </p:nvSpPr>
        <p:spPr>
          <a:xfrm>
            <a:off x="4225195" y="2400463"/>
            <a:ext cx="816249" cy="584775"/>
          </a:xfrm>
          <a:prstGeom prst="rect">
            <a:avLst/>
          </a:prstGeom>
          <a:noFill/>
        </p:spPr>
        <p:txBody>
          <a:bodyPr wrap="none" rtlCol="0">
            <a:spAutoFit/>
          </a:bodyPr>
          <a:lstStyle/>
          <a:p>
            <a:r>
              <a:rPr lang="en-AU" sz="3200" dirty="0"/>
              <a:t>≥ -1</a:t>
            </a:r>
          </a:p>
        </p:txBody>
      </p:sp>
      <p:cxnSp>
        <p:nvCxnSpPr>
          <p:cNvPr id="162" name="Straight Connector 161"/>
          <p:cNvCxnSpPr/>
          <p:nvPr/>
        </p:nvCxnSpPr>
        <p:spPr>
          <a:xfrm flipV="1">
            <a:off x="4184846" y="1453296"/>
            <a:ext cx="0" cy="1458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5538769" y="1759904"/>
            <a:ext cx="249894" cy="646331"/>
          </a:xfrm>
          <a:prstGeom prst="rect">
            <a:avLst/>
          </a:prstGeom>
          <a:noFill/>
        </p:spPr>
        <p:txBody>
          <a:bodyPr wrap="square" rtlCol="0">
            <a:spAutoFit/>
          </a:bodyPr>
          <a:lstStyle/>
          <a:p>
            <a:r>
              <a:rPr lang="en-AU" sz="3600" dirty="0"/>
              <a:t>1</a:t>
            </a:r>
          </a:p>
        </p:txBody>
      </p:sp>
      <p:sp>
        <p:nvSpPr>
          <p:cNvPr id="171" name="TextBox 170"/>
          <p:cNvSpPr txBox="1"/>
          <p:nvPr/>
        </p:nvSpPr>
        <p:spPr>
          <a:xfrm>
            <a:off x="7203353" y="1759904"/>
            <a:ext cx="245197" cy="646331"/>
          </a:xfrm>
          <a:prstGeom prst="rect">
            <a:avLst/>
          </a:prstGeom>
          <a:noFill/>
        </p:spPr>
        <p:txBody>
          <a:bodyPr wrap="square" rtlCol="0">
            <a:spAutoFit/>
          </a:bodyPr>
          <a:lstStyle/>
          <a:p>
            <a:r>
              <a:rPr lang="en-AU" sz="3600" dirty="0"/>
              <a:t>2</a:t>
            </a:r>
          </a:p>
        </p:txBody>
      </p:sp>
      <p:sp>
        <p:nvSpPr>
          <p:cNvPr id="172" name="TextBox 171"/>
          <p:cNvSpPr txBox="1"/>
          <p:nvPr/>
        </p:nvSpPr>
        <p:spPr>
          <a:xfrm>
            <a:off x="6343442" y="2309451"/>
            <a:ext cx="833948" cy="461665"/>
          </a:xfrm>
          <a:prstGeom prst="rect">
            <a:avLst/>
          </a:prstGeom>
          <a:noFill/>
        </p:spPr>
        <p:txBody>
          <a:bodyPr wrap="square" rtlCol="0">
            <a:spAutoFit/>
          </a:bodyPr>
          <a:lstStyle/>
          <a:p>
            <a:r>
              <a:rPr lang="en-AU" sz="2400" dirty="0">
                <a:solidFill>
                  <a:srgbClr val="FFFF00"/>
                </a:solidFill>
              </a:rPr>
              <a:t>5 km</a:t>
            </a:r>
          </a:p>
        </p:txBody>
      </p:sp>
      <p:sp>
        <p:nvSpPr>
          <p:cNvPr id="175" name="TextBox 174"/>
          <p:cNvSpPr txBox="1"/>
          <p:nvPr/>
        </p:nvSpPr>
        <p:spPr>
          <a:xfrm>
            <a:off x="3257741" y="2369685"/>
            <a:ext cx="682978" cy="646331"/>
          </a:xfrm>
          <a:prstGeom prst="rect">
            <a:avLst/>
          </a:prstGeom>
          <a:noFill/>
        </p:spPr>
        <p:txBody>
          <a:bodyPr wrap="square" rtlCol="0">
            <a:spAutoFit/>
          </a:bodyPr>
          <a:lstStyle/>
          <a:p>
            <a:r>
              <a:rPr lang="en-AU" sz="3600" dirty="0"/>
              <a:t>+1</a:t>
            </a:r>
          </a:p>
        </p:txBody>
      </p:sp>
      <p:sp>
        <p:nvSpPr>
          <p:cNvPr id="68" name="TextBox 67"/>
          <p:cNvSpPr txBox="1"/>
          <p:nvPr/>
        </p:nvSpPr>
        <p:spPr>
          <a:xfrm>
            <a:off x="96678" y="4519793"/>
            <a:ext cx="5146930" cy="400110"/>
          </a:xfrm>
          <a:prstGeom prst="rect">
            <a:avLst/>
          </a:prstGeom>
          <a:noFill/>
        </p:spPr>
        <p:txBody>
          <a:bodyPr wrap="square" rtlCol="0">
            <a:spAutoFit/>
          </a:bodyPr>
          <a:lstStyle/>
          <a:p>
            <a:r>
              <a:rPr lang="en-US" sz="2000" dirty="0">
                <a:solidFill>
                  <a:srgbClr val="FF00FF"/>
                </a:solidFill>
              </a:rPr>
              <a:t>Scaling factor: 3 connectivity units = 1 cost unit</a:t>
            </a:r>
          </a:p>
        </p:txBody>
      </p:sp>
      <p:sp>
        <p:nvSpPr>
          <p:cNvPr id="74" name="TextBox 73"/>
          <p:cNvSpPr txBox="1"/>
          <p:nvPr/>
        </p:nvSpPr>
        <p:spPr>
          <a:xfrm>
            <a:off x="5555094" y="4558028"/>
            <a:ext cx="3397458" cy="461665"/>
          </a:xfrm>
          <a:prstGeom prst="rect">
            <a:avLst/>
          </a:prstGeom>
          <a:noFill/>
        </p:spPr>
        <p:txBody>
          <a:bodyPr wrap="square" rtlCol="0">
            <a:spAutoFit/>
          </a:bodyPr>
          <a:lstStyle/>
          <a:p>
            <a:pPr algn="ctr"/>
            <a:r>
              <a:rPr lang="en-US" sz="1200" dirty="0"/>
              <a:t>Beyer et al. 2016</a:t>
            </a:r>
          </a:p>
          <a:p>
            <a:pPr algn="ctr"/>
            <a:r>
              <a:rPr lang="en-US" sz="1200" dirty="0"/>
              <a:t>https://doi.org/10.1016/j.ecolmodel.2016.02.005</a:t>
            </a:r>
          </a:p>
        </p:txBody>
      </p:sp>
      <p:sp>
        <p:nvSpPr>
          <p:cNvPr id="75" name="TextBox 74"/>
          <p:cNvSpPr txBox="1"/>
          <p:nvPr/>
        </p:nvSpPr>
        <p:spPr>
          <a:xfrm>
            <a:off x="5262612" y="737280"/>
            <a:ext cx="3689940" cy="1077218"/>
          </a:xfrm>
          <a:prstGeom prst="rect">
            <a:avLst/>
          </a:prstGeom>
          <a:noFill/>
        </p:spPr>
        <p:txBody>
          <a:bodyPr wrap="square" rtlCol="0">
            <a:spAutoFit/>
          </a:bodyPr>
          <a:lstStyle/>
          <a:p>
            <a:pPr algn="ctr"/>
            <a:r>
              <a:rPr lang="en-US" sz="3200" dirty="0"/>
              <a:t>Let’s just consider islands 1 and 2</a:t>
            </a:r>
          </a:p>
        </p:txBody>
      </p:sp>
    </p:spTree>
    <p:extLst>
      <p:ext uri="{BB962C8B-B14F-4D97-AF65-F5344CB8AC3E}">
        <p14:creationId xmlns:p14="http://schemas.microsoft.com/office/powerpoint/2010/main" val="2230640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2409" y="535534"/>
            <a:ext cx="1417937" cy="646331"/>
          </a:xfrm>
          <a:prstGeom prst="rect">
            <a:avLst/>
          </a:prstGeom>
          <a:noFill/>
        </p:spPr>
        <p:txBody>
          <a:bodyPr wrap="square" rtlCol="0">
            <a:spAutoFit/>
          </a:bodyPr>
          <a:lstStyle/>
          <a:p>
            <a:r>
              <a:rPr lang="en-AU" sz="3600" dirty="0"/>
              <a:t>Min $:</a:t>
            </a:r>
          </a:p>
        </p:txBody>
      </p:sp>
      <p:sp>
        <p:nvSpPr>
          <p:cNvPr id="26" name="TextBox 25"/>
          <p:cNvSpPr txBox="1"/>
          <p:nvPr/>
        </p:nvSpPr>
        <p:spPr>
          <a:xfrm>
            <a:off x="2135201" y="1608066"/>
            <a:ext cx="682978" cy="646331"/>
          </a:xfrm>
          <a:prstGeom prst="rect">
            <a:avLst/>
          </a:prstGeom>
          <a:noFill/>
        </p:spPr>
        <p:txBody>
          <a:bodyPr wrap="square" rtlCol="0">
            <a:spAutoFit/>
          </a:bodyPr>
          <a:lstStyle/>
          <a:p>
            <a:r>
              <a:rPr lang="en-AU" sz="3600" dirty="0"/>
              <a:t>+1</a:t>
            </a:r>
          </a:p>
        </p:txBody>
      </p:sp>
      <p:sp>
        <p:nvSpPr>
          <p:cNvPr id="27" name="TextBox 26"/>
          <p:cNvSpPr txBox="1"/>
          <p:nvPr/>
        </p:nvSpPr>
        <p:spPr>
          <a:xfrm>
            <a:off x="1301874" y="1037644"/>
            <a:ext cx="682978" cy="646331"/>
          </a:xfrm>
          <a:prstGeom prst="rect">
            <a:avLst/>
          </a:prstGeom>
          <a:noFill/>
        </p:spPr>
        <p:txBody>
          <a:bodyPr wrap="square" rtlCol="0">
            <a:spAutoFit/>
          </a:bodyPr>
          <a:lstStyle/>
          <a:p>
            <a:r>
              <a:rPr lang="en-AU" sz="3600" dirty="0"/>
              <a:t>-1</a:t>
            </a:r>
          </a:p>
        </p:txBody>
      </p:sp>
      <p:sp>
        <p:nvSpPr>
          <p:cNvPr id="66" name="TextBox 65"/>
          <p:cNvSpPr txBox="1"/>
          <p:nvPr/>
        </p:nvSpPr>
        <p:spPr>
          <a:xfrm>
            <a:off x="3213242" y="2762988"/>
            <a:ext cx="249894" cy="400110"/>
          </a:xfrm>
          <a:prstGeom prst="rect">
            <a:avLst/>
          </a:prstGeom>
          <a:noFill/>
        </p:spPr>
        <p:txBody>
          <a:bodyPr wrap="square" rtlCol="0">
            <a:spAutoFit/>
          </a:bodyPr>
          <a:lstStyle/>
          <a:p>
            <a:r>
              <a:rPr lang="en-AU" sz="2000" dirty="0"/>
              <a:t>1</a:t>
            </a:r>
          </a:p>
        </p:txBody>
      </p:sp>
      <p:grpSp>
        <p:nvGrpSpPr>
          <p:cNvPr id="88" name="Group 87"/>
          <p:cNvGrpSpPr/>
          <p:nvPr/>
        </p:nvGrpSpPr>
        <p:grpSpPr>
          <a:xfrm>
            <a:off x="5387715" y="1678363"/>
            <a:ext cx="3235861" cy="2584968"/>
            <a:chOff x="4209306" y="1245600"/>
            <a:chExt cx="4380294" cy="3499200"/>
          </a:xfrm>
        </p:grpSpPr>
        <p:sp>
          <p:nvSpPr>
            <p:cNvPr id="89" name="Rectangle 88"/>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93" name="Group 92"/>
            <p:cNvGrpSpPr/>
            <p:nvPr/>
          </p:nvGrpSpPr>
          <p:grpSpPr>
            <a:xfrm>
              <a:off x="6257784" y="3791251"/>
              <a:ext cx="785385" cy="659723"/>
              <a:chOff x="6919200" y="3362400"/>
              <a:chExt cx="785385" cy="659723"/>
            </a:xfrm>
          </p:grpSpPr>
          <p:sp>
            <p:nvSpPr>
              <p:cNvPr id="115" name="Oval 114"/>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6"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94" name="Oval 93"/>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5" name="Picture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97" name="Oval 96"/>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99" name="Group 98"/>
            <p:cNvGrpSpPr/>
            <p:nvPr/>
          </p:nvGrpSpPr>
          <p:grpSpPr>
            <a:xfrm>
              <a:off x="6032665" y="1320117"/>
              <a:ext cx="919679" cy="772531"/>
              <a:chOff x="6032665" y="1320117"/>
              <a:chExt cx="919679" cy="772531"/>
            </a:xfrm>
          </p:grpSpPr>
          <p:sp>
            <p:nvSpPr>
              <p:cNvPr id="113" name="Oval 112"/>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4" name="Picture 1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00" name="Group 99"/>
            <p:cNvGrpSpPr/>
            <p:nvPr/>
          </p:nvGrpSpPr>
          <p:grpSpPr>
            <a:xfrm>
              <a:off x="7579737" y="2919013"/>
              <a:ext cx="714664" cy="600318"/>
              <a:chOff x="7579737" y="2919013"/>
              <a:chExt cx="714664" cy="600318"/>
            </a:xfrm>
          </p:grpSpPr>
          <p:sp>
            <p:nvSpPr>
              <p:cNvPr id="111" name="Oval 11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01" name="Group 100"/>
            <p:cNvGrpSpPr/>
            <p:nvPr/>
          </p:nvGrpSpPr>
          <p:grpSpPr>
            <a:xfrm>
              <a:off x="6595012" y="2995200"/>
              <a:ext cx="714664" cy="600318"/>
              <a:chOff x="7579737" y="2919013"/>
              <a:chExt cx="714664" cy="600318"/>
            </a:xfrm>
          </p:grpSpPr>
          <p:sp>
            <p:nvSpPr>
              <p:cNvPr id="109" name="Oval 108"/>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02" name="Group 101"/>
            <p:cNvGrpSpPr/>
            <p:nvPr/>
          </p:nvGrpSpPr>
          <p:grpSpPr>
            <a:xfrm>
              <a:off x="7625944" y="3780880"/>
              <a:ext cx="714664" cy="600318"/>
              <a:chOff x="7579737" y="2919013"/>
              <a:chExt cx="714664" cy="600318"/>
            </a:xfrm>
          </p:grpSpPr>
          <p:sp>
            <p:nvSpPr>
              <p:cNvPr id="107" name="Oval 106"/>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03" name="Group 102"/>
            <p:cNvGrpSpPr/>
            <p:nvPr/>
          </p:nvGrpSpPr>
          <p:grpSpPr>
            <a:xfrm>
              <a:off x="5046843" y="2402034"/>
              <a:ext cx="1222464" cy="1026871"/>
              <a:chOff x="5046843" y="2402034"/>
              <a:chExt cx="1222464" cy="1026871"/>
            </a:xfrm>
          </p:grpSpPr>
          <p:sp>
            <p:nvSpPr>
              <p:cNvPr id="104" name="Oval 103"/>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cxnSp>
        <p:nvCxnSpPr>
          <p:cNvPr id="118" name="Straight Arrow Connector 117"/>
          <p:cNvCxnSpPr/>
          <p:nvPr/>
        </p:nvCxnSpPr>
        <p:spPr>
          <a:xfrm flipV="1">
            <a:off x="6063475" y="2038793"/>
            <a:ext cx="802219" cy="297648"/>
          </a:xfrm>
          <a:prstGeom prst="straightConnector1">
            <a:avLst/>
          </a:prstGeom>
          <a:ln w="762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1519237" y="3790503"/>
            <a:ext cx="249894" cy="461665"/>
          </a:xfrm>
          <a:prstGeom prst="rect">
            <a:avLst/>
          </a:prstGeom>
          <a:noFill/>
        </p:spPr>
        <p:txBody>
          <a:bodyPr wrap="square" rtlCol="0">
            <a:spAutoFit/>
          </a:bodyPr>
          <a:lstStyle/>
          <a:p>
            <a:r>
              <a:rPr lang="en-AU" sz="2400" dirty="0"/>
              <a:t>1</a:t>
            </a:r>
          </a:p>
        </p:txBody>
      </p:sp>
      <p:sp>
        <p:nvSpPr>
          <p:cNvPr id="138" name="TextBox 137"/>
          <p:cNvSpPr txBox="1"/>
          <p:nvPr/>
        </p:nvSpPr>
        <p:spPr>
          <a:xfrm>
            <a:off x="2334513" y="3790503"/>
            <a:ext cx="249894" cy="461665"/>
          </a:xfrm>
          <a:prstGeom prst="rect">
            <a:avLst/>
          </a:prstGeom>
          <a:noFill/>
        </p:spPr>
        <p:txBody>
          <a:bodyPr wrap="square" rtlCol="0">
            <a:spAutoFit/>
          </a:bodyPr>
          <a:lstStyle/>
          <a:p>
            <a:r>
              <a:rPr lang="en-AU" sz="2400" dirty="0"/>
              <a:t>2</a:t>
            </a:r>
          </a:p>
        </p:txBody>
      </p:sp>
      <p:sp>
        <p:nvSpPr>
          <p:cNvPr id="139" name="TextBox 138"/>
          <p:cNvSpPr txBox="1"/>
          <p:nvPr/>
        </p:nvSpPr>
        <p:spPr>
          <a:xfrm>
            <a:off x="1532861" y="3142582"/>
            <a:ext cx="249894" cy="400110"/>
          </a:xfrm>
          <a:prstGeom prst="rect">
            <a:avLst/>
          </a:prstGeom>
          <a:noFill/>
        </p:spPr>
        <p:txBody>
          <a:bodyPr wrap="square" rtlCol="0">
            <a:spAutoFit/>
          </a:bodyPr>
          <a:lstStyle/>
          <a:p>
            <a:r>
              <a:rPr lang="en-AU" sz="2000" dirty="0"/>
              <a:t>0</a:t>
            </a:r>
          </a:p>
        </p:txBody>
      </p:sp>
      <p:sp>
        <p:nvSpPr>
          <p:cNvPr id="140" name="TextBox 139"/>
          <p:cNvSpPr txBox="1"/>
          <p:nvPr/>
        </p:nvSpPr>
        <p:spPr>
          <a:xfrm>
            <a:off x="2348137" y="3142582"/>
            <a:ext cx="249894" cy="400110"/>
          </a:xfrm>
          <a:prstGeom prst="rect">
            <a:avLst/>
          </a:prstGeom>
          <a:noFill/>
        </p:spPr>
        <p:txBody>
          <a:bodyPr wrap="square" rtlCol="0">
            <a:spAutoFit/>
          </a:bodyPr>
          <a:lstStyle/>
          <a:p>
            <a:r>
              <a:rPr lang="en-AU" sz="2000" dirty="0"/>
              <a:t>1</a:t>
            </a:r>
          </a:p>
        </p:txBody>
      </p:sp>
      <p:sp>
        <p:nvSpPr>
          <p:cNvPr id="141" name="TextBox 140"/>
          <p:cNvSpPr txBox="1"/>
          <p:nvPr/>
        </p:nvSpPr>
        <p:spPr>
          <a:xfrm>
            <a:off x="1513842" y="2742472"/>
            <a:ext cx="249894" cy="400110"/>
          </a:xfrm>
          <a:prstGeom prst="rect">
            <a:avLst/>
          </a:prstGeom>
          <a:noFill/>
        </p:spPr>
        <p:txBody>
          <a:bodyPr wrap="square" rtlCol="0">
            <a:spAutoFit/>
          </a:bodyPr>
          <a:lstStyle/>
          <a:p>
            <a:r>
              <a:rPr lang="en-AU" sz="2000" dirty="0"/>
              <a:t>1</a:t>
            </a:r>
          </a:p>
        </p:txBody>
      </p:sp>
      <p:sp>
        <p:nvSpPr>
          <p:cNvPr id="142" name="TextBox 141"/>
          <p:cNvSpPr txBox="1"/>
          <p:nvPr/>
        </p:nvSpPr>
        <p:spPr>
          <a:xfrm>
            <a:off x="2329118" y="2742472"/>
            <a:ext cx="249894" cy="400110"/>
          </a:xfrm>
          <a:prstGeom prst="rect">
            <a:avLst/>
          </a:prstGeom>
          <a:noFill/>
        </p:spPr>
        <p:txBody>
          <a:bodyPr wrap="square" rtlCol="0">
            <a:spAutoFit/>
          </a:bodyPr>
          <a:lstStyle/>
          <a:p>
            <a:r>
              <a:rPr lang="en-AU" sz="2000" dirty="0"/>
              <a:t>1</a:t>
            </a:r>
          </a:p>
        </p:txBody>
      </p:sp>
      <p:sp>
        <p:nvSpPr>
          <p:cNvPr id="143" name="TextBox 142"/>
          <p:cNvSpPr txBox="1"/>
          <p:nvPr/>
        </p:nvSpPr>
        <p:spPr>
          <a:xfrm>
            <a:off x="589845" y="2819662"/>
            <a:ext cx="769405" cy="369332"/>
          </a:xfrm>
          <a:prstGeom prst="rect">
            <a:avLst/>
          </a:prstGeom>
          <a:noFill/>
        </p:spPr>
        <p:txBody>
          <a:bodyPr wrap="square" rtlCol="0">
            <a:spAutoFit/>
          </a:bodyPr>
          <a:lstStyle/>
          <a:p>
            <a:r>
              <a:rPr lang="en-US" dirty="0"/>
              <a:t>Upper</a:t>
            </a:r>
          </a:p>
        </p:txBody>
      </p:sp>
      <p:sp>
        <p:nvSpPr>
          <p:cNvPr id="144" name="TextBox 143"/>
          <p:cNvSpPr txBox="1"/>
          <p:nvPr/>
        </p:nvSpPr>
        <p:spPr>
          <a:xfrm>
            <a:off x="594856" y="3200345"/>
            <a:ext cx="769405" cy="369332"/>
          </a:xfrm>
          <a:prstGeom prst="rect">
            <a:avLst/>
          </a:prstGeom>
          <a:noFill/>
        </p:spPr>
        <p:txBody>
          <a:bodyPr wrap="square" rtlCol="0">
            <a:spAutoFit/>
          </a:bodyPr>
          <a:lstStyle/>
          <a:p>
            <a:r>
              <a:rPr lang="en-US" dirty="0"/>
              <a:t>Lower</a:t>
            </a:r>
          </a:p>
        </p:txBody>
      </p:sp>
      <p:sp>
        <p:nvSpPr>
          <p:cNvPr id="145" name="TextBox 144"/>
          <p:cNvSpPr txBox="1"/>
          <p:nvPr/>
        </p:nvSpPr>
        <p:spPr>
          <a:xfrm>
            <a:off x="568853" y="3523265"/>
            <a:ext cx="1029228" cy="369332"/>
          </a:xfrm>
          <a:prstGeom prst="rect">
            <a:avLst/>
          </a:prstGeom>
          <a:noFill/>
        </p:spPr>
        <p:txBody>
          <a:bodyPr wrap="square" rtlCol="0">
            <a:spAutoFit/>
          </a:bodyPr>
          <a:lstStyle/>
          <a:p>
            <a:r>
              <a:rPr lang="en-US" dirty="0"/>
              <a:t>V. type</a:t>
            </a:r>
          </a:p>
        </p:txBody>
      </p:sp>
      <p:sp>
        <p:nvSpPr>
          <p:cNvPr id="146" name="TextBox 145"/>
          <p:cNvSpPr txBox="1"/>
          <p:nvPr/>
        </p:nvSpPr>
        <p:spPr>
          <a:xfrm>
            <a:off x="2979789" y="3757463"/>
            <a:ext cx="777576" cy="461665"/>
          </a:xfrm>
          <a:prstGeom prst="rect">
            <a:avLst/>
          </a:prstGeom>
          <a:noFill/>
        </p:spPr>
        <p:txBody>
          <a:bodyPr wrap="square" rtlCol="0">
            <a:spAutoFit/>
          </a:bodyPr>
          <a:lstStyle/>
          <a:p>
            <a:r>
              <a:rPr lang="en-AU" sz="2400" dirty="0"/>
              <a:t>1&amp;2</a:t>
            </a:r>
          </a:p>
        </p:txBody>
      </p:sp>
      <p:sp>
        <p:nvSpPr>
          <p:cNvPr id="147" name="TextBox 146"/>
          <p:cNvSpPr txBox="1"/>
          <p:nvPr/>
        </p:nvSpPr>
        <p:spPr>
          <a:xfrm>
            <a:off x="1301874" y="535533"/>
            <a:ext cx="682978" cy="646331"/>
          </a:xfrm>
          <a:prstGeom prst="rect">
            <a:avLst/>
          </a:prstGeom>
          <a:noFill/>
        </p:spPr>
        <p:txBody>
          <a:bodyPr wrap="square" rtlCol="0">
            <a:spAutoFit/>
          </a:bodyPr>
          <a:lstStyle/>
          <a:p>
            <a:r>
              <a:rPr lang="en-AU" sz="3600" dirty="0"/>
              <a:t>+9</a:t>
            </a:r>
          </a:p>
        </p:txBody>
      </p:sp>
      <p:sp>
        <p:nvSpPr>
          <p:cNvPr id="148" name="TextBox 147"/>
          <p:cNvSpPr txBox="1"/>
          <p:nvPr/>
        </p:nvSpPr>
        <p:spPr>
          <a:xfrm>
            <a:off x="2148539" y="535533"/>
            <a:ext cx="656302" cy="646331"/>
          </a:xfrm>
          <a:prstGeom prst="rect">
            <a:avLst/>
          </a:prstGeom>
          <a:noFill/>
        </p:spPr>
        <p:txBody>
          <a:bodyPr wrap="square" rtlCol="0">
            <a:spAutoFit/>
          </a:bodyPr>
          <a:lstStyle/>
          <a:p>
            <a:r>
              <a:rPr lang="en-AU" sz="3600" dirty="0"/>
              <a:t>+2</a:t>
            </a:r>
          </a:p>
        </p:txBody>
      </p:sp>
      <p:sp>
        <p:nvSpPr>
          <p:cNvPr id="149" name="TextBox 148"/>
          <p:cNvSpPr txBox="1"/>
          <p:nvPr/>
        </p:nvSpPr>
        <p:spPr>
          <a:xfrm>
            <a:off x="3213242" y="3130822"/>
            <a:ext cx="249894" cy="400110"/>
          </a:xfrm>
          <a:prstGeom prst="rect">
            <a:avLst/>
          </a:prstGeom>
          <a:noFill/>
        </p:spPr>
        <p:txBody>
          <a:bodyPr wrap="square" rtlCol="0">
            <a:spAutoFit/>
          </a:bodyPr>
          <a:lstStyle/>
          <a:p>
            <a:r>
              <a:rPr lang="en-AU" sz="2000" dirty="0"/>
              <a:t>0</a:t>
            </a:r>
          </a:p>
        </p:txBody>
      </p:sp>
      <p:sp>
        <p:nvSpPr>
          <p:cNvPr id="150" name="TextBox 149"/>
          <p:cNvSpPr txBox="1"/>
          <p:nvPr/>
        </p:nvSpPr>
        <p:spPr>
          <a:xfrm>
            <a:off x="1532861" y="3505137"/>
            <a:ext cx="249894" cy="400110"/>
          </a:xfrm>
          <a:prstGeom prst="rect">
            <a:avLst/>
          </a:prstGeom>
          <a:noFill/>
        </p:spPr>
        <p:txBody>
          <a:bodyPr wrap="square" rtlCol="0">
            <a:spAutoFit/>
          </a:bodyPr>
          <a:lstStyle/>
          <a:p>
            <a:r>
              <a:rPr lang="en-AU" sz="2000" dirty="0"/>
              <a:t>B</a:t>
            </a:r>
          </a:p>
        </p:txBody>
      </p:sp>
      <p:sp>
        <p:nvSpPr>
          <p:cNvPr id="151" name="TextBox 150"/>
          <p:cNvSpPr txBox="1"/>
          <p:nvPr/>
        </p:nvSpPr>
        <p:spPr>
          <a:xfrm>
            <a:off x="2348137" y="3505137"/>
            <a:ext cx="249894" cy="400110"/>
          </a:xfrm>
          <a:prstGeom prst="rect">
            <a:avLst/>
          </a:prstGeom>
          <a:noFill/>
        </p:spPr>
        <p:txBody>
          <a:bodyPr wrap="square" rtlCol="0">
            <a:spAutoFit/>
          </a:bodyPr>
          <a:lstStyle/>
          <a:p>
            <a:r>
              <a:rPr lang="en-AU" sz="2000" dirty="0"/>
              <a:t>B</a:t>
            </a:r>
          </a:p>
        </p:txBody>
      </p:sp>
      <p:sp>
        <p:nvSpPr>
          <p:cNvPr id="152" name="TextBox 151"/>
          <p:cNvSpPr txBox="1"/>
          <p:nvPr/>
        </p:nvSpPr>
        <p:spPr>
          <a:xfrm>
            <a:off x="3213242" y="3505137"/>
            <a:ext cx="249894" cy="400110"/>
          </a:xfrm>
          <a:prstGeom prst="rect">
            <a:avLst/>
          </a:prstGeom>
          <a:noFill/>
        </p:spPr>
        <p:txBody>
          <a:bodyPr wrap="square" rtlCol="0">
            <a:spAutoFit/>
          </a:bodyPr>
          <a:lstStyle/>
          <a:p>
            <a:r>
              <a:rPr lang="en-AU" sz="2000" dirty="0"/>
              <a:t>B</a:t>
            </a:r>
          </a:p>
        </p:txBody>
      </p:sp>
      <p:sp>
        <p:nvSpPr>
          <p:cNvPr id="153" name="TextBox 152"/>
          <p:cNvSpPr txBox="1"/>
          <p:nvPr/>
        </p:nvSpPr>
        <p:spPr>
          <a:xfrm>
            <a:off x="1301874" y="2131560"/>
            <a:ext cx="682978" cy="646331"/>
          </a:xfrm>
          <a:prstGeom prst="rect">
            <a:avLst/>
          </a:prstGeom>
          <a:noFill/>
        </p:spPr>
        <p:txBody>
          <a:bodyPr wrap="square" rtlCol="0">
            <a:spAutoFit/>
          </a:bodyPr>
          <a:lstStyle/>
          <a:p>
            <a:r>
              <a:rPr lang="en-AU" sz="3600" dirty="0"/>
              <a:t>-1</a:t>
            </a:r>
          </a:p>
        </p:txBody>
      </p:sp>
      <p:sp>
        <p:nvSpPr>
          <p:cNvPr id="154" name="TextBox 153"/>
          <p:cNvSpPr txBox="1"/>
          <p:nvPr/>
        </p:nvSpPr>
        <p:spPr>
          <a:xfrm>
            <a:off x="2135201" y="2131560"/>
            <a:ext cx="682978" cy="646331"/>
          </a:xfrm>
          <a:prstGeom prst="rect">
            <a:avLst/>
          </a:prstGeom>
          <a:noFill/>
        </p:spPr>
        <p:txBody>
          <a:bodyPr wrap="square" rtlCol="0">
            <a:spAutoFit/>
          </a:bodyPr>
          <a:lstStyle/>
          <a:p>
            <a:r>
              <a:rPr lang="en-AU" sz="3600" dirty="0"/>
              <a:t>-1</a:t>
            </a:r>
          </a:p>
        </p:txBody>
      </p:sp>
      <p:sp>
        <p:nvSpPr>
          <p:cNvPr id="155" name="TextBox 154"/>
          <p:cNvSpPr txBox="1"/>
          <p:nvPr/>
        </p:nvSpPr>
        <p:spPr>
          <a:xfrm>
            <a:off x="3019616" y="1608066"/>
            <a:ext cx="682978" cy="646331"/>
          </a:xfrm>
          <a:prstGeom prst="rect">
            <a:avLst/>
          </a:prstGeom>
          <a:noFill/>
        </p:spPr>
        <p:txBody>
          <a:bodyPr wrap="square" rtlCol="0">
            <a:spAutoFit/>
          </a:bodyPr>
          <a:lstStyle/>
          <a:p>
            <a:r>
              <a:rPr lang="en-AU" sz="3600" dirty="0"/>
              <a:t>-1</a:t>
            </a:r>
          </a:p>
        </p:txBody>
      </p:sp>
      <p:sp>
        <p:nvSpPr>
          <p:cNvPr id="156" name="TextBox 155"/>
          <p:cNvSpPr txBox="1"/>
          <p:nvPr/>
        </p:nvSpPr>
        <p:spPr>
          <a:xfrm>
            <a:off x="3019616" y="1037644"/>
            <a:ext cx="682978" cy="646331"/>
          </a:xfrm>
          <a:prstGeom prst="rect">
            <a:avLst/>
          </a:prstGeom>
          <a:noFill/>
        </p:spPr>
        <p:txBody>
          <a:bodyPr wrap="square" rtlCol="0">
            <a:spAutoFit/>
          </a:bodyPr>
          <a:lstStyle/>
          <a:p>
            <a:r>
              <a:rPr lang="en-AU" sz="3600" dirty="0"/>
              <a:t>+1</a:t>
            </a:r>
          </a:p>
        </p:txBody>
      </p:sp>
      <p:sp>
        <p:nvSpPr>
          <p:cNvPr id="157" name="TextBox 156"/>
          <p:cNvSpPr txBox="1"/>
          <p:nvPr/>
        </p:nvSpPr>
        <p:spPr>
          <a:xfrm>
            <a:off x="3987070" y="1068422"/>
            <a:ext cx="691215" cy="584775"/>
          </a:xfrm>
          <a:prstGeom prst="rect">
            <a:avLst/>
          </a:prstGeom>
          <a:noFill/>
        </p:spPr>
        <p:txBody>
          <a:bodyPr wrap="none" rtlCol="0">
            <a:spAutoFit/>
          </a:bodyPr>
          <a:lstStyle/>
          <a:p>
            <a:r>
              <a:rPr lang="en-AU" sz="3200" dirty="0"/>
              <a:t>≤ 0</a:t>
            </a:r>
          </a:p>
        </p:txBody>
      </p:sp>
      <p:sp>
        <p:nvSpPr>
          <p:cNvPr id="158" name="TextBox 157"/>
          <p:cNvSpPr txBox="1"/>
          <p:nvPr/>
        </p:nvSpPr>
        <p:spPr>
          <a:xfrm>
            <a:off x="3987070" y="1638844"/>
            <a:ext cx="691215" cy="584775"/>
          </a:xfrm>
          <a:prstGeom prst="rect">
            <a:avLst/>
          </a:prstGeom>
          <a:noFill/>
        </p:spPr>
        <p:txBody>
          <a:bodyPr wrap="none" rtlCol="0">
            <a:spAutoFit/>
          </a:bodyPr>
          <a:lstStyle/>
          <a:p>
            <a:r>
              <a:rPr lang="en-AU" sz="3200" dirty="0"/>
              <a:t>≤ 0</a:t>
            </a:r>
          </a:p>
        </p:txBody>
      </p:sp>
      <p:sp>
        <p:nvSpPr>
          <p:cNvPr id="159" name="TextBox 158"/>
          <p:cNvSpPr txBox="1"/>
          <p:nvPr/>
        </p:nvSpPr>
        <p:spPr>
          <a:xfrm>
            <a:off x="3987070" y="2162338"/>
            <a:ext cx="816249" cy="584775"/>
          </a:xfrm>
          <a:prstGeom prst="rect">
            <a:avLst/>
          </a:prstGeom>
          <a:noFill/>
        </p:spPr>
        <p:txBody>
          <a:bodyPr wrap="none" rtlCol="0">
            <a:spAutoFit/>
          </a:bodyPr>
          <a:lstStyle/>
          <a:p>
            <a:r>
              <a:rPr lang="en-AU" sz="3200" dirty="0"/>
              <a:t>≥ -1</a:t>
            </a:r>
          </a:p>
        </p:txBody>
      </p:sp>
      <p:cxnSp>
        <p:nvCxnSpPr>
          <p:cNvPr id="162" name="Straight Connector 161"/>
          <p:cNvCxnSpPr/>
          <p:nvPr/>
        </p:nvCxnSpPr>
        <p:spPr>
          <a:xfrm flipV="1">
            <a:off x="3946721" y="1215171"/>
            <a:ext cx="0" cy="1458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5538769" y="1594804"/>
            <a:ext cx="249894" cy="646331"/>
          </a:xfrm>
          <a:prstGeom prst="rect">
            <a:avLst/>
          </a:prstGeom>
          <a:noFill/>
        </p:spPr>
        <p:txBody>
          <a:bodyPr wrap="square" rtlCol="0">
            <a:spAutoFit/>
          </a:bodyPr>
          <a:lstStyle/>
          <a:p>
            <a:r>
              <a:rPr lang="en-AU" sz="3600" dirty="0"/>
              <a:t>1</a:t>
            </a:r>
          </a:p>
        </p:txBody>
      </p:sp>
      <p:sp>
        <p:nvSpPr>
          <p:cNvPr id="171" name="TextBox 170"/>
          <p:cNvSpPr txBox="1"/>
          <p:nvPr/>
        </p:nvSpPr>
        <p:spPr>
          <a:xfrm>
            <a:off x="7203353" y="1594804"/>
            <a:ext cx="245197" cy="646331"/>
          </a:xfrm>
          <a:prstGeom prst="rect">
            <a:avLst/>
          </a:prstGeom>
          <a:noFill/>
        </p:spPr>
        <p:txBody>
          <a:bodyPr wrap="square" rtlCol="0">
            <a:spAutoFit/>
          </a:bodyPr>
          <a:lstStyle/>
          <a:p>
            <a:r>
              <a:rPr lang="en-AU" sz="3600" dirty="0"/>
              <a:t>2</a:t>
            </a:r>
          </a:p>
        </p:txBody>
      </p:sp>
      <p:sp>
        <p:nvSpPr>
          <p:cNvPr id="172" name="TextBox 171"/>
          <p:cNvSpPr txBox="1"/>
          <p:nvPr/>
        </p:nvSpPr>
        <p:spPr>
          <a:xfrm>
            <a:off x="6343442" y="2144351"/>
            <a:ext cx="833948" cy="461665"/>
          </a:xfrm>
          <a:prstGeom prst="rect">
            <a:avLst/>
          </a:prstGeom>
          <a:noFill/>
        </p:spPr>
        <p:txBody>
          <a:bodyPr wrap="square" rtlCol="0">
            <a:spAutoFit/>
          </a:bodyPr>
          <a:lstStyle/>
          <a:p>
            <a:r>
              <a:rPr lang="en-AU" sz="2400" dirty="0">
                <a:solidFill>
                  <a:srgbClr val="FFFF00"/>
                </a:solidFill>
              </a:rPr>
              <a:t>5 km</a:t>
            </a:r>
          </a:p>
        </p:txBody>
      </p:sp>
      <p:sp>
        <p:nvSpPr>
          <p:cNvPr id="175" name="TextBox 174"/>
          <p:cNvSpPr txBox="1"/>
          <p:nvPr/>
        </p:nvSpPr>
        <p:spPr>
          <a:xfrm>
            <a:off x="3019616" y="2131560"/>
            <a:ext cx="682978" cy="646331"/>
          </a:xfrm>
          <a:prstGeom prst="rect">
            <a:avLst/>
          </a:prstGeom>
          <a:noFill/>
        </p:spPr>
        <p:txBody>
          <a:bodyPr wrap="square" rtlCol="0">
            <a:spAutoFit/>
          </a:bodyPr>
          <a:lstStyle/>
          <a:p>
            <a:r>
              <a:rPr lang="en-AU" sz="3600" dirty="0"/>
              <a:t>+1</a:t>
            </a:r>
          </a:p>
        </p:txBody>
      </p:sp>
      <p:cxnSp>
        <p:nvCxnSpPr>
          <p:cNvPr id="5" name="Straight Connector 4"/>
          <p:cNvCxnSpPr/>
          <p:nvPr/>
        </p:nvCxnSpPr>
        <p:spPr>
          <a:xfrm>
            <a:off x="495300" y="2425235"/>
            <a:ext cx="4419600" cy="0"/>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sp>
        <p:nvSpPr>
          <p:cNvPr id="70" name="TextBox 69"/>
          <p:cNvSpPr txBox="1"/>
          <p:nvPr/>
        </p:nvSpPr>
        <p:spPr>
          <a:xfrm>
            <a:off x="197778" y="4315051"/>
            <a:ext cx="4983558" cy="707886"/>
          </a:xfrm>
          <a:prstGeom prst="rect">
            <a:avLst/>
          </a:prstGeom>
          <a:noFill/>
        </p:spPr>
        <p:txBody>
          <a:bodyPr wrap="square" rtlCol="0">
            <a:spAutoFit/>
          </a:bodyPr>
          <a:lstStyle/>
          <a:p>
            <a:r>
              <a:rPr lang="en-US" sz="2000" dirty="0">
                <a:solidFill>
                  <a:srgbClr val="FFFF00"/>
                </a:solidFill>
              </a:rPr>
              <a:t>So, </a:t>
            </a:r>
            <a:r>
              <a:rPr lang="en-US" sz="2000" dirty="0">
                <a:solidFill>
                  <a:srgbClr val="FF9900"/>
                </a:solidFill>
              </a:rPr>
              <a:t>+1 variable </a:t>
            </a:r>
            <a:r>
              <a:rPr lang="en-US" sz="2000" dirty="0">
                <a:solidFill>
                  <a:srgbClr val="FFFF00"/>
                </a:solidFill>
              </a:rPr>
              <a:t>and </a:t>
            </a:r>
            <a:r>
              <a:rPr lang="en-US" sz="2000" dirty="0">
                <a:solidFill>
                  <a:srgbClr val="00B050"/>
                </a:solidFill>
              </a:rPr>
              <a:t>+2 constraints </a:t>
            </a:r>
            <a:r>
              <a:rPr lang="en-US" sz="2000" dirty="0">
                <a:solidFill>
                  <a:srgbClr val="FFFF00"/>
                </a:solidFill>
              </a:rPr>
              <a:t>per pair of planning units.. increases problem size a lot!</a:t>
            </a:r>
          </a:p>
        </p:txBody>
      </p:sp>
      <p:sp>
        <p:nvSpPr>
          <p:cNvPr id="71" name="Title 1"/>
          <p:cNvSpPr txBox="1">
            <a:spLocks/>
          </p:cNvSpPr>
          <p:nvPr/>
        </p:nvSpPr>
        <p:spPr>
          <a:xfrm>
            <a:off x="292168" y="-108346"/>
            <a:ext cx="8559665"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US" sz="3600" dirty="0"/>
              <a:t>What if connectivity = 1/distance?</a:t>
            </a:r>
          </a:p>
        </p:txBody>
      </p:sp>
      <p:sp>
        <p:nvSpPr>
          <p:cNvPr id="69" name="TextBox 68"/>
          <p:cNvSpPr txBox="1"/>
          <p:nvPr/>
        </p:nvSpPr>
        <p:spPr>
          <a:xfrm>
            <a:off x="2867165" y="540759"/>
            <a:ext cx="1636135" cy="646331"/>
          </a:xfrm>
          <a:prstGeom prst="rect">
            <a:avLst/>
          </a:prstGeom>
          <a:noFill/>
        </p:spPr>
        <p:txBody>
          <a:bodyPr wrap="square" rtlCol="0">
            <a:spAutoFit/>
          </a:bodyPr>
          <a:lstStyle/>
          <a:p>
            <a:r>
              <a:rPr lang="en-AU" sz="3600" dirty="0">
                <a:solidFill>
                  <a:srgbClr val="FF9900"/>
                </a:solidFill>
              </a:rPr>
              <a:t>-3*1/5</a:t>
            </a:r>
          </a:p>
        </p:txBody>
      </p:sp>
      <p:sp>
        <p:nvSpPr>
          <p:cNvPr id="2" name="TextBox 1"/>
          <p:cNvSpPr txBox="1"/>
          <p:nvPr/>
        </p:nvSpPr>
        <p:spPr>
          <a:xfrm>
            <a:off x="83277" y="1104610"/>
            <a:ext cx="584577" cy="523220"/>
          </a:xfrm>
          <a:prstGeom prst="rect">
            <a:avLst/>
          </a:prstGeom>
          <a:noFill/>
        </p:spPr>
        <p:txBody>
          <a:bodyPr wrap="square" rtlCol="0">
            <a:spAutoFit/>
          </a:bodyPr>
          <a:lstStyle/>
          <a:p>
            <a:r>
              <a:rPr lang="en-US" sz="2800" dirty="0">
                <a:solidFill>
                  <a:srgbClr val="00B050"/>
                </a:solidFill>
              </a:rPr>
              <a:t>(1)</a:t>
            </a:r>
          </a:p>
        </p:txBody>
      </p:sp>
      <p:sp>
        <p:nvSpPr>
          <p:cNvPr id="73" name="TextBox 72"/>
          <p:cNvSpPr txBox="1"/>
          <p:nvPr/>
        </p:nvSpPr>
        <p:spPr>
          <a:xfrm>
            <a:off x="67595" y="1673800"/>
            <a:ext cx="615940" cy="523220"/>
          </a:xfrm>
          <a:prstGeom prst="rect">
            <a:avLst/>
          </a:prstGeom>
          <a:noFill/>
        </p:spPr>
        <p:txBody>
          <a:bodyPr wrap="square" rtlCol="0">
            <a:spAutoFit/>
          </a:bodyPr>
          <a:lstStyle/>
          <a:p>
            <a:r>
              <a:rPr lang="en-US" sz="2800" dirty="0">
                <a:solidFill>
                  <a:srgbClr val="00B050"/>
                </a:solidFill>
              </a:rPr>
              <a:t>(2)</a:t>
            </a:r>
          </a:p>
        </p:txBody>
      </p:sp>
      <p:sp>
        <p:nvSpPr>
          <p:cNvPr id="74" name="TextBox 73"/>
          <p:cNvSpPr txBox="1"/>
          <p:nvPr/>
        </p:nvSpPr>
        <p:spPr>
          <a:xfrm flipH="1">
            <a:off x="-2286000" y="1423400"/>
            <a:ext cx="152400" cy="369332"/>
          </a:xfrm>
          <a:prstGeom prst="rect">
            <a:avLst/>
          </a:prstGeom>
          <a:noFill/>
        </p:spPr>
        <p:txBody>
          <a:bodyPr wrap="square" rtlCol="0">
            <a:spAutoFit/>
          </a:bodyPr>
          <a:lstStyle/>
          <a:p>
            <a:r>
              <a:rPr lang="en-US" dirty="0"/>
              <a:t>1</a:t>
            </a:r>
          </a:p>
        </p:txBody>
      </p:sp>
      <p:sp>
        <p:nvSpPr>
          <p:cNvPr id="75" name="TextBox 74"/>
          <p:cNvSpPr txBox="1"/>
          <p:nvPr/>
        </p:nvSpPr>
        <p:spPr>
          <a:xfrm>
            <a:off x="5262612" y="534080"/>
            <a:ext cx="3689940" cy="1077218"/>
          </a:xfrm>
          <a:prstGeom prst="rect">
            <a:avLst/>
          </a:prstGeom>
          <a:noFill/>
        </p:spPr>
        <p:txBody>
          <a:bodyPr wrap="square" rtlCol="0">
            <a:spAutoFit/>
          </a:bodyPr>
          <a:lstStyle/>
          <a:p>
            <a:pPr algn="ctr"/>
            <a:r>
              <a:rPr lang="en-US" sz="3200" dirty="0"/>
              <a:t>Let’s just consider islands 1 and 2</a:t>
            </a:r>
          </a:p>
        </p:txBody>
      </p:sp>
      <p:sp>
        <p:nvSpPr>
          <p:cNvPr id="76" name="TextBox 75"/>
          <p:cNvSpPr txBox="1"/>
          <p:nvPr/>
        </p:nvSpPr>
        <p:spPr>
          <a:xfrm>
            <a:off x="5539157" y="4352862"/>
            <a:ext cx="3325100" cy="707886"/>
          </a:xfrm>
          <a:prstGeom prst="rect">
            <a:avLst/>
          </a:prstGeom>
          <a:noFill/>
        </p:spPr>
        <p:txBody>
          <a:bodyPr wrap="square" rtlCol="0">
            <a:spAutoFit/>
          </a:bodyPr>
          <a:lstStyle/>
          <a:p>
            <a:pPr algn="ctr"/>
            <a:r>
              <a:rPr lang="en-US" sz="2000" dirty="0">
                <a:solidFill>
                  <a:srgbClr val="FFFF00"/>
                </a:solidFill>
              </a:rPr>
              <a:t>E.g., 1k planning = </a:t>
            </a:r>
          </a:p>
          <a:p>
            <a:pPr algn="ctr"/>
            <a:r>
              <a:rPr lang="en-US" sz="2000" dirty="0">
                <a:solidFill>
                  <a:srgbClr val="FFFF00"/>
                </a:solidFill>
              </a:rPr>
              <a:t>~500k extra constraints</a:t>
            </a:r>
          </a:p>
        </p:txBody>
      </p:sp>
    </p:spTree>
    <p:extLst>
      <p:ext uri="{BB962C8B-B14F-4D97-AF65-F5344CB8AC3E}">
        <p14:creationId xmlns:p14="http://schemas.microsoft.com/office/powerpoint/2010/main" val="2585809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latin typeface="Courier New" panose="02070309020205020404" pitchFamily="49" charset="0"/>
                <a:cs typeface="Courier New" panose="02070309020205020404" pitchFamily="49" charset="0"/>
              </a:rPr>
              <a:t>prioritizr</a:t>
            </a:r>
            <a:endParaRPr lang="en-AU" dirty="0">
              <a:latin typeface="Courier New" panose="02070309020205020404" pitchFamily="49" charset="0"/>
              <a:cs typeface="Courier New" panose="02070309020205020404" pitchFamily="49" charset="0"/>
            </a:endParaRPr>
          </a:p>
        </p:txBody>
      </p:sp>
      <p:pic>
        <p:nvPicPr>
          <p:cNvPr id="1026" name="Picture 2" descr="logo_lar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9600" y="1541851"/>
            <a:ext cx="2490227" cy="28587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5200" y="1310400"/>
            <a:ext cx="5320800"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Human readable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36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Design your problem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3600" b="0" i="0" u="none" strike="noStrike" kern="1200" cap="none" spc="0" normalizeH="0" baseline="0" noProof="0" dirty="0">
              <a:ln>
                <a:noFill/>
              </a:ln>
              <a:solidFill>
                <a:prstClr val="white"/>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Solve it fast!</a:t>
            </a:r>
          </a:p>
        </p:txBody>
      </p:sp>
      <p:sp>
        <p:nvSpPr>
          <p:cNvPr id="4" name="TextBox 3">
            <a:extLst>
              <a:ext uri="{FF2B5EF4-FFF2-40B4-BE49-F238E27FC236}">
                <a16:creationId xmlns:a16="http://schemas.microsoft.com/office/drawing/2014/main" id="{028450CD-84CE-6856-7583-A75B910B10B2}"/>
              </a:ext>
            </a:extLst>
          </p:cNvPr>
          <p:cNvSpPr txBox="1"/>
          <p:nvPr/>
        </p:nvSpPr>
        <p:spPr>
          <a:xfrm>
            <a:off x="4855265" y="4783632"/>
            <a:ext cx="4338430" cy="307777"/>
          </a:xfrm>
          <a:prstGeom prst="rect">
            <a:avLst/>
          </a:prstGeom>
          <a:noFill/>
        </p:spPr>
        <p:txBody>
          <a:bodyPr wrap="square" rtlCol="0">
            <a:spAutoFit/>
          </a:bodyPr>
          <a:lstStyle/>
          <a:p>
            <a:r>
              <a:rPr lang="en-NZ" sz="1400" dirty="0"/>
              <a:t>Hanson </a:t>
            </a:r>
            <a:r>
              <a:rPr lang="en-NZ" sz="1400" i="1" dirty="0"/>
              <a:t>et al. </a:t>
            </a:r>
            <a:r>
              <a:rPr lang="en-NZ" sz="1400" dirty="0"/>
              <a:t>2025 https://doi.org/10.1111/cobi.14376</a:t>
            </a:r>
          </a:p>
        </p:txBody>
      </p:sp>
    </p:spTree>
    <p:extLst>
      <p:ext uri="{BB962C8B-B14F-4D97-AF65-F5344CB8AC3E}">
        <p14:creationId xmlns:p14="http://schemas.microsoft.com/office/powerpoint/2010/main" val="4057716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56340" y="1341058"/>
            <a:ext cx="290720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a:ln>
                  <a:noFill/>
                </a:ln>
                <a:solidFill>
                  <a:prstClr val="white"/>
                </a:solidFill>
                <a:effectLst/>
                <a:uLnTx/>
                <a:uFillTx/>
                <a:latin typeface="Calibri"/>
                <a:ea typeface="+mn-ea"/>
                <a:cs typeface="+mn-cs"/>
              </a:rPr>
              <a:t>Input to solver</a:t>
            </a:r>
            <a:endParaRPr kumimoji="0" lang="en-AU" sz="36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p:cNvSpPr txBox="1"/>
          <p:nvPr/>
        </p:nvSpPr>
        <p:spPr>
          <a:xfrm>
            <a:off x="5331567" y="2532307"/>
            <a:ext cx="286738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Solve problem</a:t>
            </a:r>
          </a:p>
        </p:txBody>
      </p:sp>
      <p:sp>
        <p:nvSpPr>
          <p:cNvPr id="7" name="TextBox 6"/>
          <p:cNvSpPr txBox="1"/>
          <p:nvPr/>
        </p:nvSpPr>
        <p:spPr>
          <a:xfrm>
            <a:off x="4804777" y="4148135"/>
            <a:ext cx="12211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Maps</a:t>
            </a:r>
          </a:p>
        </p:txBody>
      </p:sp>
      <p:sp>
        <p:nvSpPr>
          <p:cNvPr id="8" name="TextBox 7"/>
          <p:cNvSpPr txBox="1"/>
          <p:nvPr/>
        </p:nvSpPr>
        <p:spPr>
          <a:xfrm>
            <a:off x="7103225" y="4148135"/>
            <a:ext cx="18334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Statistics</a:t>
            </a:r>
          </a:p>
        </p:txBody>
      </p:sp>
      <p:cxnSp>
        <p:nvCxnSpPr>
          <p:cNvPr id="12" name="Straight Arrow Connector 11"/>
          <p:cNvCxnSpPr>
            <a:cxnSpLocks/>
            <a:stCxn id="4" idx="3"/>
          </p:cNvCxnSpPr>
          <p:nvPr/>
        </p:nvCxnSpPr>
        <p:spPr>
          <a:xfrm flipV="1">
            <a:off x="1461373" y="1552712"/>
            <a:ext cx="3935924" cy="1017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6" idx="3"/>
            <a:endCxn id="2" idx="1"/>
          </p:cNvCxnSpPr>
          <p:nvPr/>
        </p:nvCxnSpPr>
        <p:spPr>
          <a:xfrm flipV="1">
            <a:off x="2879390" y="1664224"/>
            <a:ext cx="2476950" cy="60602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 idx="2"/>
            <a:endCxn id="5" idx="0"/>
          </p:cNvCxnSpPr>
          <p:nvPr/>
        </p:nvCxnSpPr>
        <p:spPr>
          <a:xfrm>
            <a:off x="6765261" y="1977633"/>
            <a:ext cx="0" cy="55467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7" idx="0"/>
          </p:cNvCxnSpPr>
          <p:nvPr/>
        </p:nvCxnSpPr>
        <p:spPr>
          <a:xfrm flipH="1">
            <a:off x="5415361" y="3178638"/>
            <a:ext cx="134990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8" idx="0"/>
          </p:cNvCxnSpPr>
          <p:nvPr/>
        </p:nvCxnSpPr>
        <p:spPr>
          <a:xfrm>
            <a:off x="6765261" y="3178638"/>
            <a:ext cx="125469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156493" y="117147"/>
            <a:ext cx="5247014"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prstClr val="white"/>
                </a:solidFill>
                <a:effectLst/>
                <a:uLnTx/>
                <a:uFillTx/>
                <a:latin typeface="Calibri"/>
                <a:ea typeface="+mn-ea"/>
                <a:cs typeface="+mn-cs"/>
              </a:rPr>
              <a:t>Package workflow</a:t>
            </a:r>
          </a:p>
        </p:txBody>
      </p:sp>
      <p:cxnSp>
        <p:nvCxnSpPr>
          <p:cNvPr id="30" name="Straight Arrow Connector 29"/>
          <p:cNvCxnSpPr>
            <a:cxnSpLocks/>
            <a:stCxn id="11" idx="3"/>
          </p:cNvCxnSpPr>
          <p:nvPr/>
        </p:nvCxnSpPr>
        <p:spPr>
          <a:xfrm flipV="1">
            <a:off x="3306045" y="1857375"/>
            <a:ext cx="2091252" cy="10286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644947D-0AFE-ACA7-DFA5-1798CFBBBF14}"/>
              </a:ext>
            </a:extLst>
          </p:cNvPr>
          <p:cNvSpPr txBox="1"/>
          <p:nvPr/>
        </p:nvSpPr>
        <p:spPr>
          <a:xfrm>
            <a:off x="406597" y="1331302"/>
            <a:ext cx="105477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Data</a:t>
            </a:r>
          </a:p>
        </p:txBody>
      </p:sp>
      <p:sp>
        <p:nvSpPr>
          <p:cNvPr id="6" name="TextBox 5">
            <a:extLst>
              <a:ext uri="{FF2B5EF4-FFF2-40B4-BE49-F238E27FC236}">
                <a16:creationId xmlns:a16="http://schemas.microsoft.com/office/drawing/2014/main" id="{E0E8BE40-266F-C06D-807E-44254067B8D8}"/>
              </a:ext>
            </a:extLst>
          </p:cNvPr>
          <p:cNvSpPr txBox="1"/>
          <p:nvPr/>
        </p:nvSpPr>
        <p:spPr>
          <a:xfrm>
            <a:off x="406597" y="1947081"/>
            <a:ext cx="247279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Formulation</a:t>
            </a:r>
          </a:p>
        </p:txBody>
      </p:sp>
      <p:sp>
        <p:nvSpPr>
          <p:cNvPr id="11" name="TextBox 10">
            <a:extLst>
              <a:ext uri="{FF2B5EF4-FFF2-40B4-BE49-F238E27FC236}">
                <a16:creationId xmlns:a16="http://schemas.microsoft.com/office/drawing/2014/main" id="{C52CED24-1CE7-600B-D1DA-C470F90443A0}"/>
              </a:ext>
            </a:extLst>
          </p:cNvPr>
          <p:cNvSpPr txBox="1"/>
          <p:nvPr/>
        </p:nvSpPr>
        <p:spPr>
          <a:xfrm>
            <a:off x="406597" y="2562860"/>
            <a:ext cx="289944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Solver settings</a:t>
            </a:r>
          </a:p>
        </p:txBody>
      </p:sp>
    </p:spTree>
    <p:extLst>
      <p:ext uri="{BB962C8B-B14F-4D97-AF65-F5344CB8AC3E}">
        <p14:creationId xmlns:p14="http://schemas.microsoft.com/office/powerpoint/2010/main" val="573422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683211" y="1210962"/>
            <a:ext cx="4253464" cy="3719384"/>
          </a:xfrm>
          <a:prstGeom prst="rect">
            <a:avLst/>
          </a:prstGeom>
          <a:solidFill>
            <a:srgbClr val="4F4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406597" y="1331302"/>
            <a:ext cx="105477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Data</a:t>
            </a:r>
          </a:p>
        </p:txBody>
      </p:sp>
      <p:sp>
        <p:nvSpPr>
          <p:cNvPr id="9" name="TextBox 8"/>
          <p:cNvSpPr txBox="1"/>
          <p:nvPr/>
        </p:nvSpPr>
        <p:spPr>
          <a:xfrm>
            <a:off x="406597" y="1947081"/>
            <a:ext cx="247279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Formulation</a:t>
            </a:r>
          </a:p>
        </p:txBody>
      </p:sp>
      <p:sp>
        <p:nvSpPr>
          <p:cNvPr id="2" name="TextBox 1"/>
          <p:cNvSpPr txBox="1"/>
          <p:nvPr/>
        </p:nvSpPr>
        <p:spPr>
          <a:xfrm>
            <a:off x="5356340" y="1341058"/>
            <a:ext cx="290720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a:ln>
                  <a:noFill/>
                </a:ln>
                <a:solidFill>
                  <a:prstClr val="white"/>
                </a:solidFill>
                <a:effectLst/>
                <a:uLnTx/>
                <a:uFillTx/>
                <a:latin typeface="Calibri"/>
                <a:ea typeface="+mn-ea"/>
                <a:cs typeface="+mn-cs"/>
              </a:rPr>
              <a:t>Input to solver</a:t>
            </a:r>
            <a:endParaRPr kumimoji="0" lang="en-AU" sz="36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p:cNvSpPr txBox="1"/>
          <p:nvPr/>
        </p:nvSpPr>
        <p:spPr>
          <a:xfrm>
            <a:off x="5331567" y="2532307"/>
            <a:ext cx="286738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Solve problem</a:t>
            </a:r>
          </a:p>
        </p:txBody>
      </p:sp>
      <p:sp>
        <p:nvSpPr>
          <p:cNvPr id="7" name="TextBox 6"/>
          <p:cNvSpPr txBox="1"/>
          <p:nvPr/>
        </p:nvSpPr>
        <p:spPr>
          <a:xfrm>
            <a:off x="4804777" y="4148135"/>
            <a:ext cx="12211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Maps</a:t>
            </a:r>
          </a:p>
        </p:txBody>
      </p:sp>
      <p:sp>
        <p:nvSpPr>
          <p:cNvPr id="8" name="TextBox 7"/>
          <p:cNvSpPr txBox="1"/>
          <p:nvPr/>
        </p:nvSpPr>
        <p:spPr>
          <a:xfrm>
            <a:off x="7103225" y="4148135"/>
            <a:ext cx="18334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Statistics</a:t>
            </a:r>
          </a:p>
        </p:txBody>
      </p:sp>
      <p:cxnSp>
        <p:nvCxnSpPr>
          <p:cNvPr id="12" name="Straight Arrow Connector 11"/>
          <p:cNvCxnSpPr>
            <a:stCxn id="3" idx="3"/>
          </p:cNvCxnSpPr>
          <p:nvPr/>
        </p:nvCxnSpPr>
        <p:spPr>
          <a:xfrm flipV="1">
            <a:off x="1461373" y="1552712"/>
            <a:ext cx="3935924" cy="1017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3"/>
            <a:endCxn id="2" idx="1"/>
          </p:cNvCxnSpPr>
          <p:nvPr/>
        </p:nvCxnSpPr>
        <p:spPr>
          <a:xfrm flipV="1">
            <a:off x="2879390" y="1664224"/>
            <a:ext cx="2476950" cy="60602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 idx="2"/>
            <a:endCxn id="5" idx="0"/>
          </p:cNvCxnSpPr>
          <p:nvPr/>
        </p:nvCxnSpPr>
        <p:spPr>
          <a:xfrm>
            <a:off x="6765261" y="1977633"/>
            <a:ext cx="0" cy="55467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7" idx="0"/>
          </p:cNvCxnSpPr>
          <p:nvPr/>
        </p:nvCxnSpPr>
        <p:spPr>
          <a:xfrm flipH="1">
            <a:off x="5415361" y="3178638"/>
            <a:ext cx="134990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8" idx="0"/>
          </p:cNvCxnSpPr>
          <p:nvPr/>
        </p:nvCxnSpPr>
        <p:spPr>
          <a:xfrm>
            <a:off x="6765261" y="3178638"/>
            <a:ext cx="125469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2" descr="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066" y="1658"/>
            <a:ext cx="1324396" cy="151693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56493" y="117147"/>
            <a:ext cx="5247014"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prstClr val="white"/>
                </a:solidFill>
                <a:effectLst/>
                <a:uLnTx/>
                <a:uFillTx/>
                <a:latin typeface="Calibri"/>
                <a:ea typeface="+mn-ea"/>
                <a:cs typeface="+mn-cs"/>
              </a:rPr>
              <a:t>Package workflow</a:t>
            </a:r>
          </a:p>
        </p:txBody>
      </p:sp>
      <p:sp>
        <p:nvSpPr>
          <p:cNvPr id="28" name="TextBox 27"/>
          <p:cNvSpPr txBox="1"/>
          <p:nvPr/>
        </p:nvSpPr>
        <p:spPr>
          <a:xfrm>
            <a:off x="406597" y="2562860"/>
            <a:ext cx="289944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Solver settings</a:t>
            </a:r>
          </a:p>
        </p:txBody>
      </p:sp>
      <p:cxnSp>
        <p:nvCxnSpPr>
          <p:cNvPr id="29" name="Straight Arrow Connector 28"/>
          <p:cNvCxnSpPr>
            <a:cxnSpLocks/>
            <a:stCxn id="28" idx="3"/>
          </p:cNvCxnSpPr>
          <p:nvPr/>
        </p:nvCxnSpPr>
        <p:spPr>
          <a:xfrm flipV="1">
            <a:off x="3306045" y="1857375"/>
            <a:ext cx="2091252" cy="10286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07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683211" y="1210962"/>
            <a:ext cx="4253464" cy="3719384"/>
          </a:xfrm>
          <a:prstGeom prst="rect">
            <a:avLst/>
          </a:prstGeom>
          <a:solidFill>
            <a:srgbClr val="4F4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1"/>
          <p:cNvSpPr txBox="1"/>
          <p:nvPr/>
        </p:nvSpPr>
        <p:spPr>
          <a:xfrm>
            <a:off x="5356340" y="1341058"/>
            <a:ext cx="290720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a:ln>
                  <a:noFill/>
                </a:ln>
                <a:solidFill>
                  <a:prstClr val="white"/>
                </a:solidFill>
                <a:effectLst/>
                <a:uLnTx/>
                <a:uFillTx/>
                <a:latin typeface="Calibri"/>
                <a:ea typeface="+mn-ea"/>
                <a:cs typeface="+mn-cs"/>
              </a:rPr>
              <a:t>Input to solver</a:t>
            </a:r>
            <a:endParaRPr kumimoji="0" lang="en-AU" sz="36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p:cNvSpPr txBox="1"/>
          <p:nvPr/>
        </p:nvSpPr>
        <p:spPr>
          <a:xfrm>
            <a:off x="5331567" y="2532307"/>
            <a:ext cx="286738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Solve problem</a:t>
            </a:r>
          </a:p>
        </p:txBody>
      </p:sp>
      <p:sp>
        <p:nvSpPr>
          <p:cNvPr id="7" name="TextBox 6"/>
          <p:cNvSpPr txBox="1"/>
          <p:nvPr/>
        </p:nvSpPr>
        <p:spPr>
          <a:xfrm>
            <a:off x="4804777" y="4148135"/>
            <a:ext cx="12211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Maps</a:t>
            </a:r>
          </a:p>
        </p:txBody>
      </p:sp>
      <p:sp>
        <p:nvSpPr>
          <p:cNvPr id="8" name="TextBox 7"/>
          <p:cNvSpPr txBox="1"/>
          <p:nvPr/>
        </p:nvSpPr>
        <p:spPr>
          <a:xfrm>
            <a:off x="7103225" y="4148135"/>
            <a:ext cx="18334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Statistics</a:t>
            </a:r>
          </a:p>
        </p:txBody>
      </p:sp>
      <p:cxnSp>
        <p:nvCxnSpPr>
          <p:cNvPr id="12" name="Straight Arrow Connector 11"/>
          <p:cNvCxnSpPr>
            <a:cxnSpLocks/>
            <a:stCxn id="4" idx="3"/>
          </p:cNvCxnSpPr>
          <p:nvPr/>
        </p:nvCxnSpPr>
        <p:spPr>
          <a:xfrm flipV="1">
            <a:off x="1461373" y="1552712"/>
            <a:ext cx="3935924" cy="1017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6" idx="3"/>
            <a:endCxn id="2" idx="1"/>
          </p:cNvCxnSpPr>
          <p:nvPr/>
        </p:nvCxnSpPr>
        <p:spPr>
          <a:xfrm flipV="1">
            <a:off x="2879390" y="1664224"/>
            <a:ext cx="2476950" cy="60602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 idx="2"/>
            <a:endCxn id="5" idx="0"/>
          </p:cNvCxnSpPr>
          <p:nvPr/>
        </p:nvCxnSpPr>
        <p:spPr>
          <a:xfrm>
            <a:off x="6765261" y="1977633"/>
            <a:ext cx="0" cy="55467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7" idx="0"/>
          </p:cNvCxnSpPr>
          <p:nvPr/>
        </p:nvCxnSpPr>
        <p:spPr>
          <a:xfrm flipH="1">
            <a:off x="5415361" y="3178638"/>
            <a:ext cx="134990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8" idx="0"/>
          </p:cNvCxnSpPr>
          <p:nvPr/>
        </p:nvCxnSpPr>
        <p:spPr>
          <a:xfrm>
            <a:off x="6765261" y="3178638"/>
            <a:ext cx="125469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cxnSpLocks/>
            <a:stCxn id="7" idx="2"/>
          </p:cNvCxnSpPr>
          <p:nvPr/>
        </p:nvCxnSpPr>
        <p:spPr>
          <a:xfrm rot="5400000" flipH="1">
            <a:off x="1347493" y="726598"/>
            <a:ext cx="3139998" cy="4995739"/>
          </a:xfrm>
          <a:prstGeom prst="bentConnector4">
            <a:avLst>
              <a:gd name="adj1" fmla="val -7280"/>
              <a:gd name="adj2" fmla="val 104576"/>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0800000">
            <a:off x="410099" y="2911772"/>
            <a:ext cx="7609853" cy="2130175"/>
          </a:xfrm>
          <a:prstGeom prst="bentConnector3">
            <a:avLst>
              <a:gd name="adj1" fmla="val 10282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2" descr="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066" y="1658"/>
            <a:ext cx="1324396" cy="151693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56493" y="117147"/>
            <a:ext cx="5247014"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dirty="0">
                <a:ln>
                  <a:noFill/>
                </a:ln>
                <a:solidFill>
                  <a:prstClr val="white"/>
                </a:solidFill>
                <a:effectLst/>
                <a:uLnTx/>
                <a:uFillTx/>
                <a:latin typeface="Calibri"/>
                <a:ea typeface="+mn-ea"/>
                <a:cs typeface="+mn-cs"/>
              </a:rPr>
              <a:t>Package workflow</a:t>
            </a:r>
          </a:p>
        </p:txBody>
      </p:sp>
      <p:cxnSp>
        <p:nvCxnSpPr>
          <p:cNvPr id="37" name="Elbow Connector 36"/>
          <p:cNvCxnSpPr/>
          <p:nvPr/>
        </p:nvCxnSpPr>
        <p:spPr>
          <a:xfrm rot="10800000">
            <a:off x="418504" y="2270247"/>
            <a:ext cx="7643871" cy="2771698"/>
          </a:xfrm>
          <a:prstGeom prst="bentConnector3">
            <a:avLst>
              <a:gd name="adj1" fmla="val 10299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1" idx="3"/>
          </p:cNvCxnSpPr>
          <p:nvPr/>
        </p:nvCxnSpPr>
        <p:spPr>
          <a:xfrm flipV="1">
            <a:off x="3306045" y="1857375"/>
            <a:ext cx="2091252" cy="10286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C47611C-4F8D-9BE1-D76F-1B9736A14970}"/>
              </a:ext>
            </a:extLst>
          </p:cNvPr>
          <p:cNvSpPr txBox="1"/>
          <p:nvPr/>
        </p:nvSpPr>
        <p:spPr>
          <a:xfrm>
            <a:off x="406597" y="1331302"/>
            <a:ext cx="105477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Data</a:t>
            </a:r>
          </a:p>
        </p:txBody>
      </p:sp>
      <p:sp>
        <p:nvSpPr>
          <p:cNvPr id="6" name="TextBox 5">
            <a:extLst>
              <a:ext uri="{FF2B5EF4-FFF2-40B4-BE49-F238E27FC236}">
                <a16:creationId xmlns:a16="http://schemas.microsoft.com/office/drawing/2014/main" id="{0FCC5B29-0BC9-4F7E-ABB0-7161A05E01E3}"/>
              </a:ext>
            </a:extLst>
          </p:cNvPr>
          <p:cNvSpPr txBox="1"/>
          <p:nvPr/>
        </p:nvSpPr>
        <p:spPr>
          <a:xfrm>
            <a:off x="406597" y="1947081"/>
            <a:ext cx="247279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Formulation</a:t>
            </a:r>
          </a:p>
        </p:txBody>
      </p:sp>
      <p:sp>
        <p:nvSpPr>
          <p:cNvPr id="11" name="TextBox 10">
            <a:extLst>
              <a:ext uri="{FF2B5EF4-FFF2-40B4-BE49-F238E27FC236}">
                <a16:creationId xmlns:a16="http://schemas.microsoft.com/office/drawing/2014/main" id="{E7596E82-44BA-1E44-1117-F4E2F1E79932}"/>
              </a:ext>
            </a:extLst>
          </p:cNvPr>
          <p:cNvSpPr txBox="1"/>
          <p:nvPr/>
        </p:nvSpPr>
        <p:spPr>
          <a:xfrm>
            <a:off x="406597" y="2562860"/>
            <a:ext cx="289944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white"/>
                </a:solidFill>
                <a:effectLst/>
                <a:uLnTx/>
                <a:uFillTx/>
                <a:latin typeface="Calibri"/>
                <a:ea typeface="+mn-ea"/>
                <a:cs typeface="+mn-cs"/>
              </a:rPr>
              <a:t>Solver settings</a:t>
            </a:r>
          </a:p>
        </p:txBody>
      </p:sp>
    </p:spTree>
    <p:extLst>
      <p:ext uri="{BB962C8B-B14F-4D97-AF65-F5344CB8AC3E}">
        <p14:creationId xmlns:p14="http://schemas.microsoft.com/office/powerpoint/2010/main" val="3070507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Human-readable code</a:t>
            </a:r>
          </a:p>
        </p:txBody>
      </p:sp>
      <p:sp>
        <p:nvSpPr>
          <p:cNvPr id="4" name="Content Placeholder 2"/>
          <p:cNvSpPr txBox="1">
            <a:spLocks/>
          </p:cNvSpPr>
          <p:nvPr/>
        </p:nvSpPr>
        <p:spPr>
          <a:xfrm>
            <a:off x="180034" y="1709690"/>
            <a:ext cx="4629600" cy="31483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p &lt;-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problem(areas, feats) </a:t>
            </a:r>
            <a:r>
              <a:rPr kumimoji="0" lang="en-AU"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%&gt;%</a:t>
            </a:r>
            <a:endPar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AU" sz="1600" b="0" i="0" u="none" strike="noStrike" kern="1200" cap="none" spc="0" normalizeH="0" baseline="0" noProof="0" dirty="0" err="1">
                <a:ln>
                  <a:noFill/>
                </a:ln>
                <a:solidFill>
                  <a:prstClr val="white"/>
                </a:solidFill>
                <a:effectLst/>
                <a:uLnTx/>
                <a:uFill>
                  <a:solidFill>
                    <a:srgbClr val="FF0000"/>
                  </a:solidFill>
                </a:uFill>
                <a:latin typeface="Courier New" panose="02070309020205020404" pitchFamily="49" charset="0"/>
                <a:ea typeface="+mn-ea"/>
                <a:cs typeface="Courier New" panose="02070309020205020404" pitchFamily="49" charset="0"/>
              </a:rPr>
              <a:t>add_min_set_objective</a:t>
            </a:r>
            <a:r>
              <a:rPr kumimoji="0" lang="en-AU" sz="1600" b="0" i="0" u="none" strike="noStrike" kern="1200" cap="none" spc="0" normalizeH="0" baseline="0" noProof="0" dirty="0">
                <a:ln>
                  <a:noFill/>
                </a:ln>
                <a:solidFill>
                  <a:prstClr val="white"/>
                </a:solidFill>
                <a:effectLst/>
                <a:uLnTx/>
                <a:uFill>
                  <a:solidFill>
                    <a:srgbClr val="FF0000"/>
                  </a:solidFill>
                </a:uFill>
                <a:latin typeface="Courier New" panose="02070309020205020404" pitchFamily="49" charset="0"/>
                <a:ea typeface="+mn-ea"/>
                <a:cs typeface="Courier New" panose="02070309020205020404" pitchFamily="49" charset="0"/>
              </a:rPr>
              <a:t>()</a:t>
            </a: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AU"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AU" sz="1600" b="0"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add_boundary_penalties</a:t>
            </a: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(5) </a:t>
            </a:r>
            <a:r>
              <a:rPr kumimoji="0" lang="en-AU"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AU" sz="1600" b="0"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add_relative_targets</a:t>
            </a: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(0.1) </a:t>
            </a:r>
            <a:r>
              <a:rPr kumimoji="0" lang="en-AU"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AU" sz="1600" dirty="0">
                <a:solidFill>
                  <a:prstClr val="white"/>
                </a:solidFill>
                <a:latin typeface="Courier New" panose="02070309020205020404" pitchFamily="49" charset="0"/>
                <a:cs typeface="Courier New" panose="02070309020205020404" pitchFamily="49" charset="0"/>
              </a:rPr>
              <a:t>  </a:t>
            </a:r>
            <a:r>
              <a:rPr lang="en-AU" sz="1600" dirty="0" err="1">
                <a:solidFill>
                  <a:prstClr val="white"/>
                </a:solidFill>
                <a:latin typeface="Courier New" panose="02070309020205020404" pitchFamily="49" charset="0"/>
                <a:cs typeface="Courier New" panose="02070309020205020404" pitchFamily="49" charset="0"/>
              </a:rPr>
              <a:t>add_neighbor_constraints</a:t>
            </a:r>
            <a:r>
              <a:rPr lang="en-AU" sz="1600" dirty="0">
                <a:solidFill>
                  <a:prstClr val="white"/>
                </a:solidFill>
                <a:latin typeface="Courier New" panose="02070309020205020404" pitchFamily="49" charset="0"/>
                <a:cs typeface="Courier New" panose="02070309020205020404" pitchFamily="49" charset="0"/>
              </a:rPr>
              <a:t>(2) </a:t>
            </a:r>
            <a:r>
              <a:rPr lang="en-AU" sz="1200" dirty="0">
                <a:solidFill>
                  <a:prstClr val="white"/>
                </a:solidFill>
                <a:latin typeface="Courier New" panose="02070309020205020404" pitchFamily="49" charset="0"/>
                <a:cs typeface="Courier New" panose="02070309020205020404" pitchFamily="49" charset="0"/>
              </a:rPr>
              <a:t>%&gt;%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AU" sz="1600" b="0"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add_locked_in_constraints</a:t>
            </a: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(“in”) </a:t>
            </a:r>
            <a:r>
              <a:rPr kumimoji="0" lang="en-AU"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600" b="0" i="0" u="none" strike="noStrike" kern="1200" cap="none" spc="0" normalizeH="0" baseline="0" noProof="0" dirty="0">
                <a:ln>
                  <a:noFill/>
                </a:ln>
                <a:solidFill>
                  <a:prstClr val="white"/>
                </a:solidFill>
                <a:effectLst/>
                <a:uLnTx/>
                <a:uFill>
                  <a:solidFill>
                    <a:srgbClr val="FF0000"/>
                  </a:solidFill>
                </a:uFill>
                <a:latin typeface="Courier New" panose="02070309020205020404" pitchFamily="49" charset="0"/>
                <a:ea typeface="+mn-ea"/>
                <a:cs typeface="Courier New" panose="02070309020205020404" pitchFamily="49" charset="0"/>
              </a:rPr>
              <a:t>  </a:t>
            </a:r>
            <a:r>
              <a:rPr kumimoji="0" lang="en-AU" sz="1600" b="0" i="0" u="none" strike="noStrike" kern="1200" cap="none" spc="0" normalizeH="0" baseline="0" noProof="0" dirty="0" err="1">
                <a:ln>
                  <a:noFill/>
                </a:ln>
                <a:solidFill>
                  <a:prstClr val="white"/>
                </a:solidFill>
                <a:effectLst/>
                <a:uLnTx/>
                <a:uFill>
                  <a:solidFill>
                    <a:srgbClr val="FF0000"/>
                  </a:solidFill>
                </a:uFill>
                <a:latin typeface="Courier New" panose="02070309020205020404" pitchFamily="49" charset="0"/>
                <a:ea typeface="+mn-ea"/>
                <a:cs typeface="Courier New" panose="02070309020205020404" pitchFamily="49" charset="0"/>
              </a:rPr>
              <a:t>add_binary_decisions</a:t>
            </a:r>
            <a:r>
              <a:rPr kumimoji="0" lang="en-AU" sz="1600" b="0" i="0" u="none" strike="noStrike" kern="1200" cap="none" spc="0" normalizeH="0" baseline="0" noProof="0" dirty="0">
                <a:ln>
                  <a:noFill/>
                </a:ln>
                <a:solidFill>
                  <a:prstClr val="white"/>
                </a:solidFill>
                <a:effectLst/>
                <a:uLnTx/>
                <a:uFill>
                  <a:solidFill>
                    <a:srgbClr val="FF0000"/>
                  </a:solidFill>
                </a:uFill>
                <a:latin typeface="Courier New" panose="02070309020205020404" pitchFamily="49" charset="0"/>
                <a:ea typeface="+mn-ea"/>
                <a:cs typeface="Courier New" panose="02070309020205020404" pitchFamily="49" charset="0"/>
              </a:rPr>
              <a:t>()</a:t>
            </a: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AU" sz="12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AU" sz="1600" b="0" i="0" u="none" strike="noStrike" kern="1200" cap="none" spc="0" normalizeH="0" baseline="0" noProof="0" dirty="0" err="1">
                <a:ln>
                  <a:noFill/>
                </a:ln>
                <a:solidFill>
                  <a:prstClr val="white"/>
                </a:solidFill>
                <a:effectLst/>
                <a:uLnTx/>
                <a:uFill>
                  <a:solidFill>
                    <a:srgbClr val="FF0000"/>
                  </a:solidFill>
                </a:uFill>
                <a:latin typeface="Courier New" panose="02070309020205020404" pitchFamily="49" charset="0"/>
                <a:ea typeface="+mn-ea"/>
                <a:cs typeface="Courier New" panose="02070309020205020404" pitchFamily="49" charset="0"/>
              </a:rPr>
              <a:t>add_rsymphony_solver</a:t>
            </a:r>
            <a:r>
              <a:rPr kumimoji="0" lang="en-AU" sz="1600" b="0" i="0" u="none" strike="noStrike" kern="1200" cap="none" spc="0" normalizeH="0" baseline="0" noProof="0" dirty="0">
                <a:ln>
                  <a:noFill/>
                </a:ln>
                <a:solidFill>
                  <a:prstClr val="white"/>
                </a:solidFill>
                <a:effectLst/>
                <a:uLnTx/>
                <a:uFill>
                  <a:solidFill>
                    <a:srgbClr val="FF0000"/>
                  </a:solidFill>
                </a:uFill>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6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solution &lt;- solve(p)</a:t>
            </a:r>
          </a:p>
        </p:txBody>
      </p:sp>
      <p:sp>
        <p:nvSpPr>
          <p:cNvPr id="6" name="TextBox 5"/>
          <p:cNvSpPr txBox="1"/>
          <p:nvPr/>
        </p:nvSpPr>
        <p:spPr>
          <a:xfrm>
            <a:off x="1699449" y="1124849"/>
            <a:ext cx="93166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dirty="0">
                <a:ln>
                  <a:noFill/>
                </a:ln>
                <a:solidFill>
                  <a:prstClr val="white"/>
                </a:solidFill>
                <a:effectLst/>
                <a:uLnTx/>
                <a:uFillTx/>
                <a:latin typeface="Calibri"/>
                <a:ea typeface="+mn-ea"/>
                <a:cs typeface="+mn-cs"/>
              </a:rPr>
              <a:t>Code</a:t>
            </a:r>
          </a:p>
        </p:txBody>
      </p:sp>
      <p:sp>
        <p:nvSpPr>
          <p:cNvPr id="9" name="TextBox 8"/>
          <p:cNvSpPr txBox="1"/>
          <p:nvPr/>
        </p:nvSpPr>
        <p:spPr>
          <a:xfrm>
            <a:off x="5606847" y="1155627"/>
            <a:ext cx="20086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Mental model </a:t>
            </a:r>
          </a:p>
        </p:txBody>
      </p:sp>
      <p:sp>
        <p:nvSpPr>
          <p:cNvPr id="7" name="Content Placeholder 2"/>
          <p:cNvSpPr txBox="1">
            <a:spLocks/>
          </p:cNvSpPr>
          <p:nvPr/>
        </p:nvSpPr>
        <p:spPr>
          <a:xfrm>
            <a:off x="4950866" y="1709690"/>
            <a:ext cx="4013100" cy="3148320"/>
          </a:xfrm>
          <a:prstGeom prst="rect">
            <a:avLst/>
          </a:prstGeom>
          <a:ln>
            <a:solidFill>
              <a:schemeClr val="tx1"/>
            </a:solidFill>
          </a:ln>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problem &lt;-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data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objective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penalties</a:t>
            </a:r>
            <a:r>
              <a:rPr lang="en-AU" sz="1800" dirty="0">
                <a:solidFill>
                  <a:prstClr val="white"/>
                </a:solidFill>
                <a:latin typeface="Courier New" panose="02070309020205020404" pitchFamily="49" charset="0"/>
                <a:cs typeface="Courier New" panose="02070309020205020404" pitchFamily="49" charset="0"/>
              </a:rPr>
              <a:t> +</a:t>
            </a:r>
            <a:endPar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constraints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constraints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constraints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decision type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solver settings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AU" sz="1800" b="0"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solution &lt;- solve(problem)</a:t>
            </a:r>
          </a:p>
        </p:txBody>
      </p:sp>
    </p:spTree>
    <p:extLst>
      <p:ext uri="{BB962C8B-B14F-4D97-AF65-F5344CB8AC3E}">
        <p14:creationId xmlns:p14="http://schemas.microsoft.com/office/powerpoint/2010/main" val="424174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606BC0-551C-424A-9FF3-AE5B8B32DA5D}"/>
              </a:ext>
            </a:extLst>
          </p:cNvPr>
          <p:cNvSpPr txBox="1"/>
          <p:nvPr/>
        </p:nvSpPr>
        <p:spPr>
          <a:xfrm>
            <a:off x="1905000" y="4776964"/>
            <a:ext cx="71475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prstClr val="white"/>
                </a:solidFill>
                <a:effectLst/>
                <a:uLnTx/>
                <a:uFillTx/>
                <a:latin typeface="Calibri"/>
                <a:ea typeface="+mn-ea"/>
                <a:cs typeface="+mn-cs"/>
              </a:rPr>
              <a:t>Hanson et al. 2025 https://doi.org/10.1111/cobi.14376, Schuster et al. 2020 https://doi.org/10.7717/peerj.9258</a:t>
            </a:r>
          </a:p>
        </p:txBody>
      </p:sp>
      <p:sp>
        <p:nvSpPr>
          <p:cNvPr id="4" name="Title 1">
            <a:extLst>
              <a:ext uri="{FF2B5EF4-FFF2-40B4-BE49-F238E27FC236}">
                <a16:creationId xmlns:a16="http://schemas.microsoft.com/office/drawing/2014/main" id="{6B158551-6025-EB48-24CE-A5C76D1FD5A9}"/>
              </a:ext>
            </a:extLst>
          </p:cNvPr>
          <p:cNvSpPr txBox="1">
            <a:spLocks/>
          </p:cNvSpPr>
          <p:nvPr/>
        </p:nvSpPr>
        <p:spPr>
          <a:xfrm>
            <a:off x="457200" y="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a:t>Solve it fast!</a:t>
            </a:r>
          </a:p>
        </p:txBody>
      </p:sp>
      <p:pic>
        <p:nvPicPr>
          <p:cNvPr id="4098" name="Picture 2" descr="Details are in the caption following the image">
            <a:extLst>
              <a:ext uri="{FF2B5EF4-FFF2-40B4-BE49-F238E27FC236}">
                <a16:creationId xmlns:a16="http://schemas.microsoft.com/office/drawing/2014/main" id="{C6EAE9D1-B447-8D3E-96AC-76F579242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755" y="824060"/>
            <a:ext cx="6346825" cy="3839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258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61612-E728-748F-2DC8-DF0EF76BEE3A}"/>
              </a:ext>
            </a:extLst>
          </p:cNvPr>
          <p:cNvSpPr>
            <a:spLocks noGrp="1"/>
          </p:cNvSpPr>
          <p:nvPr>
            <p:ph type="title"/>
          </p:nvPr>
        </p:nvSpPr>
        <p:spPr>
          <a:xfrm>
            <a:off x="186359" y="19190"/>
            <a:ext cx="8771282" cy="743863"/>
          </a:xfrm>
        </p:spPr>
        <p:txBody>
          <a:bodyPr>
            <a:normAutofit fontScale="90000"/>
          </a:bodyPr>
          <a:lstStyle/>
          <a:p>
            <a:r>
              <a:rPr lang="en-NZ" sz="4400" dirty="0"/>
              <a:t>Systematic conservation planning</a:t>
            </a:r>
            <a:endParaRPr lang="en-NZ" dirty="0"/>
          </a:p>
        </p:txBody>
      </p:sp>
      <p:pic>
        <p:nvPicPr>
          <p:cNvPr id="5" name="Picture 4">
            <a:extLst>
              <a:ext uri="{FF2B5EF4-FFF2-40B4-BE49-F238E27FC236}">
                <a16:creationId xmlns:a16="http://schemas.microsoft.com/office/drawing/2014/main" id="{4F11E995-D9EF-9DED-D242-EC8C3486BD56}"/>
              </a:ext>
            </a:extLst>
          </p:cNvPr>
          <p:cNvPicPr>
            <a:picLocks noChangeAspect="1"/>
          </p:cNvPicPr>
          <p:nvPr/>
        </p:nvPicPr>
        <p:blipFill rotWithShape="1">
          <a:blip r:embed="rId2"/>
          <a:srcRect t="1168"/>
          <a:stretch/>
        </p:blipFill>
        <p:spPr>
          <a:xfrm>
            <a:off x="3473775" y="763053"/>
            <a:ext cx="2550814" cy="3517200"/>
          </a:xfrm>
          <a:prstGeom prst="rect">
            <a:avLst/>
          </a:prstGeom>
        </p:spPr>
      </p:pic>
      <p:sp>
        <p:nvSpPr>
          <p:cNvPr id="7" name="TextBox 6">
            <a:extLst>
              <a:ext uri="{FF2B5EF4-FFF2-40B4-BE49-F238E27FC236}">
                <a16:creationId xmlns:a16="http://schemas.microsoft.com/office/drawing/2014/main" id="{0307B542-CCFB-E691-3296-7E92CF3567E4}"/>
              </a:ext>
            </a:extLst>
          </p:cNvPr>
          <p:cNvSpPr txBox="1"/>
          <p:nvPr/>
        </p:nvSpPr>
        <p:spPr>
          <a:xfrm>
            <a:off x="5182206" y="4647506"/>
            <a:ext cx="4572000" cy="461665"/>
          </a:xfrm>
          <a:prstGeom prst="rect">
            <a:avLst/>
          </a:prstGeom>
          <a:noFill/>
        </p:spPr>
        <p:txBody>
          <a:bodyPr wrap="square">
            <a:spAutoFit/>
          </a:bodyPr>
          <a:lstStyle/>
          <a:p>
            <a:pPr algn="ctr"/>
            <a:r>
              <a:rPr lang="en-NZ" sz="1200" dirty="0" err="1"/>
              <a:t>Karaksela</a:t>
            </a:r>
            <a:r>
              <a:rPr lang="en-NZ" sz="1200" dirty="0"/>
              <a:t> </a:t>
            </a:r>
            <a:r>
              <a:rPr lang="en-NZ" sz="1200" i="1" dirty="0"/>
              <a:t>et al. </a:t>
            </a:r>
            <a:r>
              <a:rPr lang="en-NZ" sz="1200" dirty="0"/>
              <a:t>2020</a:t>
            </a:r>
          </a:p>
          <a:p>
            <a:pPr algn="ctr"/>
            <a:r>
              <a:rPr lang="en-NZ" sz="1200" dirty="0"/>
              <a:t>https://doi.org/10.1016/j.biocon.2019.108324</a:t>
            </a:r>
          </a:p>
        </p:txBody>
      </p:sp>
      <p:sp>
        <p:nvSpPr>
          <p:cNvPr id="8" name="TextBox 7">
            <a:extLst>
              <a:ext uri="{FF2B5EF4-FFF2-40B4-BE49-F238E27FC236}">
                <a16:creationId xmlns:a16="http://schemas.microsoft.com/office/drawing/2014/main" id="{17542482-FD3C-0DBE-C985-8666F5AAD48D}"/>
              </a:ext>
            </a:extLst>
          </p:cNvPr>
          <p:cNvSpPr txBox="1"/>
          <p:nvPr/>
        </p:nvSpPr>
        <p:spPr>
          <a:xfrm>
            <a:off x="3463706" y="4268141"/>
            <a:ext cx="2587256" cy="369332"/>
          </a:xfrm>
          <a:prstGeom prst="rect">
            <a:avLst/>
          </a:prstGeom>
          <a:noFill/>
        </p:spPr>
        <p:txBody>
          <a:bodyPr wrap="square" rtlCol="0">
            <a:spAutoFit/>
          </a:bodyPr>
          <a:lstStyle/>
          <a:p>
            <a:r>
              <a:rPr lang="en-NZ" dirty="0"/>
              <a:t>Gulf of California, Mexico</a:t>
            </a:r>
          </a:p>
        </p:txBody>
      </p:sp>
      <p:pic>
        <p:nvPicPr>
          <p:cNvPr id="1026" name="Picture 2">
            <a:extLst>
              <a:ext uri="{FF2B5EF4-FFF2-40B4-BE49-F238E27FC236}">
                <a16:creationId xmlns:a16="http://schemas.microsoft.com/office/drawing/2014/main" id="{D9769C27-017B-1F46-1C37-E9B46EFDF71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14" t="6976" r="31349" b="22158"/>
          <a:stretch/>
        </p:blipFill>
        <p:spPr bwMode="auto">
          <a:xfrm>
            <a:off x="633827" y="763053"/>
            <a:ext cx="2278338" cy="35154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A012D3-4E73-F080-939E-2472EB0DCC55}"/>
              </a:ext>
            </a:extLst>
          </p:cNvPr>
          <p:cNvSpPr txBox="1"/>
          <p:nvPr/>
        </p:nvSpPr>
        <p:spPr>
          <a:xfrm>
            <a:off x="283443" y="4268141"/>
            <a:ext cx="2890413" cy="369332"/>
          </a:xfrm>
          <a:prstGeom prst="rect">
            <a:avLst/>
          </a:prstGeom>
          <a:noFill/>
        </p:spPr>
        <p:txBody>
          <a:bodyPr wrap="square" rtlCol="0">
            <a:spAutoFit/>
          </a:bodyPr>
          <a:lstStyle/>
          <a:p>
            <a:r>
              <a:rPr lang="en-NZ" dirty="0"/>
              <a:t>Great Barrier Reef, Australia</a:t>
            </a:r>
          </a:p>
        </p:txBody>
      </p:sp>
      <p:sp>
        <p:nvSpPr>
          <p:cNvPr id="11" name="TextBox 10">
            <a:extLst>
              <a:ext uri="{FF2B5EF4-FFF2-40B4-BE49-F238E27FC236}">
                <a16:creationId xmlns:a16="http://schemas.microsoft.com/office/drawing/2014/main" id="{BB44793C-8B3F-77A8-DCA9-30A54215C2A6}"/>
              </a:ext>
            </a:extLst>
          </p:cNvPr>
          <p:cNvSpPr txBox="1"/>
          <p:nvPr/>
        </p:nvSpPr>
        <p:spPr>
          <a:xfrm>
            <a:off x="-769787" y="4647506"/>
            <a:ext cx="4996872" cy="461665"/>
          </a:xfrm>
          <a:prstGeom prst="rect">
            <a:avLst/>
          </a:prstGeom>
          <a:noFill/>
        </p:spPr>
        <p:txBody>
          <a:bodyPr wrap="square">
            <a:spAutoFit/>
          </a:bodyPr>
          <a:lstStyle/>
          <a:p>
            <a:pPr algn="ctr"/>
            <a:r>
              <a:rPr lang="en-NZ" sz="1200" dirty="0"/>
              <a:t> Fernandes </a:t>
            </a:r>
            <a:r>
              <a:rPr lang="en-NZ" sz="1200" i="1" dirty="0"/>
              <a:t>et al.</a:t>
            </a:r>
            <a:r>
              <a:rPr lang="en-NZ" sz="1200" dirty="0"/>
              <a:t>  2005</a:t>
            </a:r>
          </a:p>
          <a:p>
            <a:pPr algn="ctr"/>
            <a:r>
              <a:rPr lang="en-NZ" sz="1200" dirty="0"/>
              <a:t>http://dx.doi.org/10.1111/j.1523-1739.2005.00302.x</a:t>
            </a:r>
          </a:p>
        </p:txBody>
      </p:sp>
      <p:pic>
        <p:nvPicPr>
          <p:cNvPr id="13" name="Picture 12">
            <a:extLst>
              <a:ext uri="{FF2B5EF4-FFF2-40B4-BE49-F238E27FC236}">
                <a16:creationId xmlns:a16="http://schemas.microsoft.com/office/drawing/2014/main" id="{22872A83-6000-695C-16C2-93675C595C6F}"/>
              </a:ext>
            </a:extLst>
          </p:cNvPr>
          <p:cNvPicPr>
            <a:picLocks noChangeAspect="1"/>
          </p:cNvPicPr>
          <p:nvPr/>
        </p:nvPicPr>
        <p:blipFill rotWithShape="1">
          <a:blip r:embed="rId4"/>
          <a:srcRect l="59403" t="2155"/>
          <a:stretch/>
        </p:blipFill>
        <p:spPr>
          <a:xfrm>
            <a:off x="6298362" y="763053"/>
            <a:ext cx="2346497" cy="3517200"/>
          </a:xfrm>
          <a:prstGeom prst="rect">
            <a:avLst/>
          </a:prstGeom>
        </p:spPr>
      </p:pic>
      <p:sp>
        <p:nvSpPr>
          <p:cNvPr id="14" name="TextBox 13">
            <a:extLst>
              <a:ext uri="{FF2B5EF4-FFF2-40B4-BE49-F238E27FC236}">
                <a16:creationId xmlns:a16="http://schemas.microsoft.com/office/drawing/2014/main" id="{206FEB57-0C9B-B977-0635-13B10A6BB3E4}"/>
              </a:ext>
            </a:extLst>
          </p:cNvPr>
          <p:cNvSpPr txBox="1"/>
          <p:nvPr/>
        </p:nvSpPr>
        <p:spPr>
          <a:xfrm>
            <a:off x="6968819" y="4268141"/>
            <a:ext cx="998775" cy="369332"/>
          </a:xfrm>
          <a:prstGeom prst="rect">
            <a:avLst/>
          </a:prstGeom>
          <a:noFill/>
        </p:spPr>
        <p:txBody>
          <a:bodyPr wrap="square" rtlCol="0">
            <a:spAutoFit/>
          </a:bodyPr>
          <a:lstStyle/>
          <a:p>
            <a:r>
              <a:rPr lang="en-NZ" dirty="0"/>
              <a:t>Finland</a:t>
            </a:r>
          </a:p>
        </p:txBody>
      </p:sp>
      <p:sp>
        <p:nvSpPr>
          <p:cNvPr id="15" name="TextBox 14">
            <a:extLst>
              <a:ext uri="{FF2B5EF4-FFF2-40B4-BE49-F238E27FC236}">
                <a16:creationId xmlns:a16="http://schemas.microsoft.com/office/drawing/2014/main" id="{B4E8D647-F3A1-E752-CCE1-519A10DA6670}"/>
              </a:ext>
            </a:extLst>
          </p:cNvPr>
          <p:cNvSpPr txBox="1"/>
          <p:nvPr/>
        </p:nvSpPr>
        <p:spPr>
          <a:xfrm>
            <a:off x="2471334" y="4647506"/>
            <a:ext cx="4572000" cy="461665"/>
          </a:xfrm>
          <a:prstGeom prst="rect">
            <a:avLst/>
          </a:prstGeom>
          <a:noFill/>
        </p:spPr>
        <p:txBody>
          <a:bodyPr wrap="square">
            <a:spAutoFit/>
          </a:bodyPr>
          <a:lstStyle/>
          <a:p>
            <a:pPr algn="ctr"/>
            <a:r>
              <a:rPr lang="en-NZ" sz="1200" dirty="0"/>
              <a:t>Álvarez‐Romero </a:t>
            </a:r>
            <a:r>
              <a:rPr lang="en-NZ" sz="1200" i="1" dirty="0"/>
              <a:t>et al.</a:t>
            </a:r>
            <a:r>
              <a:rPr lang="en-NZ" sz="1200" dirty="0"/>
              <a:t> 2013 </a:t>
            </a:r>
          </a:p>
          <a:p>
            <a:pPr algn="ctr"/>
            <a:r>
              <a:rPr lang="en-NZ" sz="1200" dirty="0"/>
              <a:t>https://doi.org/10.1002/aqc.2334</a:t>
            </a:r>
          </a:p>
        </p:txBody>
      </p:sp>
    </p:spTree>
    <p:extLst>
      <p:ext uri="{BB962C8B-B14F-4D97-AF65-F5344CB8AC3E}">
        <p14:creationId xmlns:p14="http://schemas.microsoft.com/office/powerpoint/2010/main" val="3050863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CA92CD-7EC1-0511-173B-B6EB51793478}"/>
              </a:ext>
            </a:extLst>
          </p:cNvPr>
          <p:cNvPicPr>
            <a:picLocks noChangeAspect="1"/>
          </p:cNvPicPr>
          <p:nvPr/>
        </p:nvPicPr>
        <p:blipFill>
          <a:blip r:embed="rId2"/>
          <a:stretch>
            <a:fillRect/>
          </a:stretch>
        </p:blipFill>
        <p:spPr>
          <a:xfrm>
            <a:off x="4727479" y="149788"/>
            <a:ext cx="4345525" cy="4831057"/>
          </a:xfrm>
          <a:prstGeom prst="rect">
            <a:avLst/>
          </a:prstGeom>
        </p:spPr>
      </p:pic>
      <p:sp>
        <p:nvSpPr>
          <p:cNvPr id="9" name="Title 1">
            <a:extLst>
              <a:ext uri="{FF2B5EF4-FFF2-40B4-BE49-F238E27FC236}">
                <a16:creationId xmlns:a16="http://schemas.microsoft.com/office/drawing/2014/main" id="{C803210B-801D-5084-083C-7AECB9C97A31}"/>
              </a:ext>
            </a:extLst>
          </p:cNvPr>
          <p:cNvSpPr>
            <a:spLocks noGrp="1"/>
          </p:cNvSpPr>
          <p:nvPr>
            <p:ph type="title"/>
          </p:nvPr>
        </p:nvSpPr>
        <p:spPr>
          <a:xfrm>
            <a:off x="54665" y="76771"/>
            <a:ext cx="4219161" cy="857250"/>
          </a:xfrm>
        </p:spPr>
        <p:txBody>
          <a:bodyPr>
            <a:normAutofit/>
          </a:bodyPr>
          <a:lstStyle/>
          <a:p>
            <a:r>
              <a:rPr lang="en-AU" dirty="0"/>
              <a:t>Getting help</a:t>
            </a:r>
          </a:p>
        </p:txBody>
      </p:sp>
      <p:sp>
        <p:nvSpPr>
          <p:cNvPr id="10" name="TextBox 9">
            <a:extLst>
              <a:ext uri="{FF2B5EF4-FFF2-40B4-BE49-F238E27FC236}">
                <a16:creationId xmlns:a16="http://schemas.microsoft.com/office/drawing/2014/main" id="{CA37E848-4246-F98F-CFC9-F9EBB83D923C}"/>
              </a:ext>
            </a:extLst>
          </p:cNvPr>
          <p:cNvSpPr txBox="1"/>
          <p:nvPr/>
        </p:nvSpPr>
        <p:spPr>
          <a:xfrm>
            <a:off x="134178" y="870336"/>
            <a:ext cx="4219160" cy="2246769"/>
          </a:xfrm>
          <a:prstGeom prst="rect">
            <a:avLst/>
          </a:prstGeom>
          <a:noFill/>
        </p:spPr>
        <p:txBody>
          <a:bodyPr wrap="square" rtlCol="0">
            <a:spAutoFit/>
          </a:bodyPr>
          <a:lstStyle/>
          <a:p>
            <a:pPr marL="285750" indent="-285750">
              <a:buFont typeface="Arial" panose="020B0604020202020204" pitchFamily="34" charset="0"/>
              <a:buChar char="•"/>
            </a:pPr>
            <a:r>
              <a:rPr lang="en-NZ" dirty="0" err="1"/>
              <a:t>Prioritizr</a:t>
            </a:r>
            <a:r>
              <a:rPr lang="en-NZ" dirty="0"/>
              <a:t> website (https://prioritizr.net/) has documentation, examples, tutorials, vignettes, workshop materials</a:t>
            </a:r>
          </a:p>
          <a:p>
            <a:pPr marL="285750" indent="-285750">
              <a:buFont typeface="Arial" panose="020B0604020202020204" pitchFamily="34" charset="0"/>
              <a:buChar char="•"/>
            </a:pPr>
            <a:r>
              <a:rPr lang="en-NZ" dirty="0"/>
              <a:t>Ask questions or report issues: </a:t>
            </a:r>
            <a:r>
              <a:rPr lang="en-NZ" sz="1400" dirty="0"/>
              <a:t>https://github.com/prioritizr/prioritizr/ issues</a:t>
            </a:r>
            <a:endParaRPr lang="en-NZ" dirty="0"/>
          </a:p>
          <a:p>
            <a:pPr marL="285750" indent="-285750">
              <a:buFont typeface="Arial" panose="020B0604020202020204" pitchFamily="34" charset="0"/>
              <a:buChar char="•"/>
            </a:pPr>
            <a:r>
              <a:rPr lang="en-NZ" dirty="0"/>
              <a:t>See citations in this slideshow</a:t>
            </a:r>
          </a:p>
          <a:p>
            <a:pPr marL="285750" indent="-285750">
              <a:buFont typeface="Arial" panose="020B0604020202020204" pitchFamily="34" charset="0"/>
              <a:buChar char="•"/>
            </a:pPr>
            <a:endParaRPr lang="en-NZ" dirty="0"/>
          </a:p>
          <a:p>
            <a:pPr marL="285750" indent="-285750">
              <a:buFont typeface="Arial" panose="020B0604020202020204" pitchFamily="34" charset="0"/>
              <a:buChar char="•"/>
            </a:pPr>
            <a:endParaRPr lang="en-NZ" dirty="0"/>
          </a:p>
        </p:txBody>
      </p:sp>
      <p:pic>
        <p:nvPicPr>
          <p:cNvPr id="5122" name="Picture 2" descr="Spatial Conservation Prioritization">
            <a:extLst>
              <a:ext uri="{FF2B5EF4-FFF2-40B4-BE49-F238E27FC236}">
                <a16:creationId xmlns:a16="http://schemas.microsoft.com/office/drawing/2014/main" id="{BA4ECD59-A276-6018-1333-21DB03C42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78" y="2762642"/>
            <a:ext cx="1526982" cy="19897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FE71666-BC69-0360-63A2-BDE5DAD72571}"/>
              </a:ext>
            </a:extLst>
          </p:cNvPr>
          <p:cNvPicPr>
            <a:picLocks noChangeAspect="1"/>
          </p:cNvPicPr>
          <p:nvPr/>
        </p:nvPicPr>
        <p:blipFill>
          <a:blip r:embed="rId4"/>
          <a:stretch>
            <a:fillRect/>
          </a:stretch>
        </p:blipFill>
        <p:spPr>
          <a:xfrm>
            <a:off x="1740673" y="2707878"/>
            <a:ext cx="1404170" cy="2099233"/>
          </a:xfrm>
          <a:prstGeom prst="rect">
            <a:avLst/>
          </a:prstGeom>
        </p:spPr>
      </p:pic>
      <p:pic>
        <p:nvPicPr>
          <p:cNvPr id="5124" name="Picture 4">
            <a:extLst>
              <a:ext uri="{FF2B5EF4-FFF2-40B4-BE49-F238E27FC236}">
                <a16:creationId xmlns:a16="http://schemas.microsoft.com/office/drawing/2014/main" id="{E69B7F13-3D9A-A00C-5BDD-A8A54E8DBD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6787" y="2791143"/>
            <a:ext cx="1473387" cy="193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500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D133-5541-EC31-14F0-613F43B6214A}"/>
              </a:ext>
            </a:extLst>
          </p:cNvPr>
          <p:cNvSpPr>
            <a:spLocks noGrp="1"/>
          </p:cNvSpPr>
          <p:nvPr>
            <p:ph type="title"/>
          </p:nvPr>
        </p:nvSpPr>
        <p:spPr>
          <a:xfrm>
            <a:off x="457200" y="205978"/>
            <a:ext cx="8229600" cy="4733769"/>
          </a:xfrm>
        </p:spPr>
        <p:txBody>
          <a:bodyPr>
            <a:normAutofit/>
          </a:bodyPr>
          <a:lstStyle/>
          <a:p>
            <a:r>
              <a:rPr lang="en-NZ" sz="19900" dirty="0"/>
              <a:t>Demo</a:t>
            </a:r>
          </a:p>
        </p:txBody>
      </p:sp>
    </p:spTree>
    <p:extLst>
      <p:ext uri="{BB962C8B-B14F-4D97-AF65-F5344CB8AC3E}">
        <p14:creationId xmlns:p14="http://schemas.microsoft.com/office/powerpoint/2010/main" val="1031080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40815" y="-1426"/>
            <a:ext cx="6997027" cy="596463"/>
            <a:chOff x="217012" y="116632"/>
            <a:chExt cx="6997027" cy="795285"/>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6138283" cy="697628"/>
            </a:xfrm>
            <a:prstGeom prst="rect">
              <a:avLst/>
            </a:prstGeom>
            <a:noFill/>
          </p:spPr>
          <p:txBody>
            <a:bodyPr wrap="none" rtlCol="0">
              <a:spAutoFit/>
            </a:bodyPr>
            <a:lstStyle/>
            <a:p>
              <a:r>
                <a:rPr lang="en-AU" sz="2800" b="1" dirty="0">
                  <a:solidFill>
                    <a:schemeClr val="bg1"/>
                  </a:solidFill>
                </a:rPr>
                <a:t>richard.schuster@natureconservancy.ca</a:t>
              </a:r>
            </a:p>
          </p:txBody>
        </p:sp>
      </p:grpSp>
      <p:grpSp>
        <p:nvGrpSpPr>
          <p:cNvPr id="2" name="Group 1"/>
          <p:cNvGrpSpPr/>
          <p:nvPr/>
        </p:nvGrpSpPr>
        <p:grpSpPr>
          <a:xfrm>
            <a:off x="140812" y="1438213"/>
            <a:ext cx="2911027" cy="563832"/>
            <a:chOff x="211764" y="1168251"/>
            <a:chExt cx="2911027" cy="751774"/>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0"/>
              <a:ext cx="2047035" cy="697625"/>
            </a:xfrm>
            <a:prstGeom prst="rect">
              <a:avLst/>
            </a:prstGeom>
            <a:noFill/>
          </p:spPr>
          <p:txBody>
            <a:bodyPr wrap="none" rtlCol="0">
              <a:spAutoFit/>
            </a:bodyPr>
            <a:lstStyle/>
            <a:p>
              <a:r>
                <a:rPr lang="en-AU" sz="2800" b="1" dirty="0">
                  <a:solidFill>
                    <a:schemeClr val="bg1"/>
                  </a:solidFill>
                </a:rPr>
                <a:t>prioritizr.net</a:t>
              </a:r>
              <a:endParaRPr lang="en-AU" sz="2000" b="1" dirty="0">
                <a:solidFill>
                  <a:schemeClr val="bg1"/>
                </a:solidFill>
              </a:endParaRPr>
            </a:p>
          </p:txBody>
        </p:sp>
      </p:grpSp>
      <p:grpSp>
        <p:nvGrpSpPr>
          <p:cNvPr id="9" name="Group 8"/>
          <p:cNvGrpSpPr/>
          <p:nvPr/>
        </p:nvGrpSpPr>
        <p:grpSpPr>
          <a:xfrm>
            <a:off x="140812" y="716143"/>
            <a:ext cx="5852542" cy="600962"/>
            <a:chOff x="162258" y="2132856"/>
            <a:chExt cx="5852542"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939044" cy="697627"/>
            </a:xfrm>
            <a:prstGeom prst="rect">
              <a:avLst/>
            </a:prstGeom>
            <a:noFill/>
          </p:spPr>
          <p:txBody>
            <a:bodyPr wrap="none" rtlCol="0">
              <a:spAutoFit/>
            </a:bodyPr>
            <a:lstStyle/>
            <a:p>
              <a:r>
                <a:rPr lang="en-AU" sz="2800" b="1" dirty="0">
                  <a:solidFill>
                    <a:schemeClr val="bg1"/>
                  </a:solidFill>
                </a:rPr>
                <a:t>github.com/</a:t>
              </a:r>
              <a:r>
                <a:rPr lang="en-AU" sz="2800" b="1" dirty="0" err="1">
                  <a:solidFill>
                    <a:schemeClr val="bg1"/>
                  </a:solidFill>
                </a:rPr>
                <a:t>prioritizr</a:t>
              </a:r>
              <a:r>
                <a:rPr lang="en-AU" sz="2800" b="1" dirty="0">
                  <a:solidFill>
                    <a:schemeClr val="bg1"/>
                  </a:solidFill>
                </a:rPr>
                <a:t>/</a:t>
              </a:r>
              <a:r>
                <a:rPr lang="en-AU" sz="2800" b="1" dirty="0" err="1">
                  <a:solidFill>
                    <a:schemeClr val="bg1"/>
                  </a:solidFill>
                </a:rPr>
                <a:t>prioritizr</a:t>
              </a:r>
              <a:endParaRPr lang="en-AU" sz="28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B3C9-A110-4D4B-BFD1-96FE576D87D4}"/>
              </a:ext>
            </a:extLst>
          </p:cNvPr>
          <p:cNvSpPr>
            <a:spLocks noGrp="1"/>
          </p:cNvSpPr>
          <p:nvPr>
            <p:ph type="title"/>
          </p:nvPr>
        </p:nvSpPr>
        <p:spPr>
          <a:xfrm>
            <a:off x="190500" y="108626"/>
            <a:ext cx="8496300" cy="954603"/>
          </a:xfrm>
        </p:spPr>
        <p:txBody>
          <a:bodyPr>
            <a:noAutofit/>
          </a:bodyPr>
          <a:lstStyle/>
          <a:p>
            <a:r>
              <a:rPr lang="en-AU" sz="3600" dirty="0"/>
              <a:t>Can’t we just protect places with the greatest species richness/diversity?</a:t>
            </a:r>
          </a:p>
        </p:txBody>
      </p:sp>
      <p:sp>
        <p:nvSpPr>
          <p:cNvPr id="4" name="TextBox 3">
            <a:extLst>
              <a:ext uri="{FF2B5EF4-FFF2-40B4-BE49-F238E27FC236}">
                <a16:creationId xmlns:a16="http://schemas.microsoft.com/office/drawing/2014/main" id="{C56334FC-483E-4D0E-A5B3-EE099B564153}"/>
              </a:ext>
            </a:extLst>
          </p:cNvPr>
          <p:cNvSpPr txBox="1"/>
          <p:nvPr/>
        </p:nvSpPr>
        <p:spPr>
          <a:xfrm>
            <a:off x="105444" y="1374587"/>
            <a:ext cx="4139297" cy="2677656"/>
          </a:xfrm>
          <a:prstGeom prst="rect">
            <a:avLst/>
          </a:prstGeom>
          <a:noFill/>
        </p:spPr>
        <p:txBody>
          <a:bodyPr wrap="square" rtlCol="0">
            <a:spAutoFit/>
          </a:bodyPr>
          <a:lstStyle/>
          <a:p>
            <a:r>
              <a:rPr lang="en-AU" sz="2400" dirty="0"/>
              <a:t>Doesn’t account for:</a:t>
            </a:r>
          </a:p>
          <a:p>
            <a:pPr marL="342900" indent="-342900">
              <a:buFont typeface="Arial" panose="020B0604020202020204" pitchFamily="34" charset="0"/>
              <a:buChar char="•"/>
            </a:pPr>
            <a:r>
              <a:rPr lang="en-AU" sz="2400" dirty="0"/>
              <a:t>Costs</a:t>
            </a:r>
          </a:p>
          <a:p>
            <a:pPr marL="342900" indent="-342900">
              <a:buFont typeface="Arial" panose="020B0604020202020204" pitchFamily="34" charset="0"/>
              <a:buChar char="•"/>
            </a:pPr>
            <a:r>
              <a:rPr lang="en-AU" sz="2400" dirty="0"/>
              <a:t>Species’ requirements</a:t>
            </a:r>
          </a:p>
          <a:p>
            <a:pPr marL="342900" indent="-342900">
              <a:buFont typeface="Arial" panose="020B0604020202020204" pitchFamily="34" charset="0"/>
              <a:buChar char="•"/>
            </a:pPr>
            <a:r>
              <a:rPr lang="en-AU" sz="2400" dirty="0"/>
              <a:t>Connectivity</a:t>
            </a:r>
          </a:p>
          <a:p>
            <a:pPr marL="342900" indent="-342900">
              <a:buFont typeface="Arial" panose="020B0604020202020204" pitchFamily="34" charset="0"/>
              <a:buChar char="•"/>
            </a:pPr>
            <a:r>
              <a:rPr lang="en-AU" sz="2400" dirty="0"/>
              <a:t>Complementarity</a:t>
            </a:r>
          </a:p>
          <a:p>
            <a:pPr marL="342900" indent="-342900">
              <a:buFont typeface="Arial" panose="020B0604020202020204" pitchFamily="34" charset="0"/>
              <a:buChar char="•"/>
            </a:pPr>
            <a:r>
              <a:rPr lang="en-AU" sz="2400" dirty="0"/>
              <a:t>Stakeholder preferences</a:t>
            </a:r>
          </a:p>
          <a:p>
            <a:pPr marL="342900" indent="-342900">
              <a:buFont typeface="Arial" panose="020B0604020202020204" pitchFamily="34" charset="0"/>
              <a:buChar char="•"/>
            </a:pPr>
            <a:r>
              <a:rPr lang="en-AU" sz="2400" dirty="0"/>
              <a:t>Previous conservation efforts</a:t>
            </a:r>
          </a:p>
        </p:txBody>
      </p:sp>
      <p:pic>
        <p:nvPicPr>
          <p:cNvPr id="5122" name="Picture 2" descr="Mapping the World&amp;#39;s Biodiversity">
            <a:extLst>
              <a:ext uri="{FF2B5EF4-FFF2-40B4-BE49-F238E27FC236}">
                <a16:creationId xmlns:a16="http://schemas.microsoft.com/office/drawing/2014/main" id="{860671E6-0B1E-4B74-BDAC-BFFC366F3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0244" y="1482290"/>
            <a:ext cx="4678312" cy="25699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A6111A-1441-4D7C-BEBF-7E4F82094F1E}"/>
              </a:ext>
            </a:extLst>
          </p:cNvPr>
          <p:cNvSpPr txBox="1"/>
          <p:nvPr/>
        </p:nvSpPr>
        <p:spPr>
          <a:xfrm>
            <a:off x="5883043" y="4416601"/>
            <a:ext cx="3214836" cy="369332"/>
          </a:xfrm>
          <a:prstGeom prst="rect">
            <a:avLst/>
          </a:prstGeom>
          <a:noFill/>
        </p:spPr>
        <p:txBody>
          <a:bodyPr wrap="square" rtlCol="0">
            <a:spAutoFit/>
          </a:bodyPr>
          <a:lstStyle/>
          <a:p>
            <a:r>
              <a:rPr lang="en-AU" dirty="0"/>
              <a:t>https://biodiversitymapping.org</a:t>
            </a:r>
          </a:p>
        </p:txBody>
      </p:sp>
      <p:sp>
        <p:nvSpPr>
          <p:cNvPr id="7" name="TextBox 6">
            <a:extLst>
              <a:ext uri="{FF2B5EF4-FFF2-40B4-BE49-F238E27FC236}">
                <a16:creationId xmlns:a16="http://schemas.microsoft.com/office/drawing/2014/main" id="{E076B8BC-1342-46B8-BA80-AADBFE85A548}"/>
              </a:ext>
            </a:extLst>
          </p:cNvPr>
          <p:cNvSpPr txBox="1"/>
          <p:nvPr/>
        </p:nvSpPr>
        <p:spPr>
          <a:xfrm>
            <a:off x="3590224" y="4774168"/>
            <a:ext cx="5755907" cy="369332"/>
          </a:xfrm>
          <a:prstGeom prst="rect">
            <a:avLst/>
          </a:prstGeom>
          <a:noFill/>
        </p:spPr>
        <p:txBody>
          <a:bodyPr wrap="square" rtlCol="0">
            <a:spAutoFit/>
          </a:bodyPr>
          <a:lstStyle/>
          <a:p>
            <a:r>
              <a:rPr lang="en-AU" dirty="0"/>
              <a:t>Brown et al. (2015) PNAS, DOI:10.1073/pnas.1509189112</a:t>
            </a:r>
          </a:p>
        </p:txBody>
      </p:sp>
    </p:spTree>
    <p:extLst>
      <p:ext uri="{BB962C8B-B14F-4D97-AF65-F5344CB8AC3E}">
        <p14:creationId xmlns:p14="http://schemas.microsoft.com/office/powerpoint/2010/main" val="3781266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B3C9-A110-4D4B-BFD1-96FE576D87D4}"/>
              </a:ext>
            </a:extLst>
          </p:cNvPr>
          <p:cNvSpPr>
            <a:spLocks noGrp="1"/>
          </p:cNvSpPr>
          <p:nvPr>
            <p:ph type="title"/>
          </p:nvPr>
        </p:nvSpPr>
        <p:spPr>
          <a:xfrm>
            <a:off x="347241" y="-1"/>
            <a:ext cx="8449519" cy="2384385"/>
          </a:xfrm>
        </p:spPr>
        <p:txBody>
          <a:bodyPr>
            <a:noAutofit/>
          </a:bodyPr>
          <a:lstStyle/>
          <a:p>
            <a:r>
              <a:rPr lang="en-AU" sz="3600" dirty="0"/>
              <a:t>Biogeography says you get more species with larger area, so why not just maximize total amount of land inside protected areas?</a:t>
            </a:r>
          </a:p>
        </p:txBody>
      </p:sp>
      <p:pic>
        <p:nvPicPr>
          <p:cNvPr id="8194" name="Picture 2" descr="Species-Area Relationships: Definition, Curve &amp;amp; Importance | Stud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931" y="2498377"/>
            <a:ext cx="3644138" cy="250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5489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85195" y="1227712"/>
            <a:ext cx="6435524" cy="3477875"/>
          </a:xfrm>
          <a:prstGeom prst="rect">
            <a:avLst/>
          </a:prstGeom>
        </p:spPr>
        <p:txBody>
          <a:bodyPr wrap="square">
            <a:spAutoFit/>
          </a:bodyPr>
          <a:lstStyle/>
          <a:p>
            <a:pPr marL="457200" indent="-457200">
              <a:buFont typeface="+mj-lt"/>
              <a:buAutoNum type="alphaLcParenR"/>
            </a:pPr>
            <a:r>
              <a:rPr lang="en-AU" sz="2000" dirty="0">
                <a:latin typeface="Whitney-Book"/>
              </a:rPr>
              <a:t>Failure to protect highly threatened, diverse, connected but small areas</a:t>
            </a:r>
          </a:p>
          <a:p>
            <a:pPr marL="457200" indent="-457200">
              <a:buFont typeface="+mj-lt"/>
              <a:buAutoNum type="alphaLcParenR"/>
            </a:pPr>
            <a:r>
              <a:rPr lang="en-AU" sz="2000" dirty="0">
                <a:latin typeface="Whitney-Book"/>
              </a:rPr>
              <a:t>Expansion results in delayed protection in areas where protected area (PA) establishment could have had much higher biodiversity benefits</a:t>
            </a:r>
          </a:p>
          <a:p>
            <a:pPr marL="457200" indent="-457200">
              <a:buFont typeface="+mj-lt"/>
              <a:buAutoNum type="alphaLcParenR"/>
            </a:pPr>
            <a:r>
              <a:rPr lang="en-AU" sz="2000" dirty="0">
                <a:latin typeface="Whitney-Book"/>
              </a:rPr>
              <a:t>Protection of low-threat, unrepresentative areas, generating limited protective effect</a:t>
            </a:r>
          </a:p>
          <a:p>
            <a:pPr marL="457200" indent="-457200">
              <a:buFont typeface="+mj-lt"/>
              <a:buAutoNum type="alphaLcParenR"/>
            </a:pPr>
            <a:r>
              <a:rPr lang="en-AU" sz="2000" dirty="0">
                <a:latin typeface="Whitney-Book"/>
              </a:rPr>
              <a:t>Fails to account for resources allocated to PA management; rewards lack of staff and equipment</a:t>
            </a:r>
          </a:p>
          <a:p>
            <a:pPr marL="457200" indent="-457200">
              <a:buFont typeface="+mj-lt"/>
              <a:buAutoNum type="alphaLcParenR"/>
            </a:pPr>
            <a:r>
              <a:rPr lang="en-AU" sz="2000" dirty="0">
                <a:latin typeface="Whitney-Book"/>
              </a:rPr>
              <a:t>Biodiversity losses in a PA remain undetected, but the area is celebrated as ‘protected’ </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49979" b="66559"/>
          <a:stretch/>
        </p:blipFill>
        <p:spPr>
          <a:xfrm>
            <a:off x="6801800" y="3032832"/>
            <a:ext cx="2164981" cy="1630206"/>
          </a:xfrm>
          <a:prstGeom prst="rect">
            <a:avLst/>
          </a:prstGeom>
        </p:spPr>
      </p:pic>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r="49896" b="66559"/>
          <a:stretch/>
        </p:blipFill>
        <p:spPr>
          <a:xfrm>
            <a:off x="6798201" y="1227712"/>
            <a:ext cx="2168580" cy="1630206"/>
          </a:xfrm>
          <a:prstGeom prst="rect">
            <a:avLst/>
          </a:prstGeom>
        </p:spPr>
      </p:pic>
      <p:sp>
        <p:nvSpPr>
          <p:cNvPr id="8"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a:t>Focussing on protected area size creates perverse incentives</a:t>
            </a:r>
          </a:p>
        </p:txBody>
      </p:sp>
      <p:sp>
        <p:nvSpPr>
          <p:cNvPr id="2" name="TextBox 1"/>
          <p:cNvSpPr txBox="1"/>
          <p:nvPr/>
        </p:nvSpPr>
        <p:spPr>
          <a:xfrm>
            <a:off x="2696902" y="4774168"/>
            <a:ext cx="6447098" cy="369332"/>
          </a:xfrm>
          <a:prstGeom prst="rect">
            <a:avLst/>
          </a:prstGeom>
          <a:noFill/>
        </p:spPr>
        <p:txBody>
          <a:bodyPr wrap="square" rtlCol="0">
            <a:spAutoFit/>
          </a:bodyPr>
          <a:lstStyle/>
          <a:p>
            <a:r>
              <a:rPr lang="en-AU" dirty="0"/>
              <a:t>Barnes </a:t>
            </a:r>
            <a:r>
              <a:rPr lang="en-AU" i="1" dirty="0"/>
              <a:t>et al. </a:t>
            </a:r>
            <a:r>
              <a:rPr lang="en-AU" dirty="0"/>
              <a:t>(2018) Nat Eco </a:t>
            </a:r>
            <a:r>
              <a:rPr lang="en-AU" dirty="0" err="1"/>
              <a:t>Evol</a:t>
            </a:r>
            <a:r>
              <a:rPr lang="en-AU" dirty="0"/>
              <a:t>, DOI:10.1038/s41559-018-0501-y</a:t>
            </a:r>
            <a:endParaRPr lang="en-AU" i="1" dirty="0"/>
          </a:p>
        </p:txBody>
      </p:sp>
    </p:spTree>
    <p:extLst>
      <p:ext uri="{BB962C8B-B14F-4D97-AF65-F5344CB8AC3E}">
        <p14:creationId xmlns:p14="http://schemas.microsoft.com/office/powerpoint/2010/main" val="20488328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03528" y="1458409"/>
            <a:ext cx="6273479" cy="2862322"/>
          </a:xfrm>
          <a:prstGeom prst="rect">
            <a:avLst/>
          </a:prstGeom>
        </p:spPr>
        <p:txBody>
          <a:bodyPr wrap="square">
            <a:spAutoFit/>
          </a:bodyPr>
          <a:lstStyle/>
          <a:p>
            <a:pPr marL="457200" indent="-457200">
              <a:buFont typeface="+mj-lt"/>
              <a:buAutoNum type="alphaLcParenR" startAt="6"/>
            </a:pPr>
            <a:r>
              <a:rPr lang="en-AU" sz="2000" dirty="0">
                <a:latin typeface="Whitney-Book"/>
              </a:rPr>
              <a:t>Protected area (PA) expansion without associated increases in budget or staff capacity reduces management capacity in situ and across the entire PA network. </a:t>
            </a:r>
          </a:p>
          <a:p>
            <a:pPr marL="342900" indent="-342900">
              <a:buFont typeface="+mj-lt"/>
              <a:buAutoNum type="alphaLcParenR" startAt="6"/>
            </a:pPr>
            <a:r>
              <a:rPr lang="en-AU" sz="2000" dirty="0">
                <a:latin typeface="Whitney-Book"/>
              </a:rPr>
              <a:t>PA expansion may induce apathy or resistance to establishing new PAs.</a:t>
            </a:r>
          </a:p>
          <a:p>
            <a:pPr marL="342900" indent="-342900">
              <a:buFont typeface="+mj-lt"/>
              <a:buAutoNum type="alphaLcParenR" startAt="6"/>
            </a:pPr>
            <a:r>
              <a:rPr lang="en-AU" sz="2000" dirty="0">
                <a:latin typeface="Whitney-Book"/>
              </a:rPr>
              <a:t>Poorly targeted expansions result […]  in actions where biodiversity does not benefit, and limits opportunities for conservation.</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33638" r="49441"/>
          <a:stretch/>
        </p:blipFill>
        <p:spPr>
          <a:xfrm>
            <a:off x="6661320" y="1238058"/>
            <a:ext cx="2314114" cy="3421156"/>
          </a:xfrm>
          <a:prstGeom prst="rect">
            <a:avLst/>
          </a:prstGeom>
        </p:spPr>
      </p:pic>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a:t>Focussing on protected area size creates perverse incentives</a:t>
            </a:r>
          </a:p>
        </p:txBody>
      </p:sp>
      <p:sp>
        <p:nvSpPr>
          <p:cNvPr id="13" name="TextBox 12"/>
          <p:cNvSpPr txBox="1"/>
          <p:nvPr/>
        </p:nvSpPr>
        <p:spPr>
          <a:xfrm>
            <a:off x="2696902" y="4774168"/>
            <a:ext cx="6447098" cy="369332"/>
          </a:xfrm>
          <a:prstGeom prst="rect">
            <a:avLst/>
          </a:prstGeom>
          <a:noFill/>
        </p:spPr>
        <p:txBody>
          <a:bodyPr wrap="square" rtlCol="0">
            <a:spAutoFit/>
          </a:bodyPr>
          <a:lstStyle/>
          <a:p>
            <a:r>
              <a:rPr lang="en-AU" dirty="0"/>
              <a:t>Barnes </a:t>
            </a:r>
            <a:r>
              <a:rPr lang="en-AU" i="1" dirty="0"/>
              <a:t>et al. </a:t>
            </a:r>
            <a:r>
              <a:rPr lang="en-AU" dirty="0"/>
              <a:t>(2018) Nat Eco </a:t>
            </a:r>
            <a:r>
              <a:rPr lang="en-AU" dirty="0" err="1"/>
              <a:t>Evol</a:t>
            </a:r>
            <a:r>
              <a:rPr lang="en-AU" dirty="0"/>
              <a:t>, DOI:10.1038/s41559-018-0501-y</a:t>
            </a:r>
            <a:endParaRPr lang="en-AU" i="1" dirty="0"/>
          </a:p>
        </p:txBody>
      </p:sp>
    </p:spTree>
    <p:extLst>
      <p:ext uri="{BB962C8B-B14F-4D97-AF65-F5344CB8AC3E}">
        <p14:creationId xmlns:p14="http://schemas.microsoft.com/office/powerpoint/2010/main" val="4034021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0" y="1277156"/>
            <a:ext cx="6273479" cy="2862322"/>
          </a:xfrm>
          <a:prstGeom prst="rect">
            <a:avLst/>
          </a:prstGeom>
        </p:spPr>
        <p:txBody>
          <a:bodyPr wrap="square">
            <a:spAutoFit/>
          </a:bodyPr>
          <a:lstStyle/>
          <a:p>
            <a:pPr marL="342900" indent="-342900">
              <a:buFont typeface="+mj-lt"/>
              <a:buAutoNum type="alphaLcParenR" startAt="9"/>
            </a:pPr>
            <a:r>
              <a:rPr lang="en-AU" sz="2000" dirty="0">
                <a:latin typeface="Whitney-Book"/>
              </a:rPr>
              <a:t>The real underlying values and objectives of halting biodiversity decline are subsumed by the metric of just protecting more land</a:t>
            </a:r>
          </a:p>
          <a:p>
            <a:pPr marL="342900" indent="-342900">
              <a:buFont typeface="+mj-lt"/>
              <a:buAutoNum type="alphaLcParenR" startAt="9"/>
            </a:pPr>
            <a:r>
              <a:rPr lang="en-AU" sz="2000" dirty="0">
                <a:latin typeface="Whitney-Book"/>
              </a:rPr>
              <a:t>As existing protected area coverage targets are thresholds, perceptions of success are binary, failing to account for continual improvements</a:t>
            </a:r>
          </a:p>
          <a:p>
            <a:pPr marL="342900" indent="-342900">
              <a:buFont typeface="+mj-lt"/>
              <a:buAutoNum type="alphaLcParenR" startAt="9"/>
            </a:pPr>
            <a:r>
              <a:rPr lang="en-AU" sz="2000" dirty="0">
                <a:latin typeface="Whitney-Book"/>
              </a:rPr>
              <a:t> Any delay or misallocation of limited resources causes long-term harm that may not be reversible at human timescales.</a:t>
            </a:r>
            <a:endParaRPr lang="en-AU" sz="2000"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9756" t="32926"/>
          <a:stretch/>
        </p:blipFill>
        <p:spPr>
          <a:xfrm>
            <a:off x="6536869" y="1181014"/>
            <a:ext cx="2343741" cy="3524102"/>
          </a:xfrm>
          <a:prstGeom prst="rect">
            <a:avLst/>
          </a:prstGeom>
        </p:spPr>
      </p:pic>
      <p:sp>
        <p:nvSpPr>
          <p:cNvPr id="8" name="TextBox 7"/>
          <p:cNvSpPr txBox="1"/>
          <p:nvPr/>
        </p:nvSpPr>
        <p:spPr>
          <a:xfrm>
            <a:off x="2696902" y="4774168"/>
            <a:ext cx="6447098" cy="369332"/>
          </a:xfrm>
          <a:prstGeom prst="rect">
            <a:avLst/>
          </a:prstGeom>
          <a:noFill/>
        </p:spPr>
        <p:txBody>
          <a:bodyPr wrap="square" rtlCol="0">
            <a:spAutoFit/>
          </a:bodyPr>
          <a:lstStyle/>
          <a:p>
            <a:r>
              <a:rPr lang="en-AU" dirty="0"/>
              <a:t>Barnes </a:t>
            </a:r>
            <a:r>
              <a:rPr lang="en-AU" i="1" dirty="0"/>
              <a:t>et al. </a:t>
            </a:r>
            <a:r>
              <a:rPr lang="en-AU" dirty="0"/>
              <a:t>(2018) Nat Eco </a:t>
            </a:r>
            <a:r>
              <a:rPr lang="en-AU" dirty="0" err="1"/>
              <a:t>Evol</a:t>
            </a:r>
            <a:r>
              <a:rPr lang="en-AU" dirty="0"/>
              <a:t>, DOI:10.1038/s41559-018-0501-y</a:t>
            </a:r>
            <a:endParaRPr lang="en-AU" i="1" dirty="0"/>
          </a:p>
        </p:txBody>
      </p:sp>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a:t>Focussing on protected area size creates perverse incentives</a:t>
            </a:r>
          </a:p>
        </p:txBody>
      </p:sp>
    </p:spTree>
    <p:extLst>
      <p:ext uri="{BB962C8B-B14F-4D97-AF65-F5344CB8AC3E}">
        <p14:creationId xmlns:p14="http://schemas.microsoft.com/office/powerpoint/2010/main" val="24511407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792B3C9-A110-4D4B-BFD1-96FE576D87D4}"/>
              </a:ext>
            </a:extLst>
          </p:cNvPr>
          <p:cNvSpPr>
            <a:spLocks noGrp="1"/>
          </p:cNvSpPr>
          <p:nvPr>
            <p:ph type="title"/>
          </p:nvPr>
        </p:nvSpPr>
        <p:spPr>
          <a:xfrm>
            <a:off x="0" y="0"/>
            <a:ext cx="9144000" cy="1111962"/>
          </a:xfrm>
        </p:spPr>
        <p:txBody>
          <a:bodyPr>
            <a:noAutofit/>
          </a:bodyPr>
          <a:lstStyle/>
          <a:p>
            <a:r>
              <a:rPr lang="en-AU" sz="3600" dirty="0"/>
              <a:t>Focussing on protected area size creates perverse incentives</a:t>
            </a:r>
          </a:p>
        </p:txBody>
      </p:sp>
      <p:pic>
        <p:nvPicPr>
          <p:cNvPr id="2052" name="Picture 4" descr="Goodhart&amp;#39;s Law and the &amp;#39;tyranny of metrics&amp;#39; - Dream End Sta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7915" y="1272781"/>
            <a:ext cx="4752090" cy="357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5205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6E63-CDB6-463F-9FAF-B1D5920E9805}"/>
              </a:ext>
            </a:extLst>
          </p:cNvPr>
          <p:cNvSpPr>
            <a:spLocks noGrp="1"/>
          </p:cNvSpPr>
          <p:nvPr>
            <p:ph type="title"/>
          </p:nvPr>
        </p:nvSpPr>
        <p:spPr>
          <a:xfrm>
            <a:off x="1" y="0"/>
            <a:ext cx="4595148" cy="1585732"/>
          </a:xfrm>
        </p:spPr>
        <p:txBody>
          <a:bodyPr>
            <a:normAutofit/>
          </a:bodyPr>
          <a:lstStyle/>
          <a:p>
            <a:r>
              <a:rPr lang="en-AU" sz="2800" dirty="0"/>
              <a:t>Can’t we just use a scoring system (formula) to rank candidate protected areas?</a:t>
            </a:r>
          </a:p>
        </p:txBody>
      </p:sp>
      <p:sp>
        <p:nvSpPr>
          <p:cNvPr id="6" name="TextBox 5">
            <a:extLst>
              <a:ext uri="{FF2B5EF4-FFF2-40B4-BE49-F238E27FC236}">
                <a16:creationId xmlns:a16="http://schemas.microsoft.com/office/drawing/2014/main" id="{ACE0AC03-6343-46D9-82B5-4334B1627F55}"/>
              </a:ext>
            </a:extLst>
          </p:cNvPr>
          <p:cNvSpPr txBox="1"/>
          <p:nvPr/>
        </p:nvSpPr>
        <p:spPr>
          <a:xfrm>
            <a:off x="0" y="3850838"/>
            <a:ext cx="3761772" cy="646331"/>
          </a:xfrm>
          <a:prstGeom prst="rect">
            <a:avLst/>
          </a:prstGeom>
          <a:noFill/>
        </p:spPr>
        <p:txBody>
          <a:bodyPr wrap="square" rtlCol="0">
            <a:spAutoFit/>
          </a:bodyPr>
          <a:lstStyle/>
          <a:p>
            <a:r>
              <a:rPr lang="en-AU" dirty="0"/>
              <a:t>Klein </a:t>
            </a:r>
            <a:r>
              <a:rPr lang="en-AU" i="1" dirty="0"/>
              <a:t>et al.</a:t>
            </a:r>
            <a:r>
              <a:rPr lang="en-AU" dirty="0"/>
              <a:t> (2014) Marine Policy, </a:t>
            </a:r>
          </a:p>
          <a:p>
            <a:r>
              <a:rPr lang="en-AU" dirty="0"/>
              <a:t>DOI:10.1016/j.marpol.2013.10.001</a:t>
            </a:r>
          </a:p>
        </p:txBody>
      </p:sp>
      <p:pic>
        <p:nvPicPr>
          <p:cNvPr id="7" name="Picture 6"/>
          <p:cNvPicPr>
            <a:picLocks noChangeAspect="1"/>
          </p:cNvPicPr>
          <p:nvPr/>
        </p:nvPicPr>
        <p:blipFill rotWithShape="1">
          <a:blip r:embed="rId2"/>
          <a:srcRect l="33867" t="19553" r="34594" b="17085"/>
          <a:stretch/>
        </p:blipFill>
        <p:spPr>
          <a:xfrm>
            <a:off x="4699322" y="132697"/>
            <a:ext cx="4352081" cy="4918205"/>
          </a:xfrm>
          <a:prstGeom prst="rect">
            <a:avLst/>
          </a:prstGeom>
        </p:spPr>
      </p:pic>
      <p:sp>
        <p:nvSpPr>
          <p:cNvPr id="8" name="TextBox 7">
            <a:extLst>
              <a:ext uri="{FF2B5EF4-FFF2-40B4-BE49-F238E27FC236}">
                <a16:creationId xmlns:a16="http://schemas.microsoft.com/office/drawing/2014/main" id="{ACE0AC03-6343-46D9-82B5-4334B1627F55}"/>
              </a:ext>
            </a:extLst>
          </p:cNvPr>
          <p:cNvSpPr txBox="1"/>
          <p:nvPr/>
        </p:nvSpPr>
        <p:spPr>
          <a:xfrm>
            <a:off x="1" y="4497169"/>
            <a:ext cx="3761772" cy="646331"/>
          </a:xfrm>
          <a:prstGeom prst="rect">
            <a:avLst/>
          </a:prstGeom>
          <a:noFill/>
        </p:spPr>
        <p:txBody>
          <a:bodyPr wrap="square" rtlCol="0">
            <a:spAutoFit/>
          </a:bodyPr>
          <a:lstStyle/>
          <a:p>
            <a:r>
              <a:rPr lang="en-AU" dirty="0"/>
              <a:t>Klein </a:t>
            </a:r>
            <a:r>
              <a:rPr lang="en-AU" i="1" dirty="0"/>
              <a:t>et al.</a:t>
            </a:r>
            <a:r>
              <a:rPr lang="en-AU" dirty="0"/>
              <a:t> (2014) Marine Policy, </a:t>
            </a:r>
          </a:p>
          <a:p>
            <a:r>
              <a:rPr lang="en-AU" dirty="0"/>
              <a:t>DOI:10.1016/j.marpol.2014.03.008</a:t>
            </a:r>
          </a:p>
        </p:txBody>
      </p:sp>
      <p:sp>
        <p:nvSpPr>
          <p:cNvPr id="9" name="TextBox 8">
            <a:extLst>
              <a:ext uri="{FF2B5EF4-FFF2-40B4-BE49-F238E27FC236}">
                <a16:creationId xmlns:a16="http://schemas.microsoft.com/office/drawing/2014/main" id="{ACE0AC03-6343-46D9-82B5-4334B1627F55}"/>
              </a:ext>
            </a:extLst>
          </p:cNvPr>
          <p:cNvSpPr txBox="1"/>
          <p:nvPr/>
        </p:nvSpPr>
        <p:spPr>
          <a:xfrm>
            <a:off x="0" y="3262020"/>
            <a:ext cx="3761772" cy="646331"/>
          </a:xfrm>
          <a:prstGeom prst="rect">
            <a:avLst/>
          </a:prstGeom>
          <a:noFill/>
        </p:spPr>
        <p:txBody>
          <a:bodyPr wrap="square" rtlCol="0">
            <a:spAutoFit/>
          </a:bodyPr>
          <a:lstStyle/>
          <a:p>
            <a:r>
              <a:rPr lang="en-AU" dirty="0"/>
              <a:t>Game </a:t>
            </a:r>
            <a:r>
              <a:rPr lang="en-AU" i="1" dirty="0"/>
              <a:t>et al.</a:t>
            </a:r>
            <a:r>
              <a:rPr lang="en-AU" dirty="0"/>
              <a:t> (2013) Cons </a:t>
            </a:r>
            <a:r>
              <a:rPr lang="en-AU" dirty="0" err="1"/>
              <a:t>Biol</a:t>
            </a:r>
            <a:r>
              <a:rPr lang="en-AU" dirty="0"/>
              <a:t>, </a:t>
            </a:r>
          </a:p>
          <a:p>
            <a:r>
              <a:rPr lang="en-AU" dirty="0"/>
              <a:t>DOI:10.1111/cobi.12051</a:t>
            </a:r>
          </a:p>
        </p:txBody>
      </p:sp>
    </p:spTree>
    <p:extLst>
      <p:ext uri="{BB962C8B-B14F-4D97-AF65-F5344CB8AC3E}">
        <p14:creationId xmlns:p14="http://schemas.microsoft.com/office/powerpoint/2010/main" val="2878539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0143-94CD-C02E-EC5D-F0BF591BFA1D}"/>
              </a:ext>
            </a:extLst>
          </p:cNvPr>
          <p:cNvSpPr>
            <a:spLocks noGrp="1"/>
          </p:cNvSpPr>
          <p:nvPr>
            <p:ph type="title"/>
          </p:nvPr>
        </p:nvSpPr>
        <p:spPr>
          <a:xfrm>
            <a:off x="852377" y="22067"/>
            <a:ext cx="7439246" cy="653221"/>
          </a:xfrm>
        </p:spPr>
        <p:txBody>
          <a:bodyPr>
            <a:noAutofit/>
          </a:bodyPr>
          <a:lstStyle/>
          <a:p>
            <a:r>
              <a:rPr lang="en-NZ" sz="3200" dirty="0"/>
              <a:t>Systematic conservation planning (SCP)</a:t>
            </a:r>
          </a:p>
        </p:txBody>
      </p:sp>
      <p:sp>
        <p:nvSpPr>
          <p:cNvPr id="5" name="Content Placeholder 2">
            <a:extLst>
              <a:ext uri="{FF2B5EF4-FFF2-40B4-BE49-F238E27FC236}">
                <a16:creationId xmlns:a16="http://schemas.microsoft.com/office/drawing/2014/main" id="{010EE7EB-254A-F131-C5C2-63A34A502323}"/>
              </a:ext>
            </a:extLst>
          </p:cNvPr>
          <p:cNvSpPr>
            <a:spLocks noGrp="1"/>
          </p:cNvSpPr>
          <p:nvPr>
            <p:ph idx="1"/>
          </p:nvPr>
        </p:nvSpPr>
        <p:spPr>
          <a:xfrm>
            <a:off x="0" y="857250"/>
            <a:ext cx="3891355" cy="4213040"/>
          </a:xfrm>
        </p:spPr>
        <p:txBody>
          <a:bodyPr>
            <a:noAutofit/>
          </a:bodyPr>
          <a:lstStyle/>
          <a:p>
            <a:r>
              <a:rPr lang="en-AU" sz="2400" dirty="0"/>
              <a:t>Framework for evaluating ongoing management, prioritizing new actions, and monitoring their effectiveness</a:t>
            </a:r>
          </a:p>
          <a:p>
            <a:r>
              <a:rPr lang="en-AU" sz="2400" dirty="0"/>
              <a:t>Objective driven</a:t>
            </a:r>
          </a:p>
          <a:p>
            <a:r>
              <a:rPr lang="en-AU" sz="2400" dirty="0"/>
              <a:t>Stakeholder inclusive</a:t>
            </a:r>
          </a:p>
          <a:p>
            <a:r>
              <a:rPr lang="en-AU" sz="2400" dirty="0"/>
              <a:t>Informed by data</a:t>
            </a:r>
          </a:p>
          <a:p>
            <a:r>
              <a:rPr lang="en-AU" sz="2400" dirty="0"/>
              <a:t>Transparent + reproducible</a:t>
            </a:r>
          </a:p>
          <a:p>
            <a:endParaRPr lang="en-AU" sz="2400" dirty="0"/>
          </a:p>
          <a:p>
            <a:endParaRPr lang="en-AU" sz="2400" dirty="0"/>
          </a:p>
        </p:txBody>
      </p:sp>
      <p:grpSp>
        <p:nvGrpSpPr>
          <p:cNvPr id="13" name="Group 12">
            <a:extLst>
              <a:ext uri="{FF2B5EF4-FFF2-40B4-BE49-F238E27FC236}">
                <a16:creationId xmlns:a16="http://schemas.microsoft.com/office/drawing/2014/main" id="{A37CB632-44E8-AF1F-0BFB-58759B61E972}"/>
              </a:ext>
            </a:extLst>
          </p:cNvPr>
          <p:cNvGrpSpPr/>
          <p:nvPr/>
        </p:nvGrpSpPr>
        <p:grpSpPr>
          <a:xfrm>
            <a:off x="3891709" y="857250"/>
            <a:ext cx="5153537" cy="3996242"/>
            <a:chOff x="4084568" y="839080"/>
            <a:chExt cx="4859078" cy="3633029"/>
          </a:xfrm>
        </p:grpSpPr>
        <p:grpSp>
          <p:nvGrpSpPr>
            <p:cNvPr id="12" name="Group 11">
              <a:extLst>
                <a:ext uri="{FF2B5EF4-FFF2-40B4-BE49-F238E27FC236}">
                  <a16:creationId xmlns:a16="http://schemas.microsoft.com/office/drawing/2014/main" id="{67CC2A34-1BC5-455D-D2F6-A30DDCF13924}"/>
                </a:ext>
              </a:extLst>
            </p:cNvPr>
            <p:cNvGrpSpPr/>
            <p:nvPr/>
          </p:nvGrpSpPr>
          <p:grpSpPr>
            <a:xfrm>
              <a:off x="4084568" y="839080"/>
              <a:ext cx="4859078" cy="3631698"/>
              <a:chOff x="3891517" y="1008527"/>
              <a:chExt cx="4859078" cy="3631698"/>
            </a:xfrm>
          </p:grpSpPr>
          <p:pic>
            <p:nvPicPr>
              <p:cNvPr id="1026" name="Picture 2">
                <a:extLst>
                  <a:ext uri="{FF2B5EF4-FFF2-40B4-BE49-F238E27FC236}">
                    <a16:creationId xmlns:a16="http://schemas.microsoft.com/office/drawing/2014/main" id="{DA16E8E4-376D-E2E3-CCFF-4560C67F1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1517" y="1008527"/>
                <a:ext cx="4859078" cy="36316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E49B943-942F-3921-2E89-979A7710813F}"/>
                  </a:ext>
                </a:extLst>
              </p:cNvPr>
              <p:cNvSpPr/>
              <p:nvPr/>
            </p:nvSpPr>
            <p:spPr>
              <a:xfrm>
                <a:off x="3891517" y="1008527"/>
                <a:ext cx="418213" cy="21776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59041F22-F4C8-B1D7-6504-2BF494A62F70}"/>
                  </a:ext>
                </a:extLst>
              </p:cNvPr>
              <p:cNvSpPr/>
              <p:nvPr/>
            </p:nvSpPr>
            <p:spPr>
              <a:xfrm>
                <a:off x="8191500" y="1008527"/>
                <a:ext cx="322520" cy="1852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5900F152-C79F-DA5E-F76B-45B3C947DE46}"/>
                  </a:ext>
                </a:extLst>
              </p:cNvPr>
              <p:cNvSpPr/>
              <p:nvPr/>
            </p:nvSpPr>
            <p:spPr>
              <a:xfrm>
                <a:off x="8154187" y="3379194"/>
                <a:ext cx="322520" cy="1852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0" name="Rectangle 9">
              <a:extLst>
                <a:ext uri="{FF2B5EF4-FFF2-40B4-BE49-F238E27FC236}">
                  <a16:creationId xmlns:a16="http://schemas.microsoft.com/office/drawing/2014/main" id="{C9A2D9C6-8BF8-DBEE-F633-CD8E94129AC1}"/>
                </a:ext>
              </a:extLst>
            </p:cNvPr>
            <p:cNvSpPr/>
            <p:nvPr/>
          </p:nvSpPr>
          <p:spPr>
            <a:xfrm>
              <a:off x="7667145" y="4324509"/>
              <a:ext cx="322520" cy="147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1" name="TextBox 10">
            <a:extLst>
              <a:ext uri="{FF2B5EF4-FFF2-40B4-BE49-F238E27FC236}">
                <a16:creationId xmlns:a16="http://schemas.microsoft.com/office/drawing/2014/main" id="{523567B8-FD30-FED2-CF11-7340CE0DEF1F}"/>
              </a:ext>
            </a:extLst>
          </p:cNvPr>
          <p:cNvSpPr txBox="1"/>
          <p:nvPr/>
        </p:nvSpPr>
        <p:spPr>
          <a:xfrm>
            <a:off x="4572000" y="4888328"/>
            <a:ext cx="47210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white"/>
                </a:solidFill>
                <a:effectLst/>
                <a:uLnTx/>
                <a:uFillTx/>
                <a:latin typeface="Calibri"/>
                <a:ea typeface="+mn-ea"/>
                <a:cs typeface="+mn-cs"/>
              </a:rPr>
              <a:t>Pressey &amp; </a:t>
            </a:r>
            <a:r>
              <a:rPr kumimoji="0" lang="en-NZ" sz="1200" b="0" i="0" u="none" strike="noStrike" kern="1200" cap="none" spc="0" normalizeH="0" baseline="0" noProof="0" dirty="0" err="1">
                <a:ln>
                  <a:noFill/>
                </a:ln>
                <a:solidFill>
                  <a:prstClr val="white"/>
                </a:solidFill>
                <a:effectLst/>
                <a:uLnTx/>
                <a:uFillTx/>
                <a:latin typeface="Calibri"/>
                <a:ea typeface="+mn-ea"/>
                <a:cs typeface="+mn-cs"/>
              </a:rPr>
              <a:t>Botrill</a:t>
            </a:r>
            <a:r>
              <a:rPr kumimoji="0" lang="en-NZ" sz="1200" b="0" i="0" u="none" strike="noStrike" kern="1200" cap="none" spc="0" normalizeH="0" baseline="0" noProof="0" dirty="0">
                <a:ln>
                  <a:noFill/>
                </a:ln>
                <a:solidFill>
                  <a:prstClr val="white"/>
                </a:solidFill>
                <a:effectLst/>
                <a:uLnTx/>
                <a:uFillTx/>
                <a:latin typeface="Calibri"/>
                <a:ea typeface="+mn-ea"/>
                <a:cs typeface="+mn-cs"/>
              </a:rPr>
              <a:t> 2009 https://doi.org/10.1017/S0030605309990500</a:t>
            </a:r>
          </a:p>
        </p:txBody>
      </p:sp>
      <p:sp>
        <p:nvSpPr>
          <p:cNvPr id="4" name="TextBox 3">
            <a:extLst>
              <a:ext uri="{FF2B5EF4-FFF2-40B4-BE49-F238E27FC236}">
                <a16:creationId xmlns:a16="http://schemas.microsoft.com/office/drawing/2014/main" id="{78229EB3-B142-5153-431A-787D1138994E}"/>
              </a:ext>
            </a:extLst>
          </p:cNvPr>
          <p:cNvSpPr txBox="1"/>
          <p:nvPr/>
        </p:nvSpPr>
        <p:spPr>
          <a:xfrm>
            <a:off x="4680600" y="1960033"/>
            <a:ext cx="3651954"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a:ea typeface="+mn-ea"/>
                <a:cs typeface="+mn-cs"/>
              </a:rPr>
              <a:t>Identifying fundamental objectives</a:t>
            </a:r>
          </a:p>
        </p:txBody>
      </p:sp>
      <p:sp>
        <p:nvSpPr>
          <p:cNvPr id="7" name="TextBox 6">
            <a:extLst>
              <a:ext uri="{FF2B5EF4-FFF2-40B4-BE49-F238E27FC236}">
                <a16:creationId xmlns:a16="http://schemas.microsoft.com/office/drawing/2014/main" id="{93B0EDF0-6283-8F1D-2A78-AFADA82D9A74}"/>
              </a:ext>
            </a:extLst>
          </p:cNvPr>
          <p:cNvSpPr txBox="1"/>
          <p:nvPr/>
        </p:nvSpPr>
        <p:spPr>
          <a:xfrm>
            <a:off x="4680600" y="2940668"/>
            <a:ext cx="3148950"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a:ea typeface="+mn-ea"/>
                <a:cs typeface="+mn-cs"/>
              </a:rPr>
              <a:t>Setting conservation targets</a:t>
            </a:r>
          </a:p>
        </p:txBody>
      </p:sp>
      <p:sp>
        <p:nvSpPr>
          <p:cNvPr id="14" name="TextBox 13">
            <a:extLst>
              <a:ext uri="{FF2B5EF4-FFF2-40B4-BE49-F238E27FC236}">
                <a16:creationId xmlns:a16="http://schemas.microsoft.com/office/drawing/2014/main" id="{9727E26C-4FE7-54F7-3805-38F24D9D31F2}"/>
              </a:ext>
            </a:extLst>
          </p:cNvPr>
          <p:cNvSpPr txBox="1"/>
          <p:nvPr/>
        </p:nvSpPr>
        <p:spPr>
          <a:xfrm>
            <a:off x="4680600" y="3598300"/>
            <a:ext cx="3148950"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a:ea typeface="+mn-ea"/>
                <a:cs typeface="+mn-cs"/>
              </a:rPr>
              <a:t>Selecting priority areas for conservation</a:t>
            </a:r>
          </a:p>
        </p:txBody>
      </p:sp>
      <p:sp>
        <p:nvSpPr>
          <p:cNvPr id="15" name="TextBox 14">
            <a:extLst>
              <a:ext uri="{FF2B5EF4-FFF2-40B4-BE49-F238E27FC236}">
                <a16:creationId xmlns:a16="http://schemas.microsoft.com/office/drawing/2014/main" id="{DB0BDA65-69E0-28C1-9FFA-1DD121DFD201}"/>
              </a:ext>
            </a:extLst>
          </p:cNvPr>
          <p:cNvSpPr txBox="1"/>
          <p:nvPr/>
        </p:nvSpPr>
        <p:spPr>
          <a:xfrm>
            <a:off x="4713471" y="3596836"/>
            <a:ext cx="3148950"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a:ea typeface="+mn-ea"/>
                <a:cs typeface="+mn-cs"/>
              </a:rPr>
              <a:t>Selecting priority areas for conservation</a:t>
            </a:r>
          </a:p>
        </p:txBody>
      </p:sp>
    </p:spTree>
    <p:extLst>
      <p:ext uri="{BB962C8B-B14F-4D97-AF65-F5344CB8AC3E}">
        <p14:creationId xmlns:p14="http://schemas.microsoft.com/office/powerpoint/2010/main" val="801264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E0AC03-6343-46D9-82B5-4334B1627F55}"/>
              </a:ext>
            </a:extLst>
          </p:cNvPr>
          <p:cNvSpPr txBox="1"/>
          <p:nvPr/>
        </p:nvSpPr>
        <p:spPr>
          <a:xfrm>
            <a:off x="5717894" y="4427721"/>
            <a:ext cx="3761772" cy="646331"/>
          </a:xfrm>
          <a:prstGeom prst="rect">
            <a:avLst/>
          </a:prstGeom>
          <a:noFill/>
        </p:spPr>
        <p:txBody>
          <a:bodyPr wrap="square" rtlCol="0">
            <a:spAutoFit/>
          </a:bodyPr>
          <a:lstStyle/>
          <a:p>
            <a:r>
              <a:rPr lang="en-AU" dirty="0"/>
              <a:t>Klein </a:t>
            </a:r>
            <a:r>
              <a:rPr lang="en-AU" i="1" dirty="0"/>
              <a:t>et al.</a:t>
            </a:r>
            <a:r>
              <a:rPr lang="en-AU" dirty="0"/>
              <a:t> (2014) Marine Policy, </a:t>
            </a:r>
          </a:p>
          <a:p>
            <a:r>
              <a:rPr lang="en-AU" dirty="0"/>
              <a:t>DOI:10.1016/j.marpol.2013.10.001</a:t>
            </a:r>
          </a:p>
        </p:txBody>
      </p:sp>
      <p:pic>
        <p:nvPicPr>
          <p:cNvPr id="11266"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35479" b="34403"/>
          <a:stretch/>
        </p:blipFill>
        <p:spPr bwMode="auto">
          <a:xfrm>
            <a:off x="1004480" y="1238489"/>
            <a:ext cx="4713414" cy="2981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1343101" y="2581592"/>
            <a:ext cx="3609535" cy="923330"/>
          </a:xfrm>
          <a:prstGeom prst="rect">
            <a:avLst/>
          </a:prstGeom>
          <a:noFill/>
        </p:spPr>
        <p:txBody>
          <a:bodyPr wrap="square" rtlCol="0">
            <a:spAutoFit/>
          </a:bodyPr>
          <a:lstStyle/>
          <a:p>
            <a:pPr algn="ctr"/>
            <a:r>
              <a:rPr lang="en-AU" dirty="0"/>
              <a:t>Proportion of remaining vegetation represented in candidate protected area networks 	</a:t>
            </a:r>
          </a:p>
        </p:txBody>
      </p:sp>
      <p:pic>
        <p:nvPicPr>
          <p:cNvPr id="9"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95369" b="-35"/>
          <a:stretch/>
        </p:blipFill>
        <p:spPr bwMode="auto">
          <a:xfrm>
            <a:off x="1004480" y="4217626"/>
            <a:ext cx="4713414" cy="46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56116" y="1238489"/>
            <a:ext cx="2777923" cy="1323439"/>
          </a:xfrm>
          <a:prstGeom prst="rect">
            <a:avLst/>
          </a:prstGeom>
          <a:noFill/>
        </p:spPr>
        <p:txBody>
          <a:bodyPr wrap="square" rtlCol="0">
            <a:spAutoFit/>
          </a:bodyPr>
          <a:lstStyle/>
          <a:p>
            <a:r>
              <a:rPr lang="en-AU" sz="2000" dirty="0"/>
              <a:t>Plan for protected area network based on systematic conservation planning tool</a:t>
            </a:r>
          </a:p>
        </p:txBody>
      </p:sp>
      <p:sp>
        <p:nvSpPr>
          <p:cNvPr id="10" name="TextBox 9"/>
          <p:cNvSpPr txBox="1"/>
          <p:nvPr/>
        </p:nvSpPr>
        <p:spPr>
          <a:xfrm>
            <a:off x="6256116" y="2729421"/>
            <a:ext cx="2656390" cy="1015663"/>
          </a:xfrm>
          <a:prstGeom prst="rect">
            <a:avLst/>
          </a:prstGeom>
          <a:noFill/>
        </p:spPr>
        <p:txBody>
          <a:bodyPr wrap="square" rtlCol="0">
            <a:spAutoFit/>
          </a:bodyPr>
          <a:lstStyle/>
          <a:p>
            <a:r>
              <a:rPr lang="en-AU" sz="2000" dirty="0"/>
              <a:t>Plan for protected area network based on scoring system</a:t>
            </a:r>
          </a:p>
        </p:txBody>
      </p:sp>
      <p:sp>
        <p:nvSpPr>
          <p:cNvPr id="12" name="Title 1">
            <a:extLst>
              <a:ext uri="{FF2B5EF4-FFF2-40B4-BE49-F238E27FC236}">
                <a16:creationId xmlns:a16="http://schemas.microsoft.com/office/drawing/2014/main" id="{9EF76E63-CDB6-463F-9FAF-B1D5920E9805}"/>
              </a:ext>
            </a:extLst>
          </p:cNvPr>
          <p:cNvSpPr>
            <a:spLocks noGrp="1"/>
          </p:cNvSpPr>
          <p:nvPr>
            <p:ph type="title"/>
          </p:nvPr>
        </p:nvSpPr>
        <p:spPr>
          <a:xfrm>
            <a:off x="0" y="0"/>
            <a:ext cx="9144000" cy="1070996"/>
          </a:xfrm>
        </p:spPr>
        <p:txBody>
          <a:bodyPr>
            <a:normAutofit/>
          </a:bodyPr>
          <a:lstStyle/>
          <a:p>
            <a:r>
              <a:rPr lang="en-AU" sz="2800" dirty="0"/>
              <a:t>Can’t we just use a scoring system (formula) </a:t>
            </a:r>
            <a:br>
              <a:rPr lang="en-AU" sz="2800" dirty="0"/>
            </a:br>
            <a:r>
              <a:rPr lang="en-AU" sz="2800" dirty="0"/>
              <a:t>to rank candidate protected areas?</a:t>
            </a:r>
          </a:p>
        </p:txBody>
      </p:sp>
      <p:sp>
        <p:nvSpPr>
          <p:cNvPr id="11" name="Rectangle 10"/>
          <p:cNvSpPr/>
          <p:nvPr/>
        </p:nvSpPr>
        <p:spPr>
          <a:xfrm>
            <a:off x="5918050" y="1375238"/>
            <a:ext cx="307585" cy="10468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256116" y="3894072"/>
            <a:ext cx="2656390" cy="400110"/>
          </a:xfrm>
          <a:prstGeom prst="rect">
            <a:avLst/>
          </a:prstGeom>
          <a:noFill/>
        </p:spPr>
        <p:txBody>
          <a:bodyPr wrap="square" rtlCol="0">
            <a:spAutoFit/>
          </a:bodyPr>
          <a:lstStyle/>
          <a:p>
            <a:r>
              <a:rPr lang="en-AU" sz="2000" dirty="0"/>
              <a:t>Representation target</a:t>
            </a:r>
          </a:p>
        </p:txBody>
      </p:sp>
      <p:cxnSp>
        <p:nvCxnSpPr>
          <p:cNvPr id="19" name="Straight Connector 18"/>
          <p:cNvCxnSpPr/>
          <p:nvPr/>
        </p:nvCxnSpPr>
        <p:spPr>
          <a:xfrm>
            <a:off x="1382205" y="3042387"/>
            <a:ext cx="41855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92184" y="4098480"/>
            <a:ext cx="36393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18050" y="2852669"/>
            <a:ext cx="307585" cy="8152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017908" y="2908838"/>
            <a:ext cx="107867" cy="702902"/>
          </a:xfrm>
          <a:prstGeom prst="rect">
            <a:avLst/>
          </a:prstGeom>
          <a:solidFill>
            <a:srgbClr val="161616"/>
          </a:solid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50754" r="88169" b="39856"/>
          <a:stretch/>
        </p:blipFill>
        <p:spPr bwMode="auto">
          <a:xfrm>
            <a:off x="6011475" y="1433848"/>
            <a:ext cx="114300" cy="92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392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E0AC03-6343-46D9-82B5-4334B1627F55}"/>
              </a:ext>
            </a:extLst>
          </p:cNvPr>
          <p:cNvSpPr txBox="1"/>
          <p:nvPr/>
        </p:nvSpPr>
        <p:spPr>
          <a:xfrm>
            <a:off x="5717894" y="4427721"/>
            <a:ext cx="3761772" cy="646331"/>
          </a:xfrm>
          <a:prstGeom prst="rect">
            <a:avLst/>
          </a:prstGeom>
          <a:noFill/>
        </p:spPr>
        <p:txBody>
          <a:bodyPr wrap="square" rtlCol="0">
            <a:spAutoFit/>
          </a:bodyPr>
          <a:lstStyle/>
          <a:p>
            <a:r>
              <a:rPr lang="en-AU" dirty="0"/>
              <a:t>Klein </a:t>
            </a:r>
            <a:r>
              <a:rPr lang="en-AU" i="1" dirty="0"/>
              <a:t>et al.</a:t>
            </a:r>
            <a:r>
              <a:rPr lang="en-AU" dirty="0"/>
              <a:t> (2014) Marine Policy, </a:t>
            </a:r>
          </a:p>
          <a:p>
            <a:r>
              <a:rPr lang="en-AU" dirty="0"/>
              <a:t>DOI:10.1016/j.marpol.2013.10.001</a:t>
            </a:r>
          </a:p>
        </p:txBody>
      </p:sp>
      <p:pic>
        <p:nvPicPr>
          <p:cNvPr id="11266"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35479" b="34403"/>
          <a:stretch/>
        </p:blipFill>
        <p:spPr bwMode="auto">
          <a:xfrm>
            <a:off x="1004480" y="1238489"/>
            <a:ext cx="4713414" cy="2981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1343101" y="2581592"/>
            <a:ext cx="3609535" cy="923330"/>
          </a:xfrm>
          <a:prstGeom prst="rect">
            <a:avLst/>
          </a:prstGeom>
          <a:noFill/>
        </p:spPr>
        <p:txBody>
          <a:bodyPr wrap="square" rtlCol="0">
            <a:spAutoFit/>
          </a:bodyPr>
          <a:lstStyle/>
          <a:p>
            <a:pPr algn="ctr"/>
            <a:r>
              <a:rPr lang="en-AU" dirty="0"/>
              <a:t>Proportion of remaining vegetation represented in candidate protected area networks 	</a:t>
            </a:r>
          </a:p>
        </p:txBody>
      </p:sp>
      <p:pic>
        <p:nvPicPr>
          <p:cNvPr id="9"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t="95369" b="-35"/>
          <a:stretch/>
        </p:blipFill>
        <p:spPr bwMode="auto">
          <a:xfrm>
            <a:off x="1004480" y="4217626"/>
            <a:ext cx="4713414" cy="461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256116" y="1238489"/>
            <a:ext cx="2777923" cy="1323439"/>
          </a:xfrm>
          <a:prstGeom prst="rect">
            <a:avLst/>
          </a:prstGeom>
          <a:noFill/>
        </p:spPr>
        <p:txBody>
          <a:bodyPr wrap="square" rtlCol="0">
            <a:spAutoFit/>
          </a:bodyPr>
          <a:lstStyle/>
          <a:p>
            <a:r>
              <a:rPr lang="en-AU" sz="2000" dirty="0"/>
              <a:t>Plan for protected area network based on systematic conservation planning tool</a:t>
            </a:r>
          </a:p>
        </p:txBody>
      </p:sp>
      <p:sp>
        <p:nvSpPr>
          <p:cNvPr id="10" name="TextBox 9"/>
          <p:cNvSpPr txBox="1"/>
          <p:nvPr/>
        </p:nvSpPr>
        <p:spPr>
          <a:xfrm>
            <a:off x="6256116" y="2729421"/>
            <a:ext cx="2656390" cy="1015663"/>
          </a:xfrm>
          <a:prstGeom prst="rect">
            <a:avLst/>
          </a:prstGeom>
          <a:noFill/>
        </p:spPr>
        <p:txBody>
          <a:bodyPr wrap="square" rtlCol="0">
            <a:spAutoFit/>
          </a:bodyPr>
          <a:lstStyle/>
          <a:p>
            <a:r>
              <a:rPr lang="en-AU" sz="2000" dirty="0"/>
              <a:t>Plan for protected area network based on scoring system</a:t>
            </a:r>
          </a:p>
        </p:txBody>
      </p:sp>
      <p:sp>
        <p:nvSpPr>
          <p:cNvPr id="12" name="Title 1">
            <a:extLst>
              <a:ext uri="{FF2B5EF4-FFF2-40B4-BE49-F238E27FC236}">
                <a16:creationId xmlns:a16="http://schemas.microsoft.com/office/drawing/2014/main" id="{9EF76E63-CDB6-463F-9FAF-B1D5920E9805}"/>
              </a:ext>
            </a:extLst>
          </p:cNvPr>
          <p:cNvSpPr>
            <a:spLocks noGrp="1"/>
          </p:cNvSpPr>
          <p:nvPr>
            <p:ph type="title"/>
          </p:nvPr>
        </p:nvSpPr>
        <p:spPr>
          <a:xfrm>
            <a:off x="0" y="0"/>
            <a:ext cx="9144000" cy="1070996"/>
          </a:xfrm>
        </p:spPr>
        <p:txBody>
          <a:bodyPr>
            <a:normAutofit/>
          </a:bodyPr>
          <a:lstStyle/>
          <a:p>
            <a:r>
              <a:rPr lang="en-AU" sz="2800" dirty="0"/>
              <a:t>Can’t we just use a scoring system (formula) </a:t>
            </a:r>
            <a:br>
              <a:rPr lang="en-AU" sz="2800" dirty="0"/>
            </a:br>
            <a:r>
              <a:rPr lang="en-AU" sz="2800" dirty="0"/>
              <a:t>to rank candidate protected areas?</a:t>
            </a:r>
          </a:p>
        </p:txBody>
      </p:sp>
      <p:sp>
        <p:nvSpPr>
          <p:cNvPr id="11" name="Rectangle 10"/>
          <p:cNvSpPr/>
          <p:nvPr/>
        </p:nvSpPr>
        <p:spPr>
          <a:xfrm>
            <a:off x="5918050" y="1375238"/>
            <a:ext cx="307585" cy="10468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6256116" y="3894072"/>
            <a:ext cx="2656390" cy="400110"/>
          </a:xfrm>
          <a:prstGeom prst="rect">
            <a:avLst/>
          </a:prstGeom>
          <a:noFill/>
        </p:spPr>
        <p:txBody>
          <a:bodyPr wrap="square" rtlCol="0">
            <a:spAutoFit/>
          </a:bodyPr>
          <a:lstStyle/>
          <a:p>
            <a:r>
              <a:rPr lang="en-AU" sz="2000" dirty="0"/>
              <a:t>Representation target</a:t>
            </a:r>
          </a:p>
        </p:txBody>
      </p:sp>
      <p:cxnSp>
        <p:nvCxnSpPr>
          <p:cNvPr id="19" name="Straight Connector 18"/>
          <p:cNvCxnSpPr/>
          <p:nvPr/>
        </p:nvCxnSpPr>
        <p:spPr>
          <a:xfrm>
            <a:off x="1382205" y="3042387"/>
            <a:ext cx="418550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92184" y="4098480"/>
            <a:ext cx="36393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18050" y="2852669"/>
            <a:ext cx="307585" cy="8152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6017908" y="2908838"/>
            <a:ext cx="107867" cy="702902"/>
          </a:xfrm>
          <a:prstGeom prst="rect">
            <a:avLst/>
          </a:prstGeom>
          <a:solidFill>
            <a:srgbClr val="161616"/>
          </a:solid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 descr="https://ars.els-cdn.com/content/image/1-s2.0-S0308597X13002261-gr3.jpg"/>
          <p:cNvPicPr>
            <a:picLocks noChangeAspect="1" noChangeArrowheads="1"/>
          </p:cNvPicPr>
          <p:nvPr/>
        </p:nvPicPr>
        <p:blipFill rotWithShape="1">
          <a:blip r:embed="rId2">
            <a:extLst>
              <a:ext uri="{28A0092B-C50C-407E-A947-70E740481C1C}">
                <a14:useLocalDpi xmlns:a14="http://schemas.microsoft.com/office/drawing/2010/main" val="0"/>
              </a:ext>
            </a:extLst>
          </a:blip>
          <a:srcRect l="9405" t="50754" r="88169" b="39856"/>
          <a:stretch/>
        </p:blipFill>
        <p:spPr bwMode="auto">
          <a:xfrm>
            <a:off x="6011475" y="1433848"/>
            <a:ext cx="114300" cy="92964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3177540" y="3042387"/>
            <a:ext cx="464820" cy="117523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p:cNvSpPr/>
          <p:nvPr/>
        </p:nvSpPr>
        <p:spPr>
          <a:xfrm>
            <a:off x="3816650" y="3611741"/>
            <a:ext cx="388620" cy="605886"/>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997442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6E63-CDB6-463F-9FAF-B1D5920E9805}"/>
              </a:ext>
            </a:extLst>
          </p:cNvPr>
          <p:cNvSpPr>
            <a:spLocks noGrp="1"/>
          </p:cNvSpPr>
          <p:nvPr>
            <p:ph type="title"/>
          </p:nvPr>
        </p:nvSpPr>
        <p:spPr>
          <a:xfrm>
            <a:off x="190500" y="205979"/>
            <a:ext cx="8496300" cy="857250"/>
          </a:xfrm>
        </p:spPr>
        <p:txBody>
          <a:bodyPr>
            <a:normAutofit fontScale="90000"/>
          </a:bodyPr>
          <a:lstStyle/>
          <a:p>
            <a:r>
              <a:rPr lang="en-AU" dirty="0"/>
              <a:t>Look, I’m sure I could come up with a better formula?</a:t>
            </a:r>
          </a:p>
        </p:txBody>
      </p:sp>
      <p:sp>
        <p:nvSpPr>
          <p:cNvPr id="3" name="Content Placeholder 2">
            <a:extLst>
              <a:ext uri="{FF2B5EF4-FFF2-40B4-BE49-F238E27FC236}">
                <a16:creationId xmlns:a16="http://schemas.microsoft.com/office/drawing/2014/main" id="{E23899B4-5650-413B-B8D0-5C1D0C849508}"/>
              </a:ext>
            </a:extLst>
          </p:cNvPr>
          <p:cNvSpPr>
            <a:spLocks noGrp="1"/>
          </p:cNvSpPr>
          <p:nvPr>
            <p:ph idx="1"/>
          </p:nvPr>
        </p:nvSpPr>
        <p:spPr>
          <a:xfrm>
            <a:off x="457200" y="1373406"/>
            <a:ext cx="8229600" cy="3394472"/>
          </a:xfrm>
        </p:spPr>
        <p:txBody>
          <a:bodyPr>
            <a:normAutofit lnSpcReduction="10000"/>
          </a:bodyPr>
          <a:lstStyle/>
          <a:p>
            <a:pPr marL="0" indent="0">
              <a:buNone/>
            </a:pPr>
            <a:r>
              <a:rPr lang="en-AU" dirty="0"/>
              <a:t>“A major drawback of a listing of priority areas on the basis of a single application of a formula is that there is no guarantee that the priority area second or third on the list might not duplicate the species, communities or habitats that could successfully be preserved in the first priority area.”</a:t>
            </a:r>
          </a:p>
        </p:txBody>
      </p:sp>
      <p:sp>
        <p:nvSpPr>
          <p:cNvPr id="4" name="TextBox 3">
            <a:extLst>
              <a:ext uri="{FF2B5EF4-FFF2-40B4-BE49-F238E27FC236}">
                <a16:creationId xmlns:a16="http://schemas.microsoft.com/office/drawing/2014/main" id="{ACE0AC03-6343-46D9-82B5-4334B1627F55}"/>
              </a:ext>
            </a:extLst>
          </p:cNvPr>
          <p:cNvSpPr txBox="1"/>
          <p:nvPr/>
        </p:nvSpPr>
        <p:spPr>
          <a:xfrm>
            <a:off x="2704701" y="4752855"/>
            <a:ext cx="6323798" cy="369332"/>
          </a:xfrm>
          <a:prstGeom prst="rect">
            <a:avLst/>
          </a:prstGeom>
          <a:noFill/>
        </p:spPr>
        <p:txBody>
          <a:bodyPr wrap="square" rtlCol="0">
            <a:spAutoFit/>
          </a:bodyPr>
          <a:lstStyle/>
          <a:p>
            <a:r>
              <a:rPr lang="en-AU" dirty="0"/>
              <a:t>Kirkpatrick (1983) Biol Cons, DOI: 10.1016/0006-3207(83)90056-3</a:t>
            </a:r>
          </a:p>
        </p:txBody>
      </p:sp>
    </p:spTree>
    <p:extLst>
      <p:ext uri="{BB962C8B-B14F-4D97-AF65-F5344CB8AC3E}">
        <p14:creationId xmlns:p14="http://schemas.microsoft.com/office/powerpoint/2010/main" val="11504219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63139" y="41980"/>
            <a:ext cx="9036015" cy="963146"/>
          </a:xfrm>
        </p:spPr>
        <p:txBody>
          <a:bodyPr>
            <a:normAutofit fontScale="90000"/>
          </a:bodyPr>
          <a:lstStyle/>
          <a:p>
            <a:r>
              <a:rPr lang="en-AU" sz="3600" dirty="0"/>
              <a:t>Representation targets don’t seem scientific, can’t the algorithm optimize this for me?</a:t>
            </a:r>
          </a:p>
        </p:txBody>
      </p:sp>
      <p:pic>
        <p:nvPicPr>
          <p:cNvPr id="5130" name="Picture 10" descr="Kakapo - Brent Stephens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047" y="2652326"/>
            <a:ext cx="1242593" cy="930910"/>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34" name="Picture 14" descr="Heteromirafra arche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9882" y="2303202"/>
            <a:ext cx="920140" cy="689153"/>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38" name="Picture 18" descr="Holoaden brade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3716" y="1881089"/>
            <a:ext cx="960895" cy="721003"/>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40" name="Picture 20" descr="Megalobulimus grandi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9963" y="2734194"/>
            <a:ext cx="842284" cy="632004"/>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Rectangle 7"/>
          <p:cNvSpPr/>
          <p:nvPr/>
        </p:nvSpPr>
        <p:spPr>
          <a:xfrm>
            <a:off x="1685033" y="4543828"/>
            <a:ext cx="5537200" cy="224018"/>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2797553" y="4284997"/>
            <a:ext cx="3312160" cy="244338"/>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4368149" y="1513840"/>
            <a:ext cx="170969" cy="2972049"/>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p:nvSpPr>
        <p:spPr>
          <a:xfrm>
            <a:off x="1046480" y="1514286"/>
            <a:ext cx="6814307" cy="192325"/>
          </a:xfrm>
          <a:prstGeom prst="rect">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lowchart: Delay 10"/>
          <p:cNvSpPr/>
          <p:nvPr/>
        </p:nvSpPr>
        <p:spPr>
          <a:xfrm rot="5400000">
            <a:off x="1892562" y="2245888"/>
            <a:ext cx="406400" cy="3347196"/>
          </a:xfrm>
          <a:prstGeom prst="flowChartDelay">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lowchart: Delay 18"/>
          <p:cNvSpPr/>
          <p:nvPr/>
        </p:nvSpPr>
        <p:spPr>
          <a:xfrm rot="5400000">
            <a:off x="6608305" y="2245888"/>
            <a:ext cx="406400" cy="3347196"/>
          </a:xfrm>
          <a:prstGeom prst="flowChartDelay">
            <a:avLst/>
          </a:prstGeom>
          <a:solidFill>
            <a:srgbClr val="B5A642"/>
          </a:solidFill>
          <a:ln>
            <a:solidFill>
              <a:srgbClr val="B5A6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p:cNvCxnSpPr/>
          <p:nvPr/>
        </p:nvCxnSpPr>
        <p:spPr>
          <a:xfrm flipV="1">
            <a:off x="422164" y="1752101"/>
            <a:ext cx="848302" cy="196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3058295" y="1721104"/>
            <a:ext cx="711066" cy="1983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124897" y="1786160"/>
            <a:ext cx="804412" cy="19415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7772400" y="1752101"/>
            <a:ext cx="699694" cy="1964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44" name="Picture 24" descr="Lasiorhinus kreffti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90989" y="3030780"/>
            <a:ext cx="786951" cy="590485"/>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11927" y="4798565"/>
            <a:ext cx="7232073" cy="369332"/>
          </a:xfrm>
          <a:prstGeom prst="rect">
            <a:avLst/>
          </a:prstGeom>
          <a:noFill/>
        </p:spPr>
        <p:txBody>
          <a:bodyPr wrap="square" rtlCol="0">
            <a:spAutoFit/>
          </a:bodyPr>
          <a:lstStyle/>
          <a:p>
            <a:r>
              <a:rPr lang="en-AU" dirty="0" err="1"/>
              <a:t>Carwardine</a:t>
            </a:r>
            <a:r>
              <a:rPr lang="en-AU" dirty="0"/>
              <a:t> </a:t>
            </a:r>
            <a:r>
              <a:rPr lang="en-AU" i="1" dirty="0"/>
              <a:t>et al. </a:t>
            </a:r>
            <a:r>
              <a:rPr lang="en-AU" dirty="0"/>
              <a:t>(2009), Cons Lett, DOI:10.1111/j.1755-263X.2008.00042.x</a:t>
            </a:r>
            <a:endParaRPr lang="en-AU" i="1" dirty="0"/>
          </a:p>
        </p:txBody>
      </p:sp>
    </p:spTree>
    <p:extLst>
      <p:ext uri="{BB962C8B-B14F-4D97-AF65-F5344CB8AC3E}">
        <p14:creationId xmlns:p14="http://schemas.microsoft.com/office/powerpoint/2010/main" val="37272852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53340" y="117079"/>
            <a:ext cx="9075420" cy="1170702"/>
          </a:xfrm>
        </p:spPr>
        <p:txBody>
          <a:bodyPr>
            <a:normAutofit fontScale="90000"/>
          </a:bodyPr>
          <a:lstStyle/>
          <a:p>
            <a:r>
              <a:rPr lang="en-AU" dirty="0"/>
              <a:t>Zonation doesn’t use targets, doesn’t that make it more robust?</a:t>
            </a:r>
          </a:p>
        </p:txBody>
      </p:sp>
      <p:pic>
        <p:nvPicPr>
          <p:cNvPr id="4098" name="Picture 2" descr="https://ars.els-cdn.com/content/image/1-s2.0-S0006320706003879-g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047" y="1918844"/>
            <a:ext cx="4122593" cy="2835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687" y="1628388"/>
            <a:ext cx="4202430" cy="3416320"/>
          </a:xfrm>
          <a:prstGeom prst="rect">
            <a:avLst/>
          </a:prstGeom>
          <a:noFill/>
        </p:spPr>
        <p:txBody>
          <a:bodyPr wrap="square" rtlCol="0">
            <a:spAutoFit/>
          </a:bodyPr>
          <a:lstStyle/>
          <a:p>
            <a:pPr marL="285750" indent="-285750">
              <a:buFont typeface="Arial" panose="020B0604020202020204" pitchFamily="34" charset="0"/>
              <a:buChar char="•"/>
            </a:pPr>
            <a:r>
              <a:rPr lang="en-AU" sz="2400" dirty="0"/>
              <a:t>Zonation doesn’t use targets, but needs you to specify trade-off curves instead</a:t>
            </a:r>
          </a:p>
          <a:p>
            <a:pPr marL="285750" indent="-285750">
              <a:buFont typeface="Arial" panose="020B0604020202020204" pitchFamily="34" charset="0"/>
              <a:buChar char="•"/>
            </a:pPr>
            <a:r>
              <a:rPr lang="en-AU" sz="2400" dirty="0"/>
              <a:t>These specify (1) how much worse covering X% of a species’ range is than Y%, and (2) how much worse loosing coverage of one species is compared to another</a:t>
            </a:r>
          </a:p>
        </p:txBody>
      </p:sp>
      <p:sp>
        <p:nvSpPr>
          <p:cNvPr id="4" name="TextBox 3"/>
          <p:cNvSpPr txBox="1"/>
          <p:nvPr/>
        </p:nvSpPr>
        <p:spPr>
          <a:xfrm>
            <a:off x="3124200" y="4822448"/>
            <a:ext cx="6019800" cy="369332"/>
          </a:xfrm>
          <a:prstGeom prst="rect">
            <a:avLst/>
          </a:prstGeom>
          <a:noFill/>
        </p:spPr>
        <p:txBody>
          <a:bodyPr wrap="square" rtlCol="0">
            <a:spAutoFit/>
          </a:bodyPr>
          <a:lstStyle/>
          <a:p>
            <a:r>
              <a:rPr lang="en-AU" dirty="0" err="1"/>
              <a:t>Moilanen</a:t>
            </a:r>
            <a:r>
              <a:rPr lang="en-AU" dirty="0"/>
              <a:t> (2007) </a:t>
            </a:r>
            <a:r>
              <a:rPr lang="en-AU" dirty="0" err="1"/>
              <a:t>Biol</a:t>
            </a:r>
            <a:r>
              <a:rPr lang="en-AU" dirty="0"/>
              <a:t> Cons, DOI:10.1016/j.biocon.2006.09.008</a:t>
            </a:r>
          </a:p>
        </p:txBody>
      </p:sp>
      <p:sp>
        <p:nvSpPr>
          <p:cNvPr id="5" name="TextBox 4"/>
          <p:cNvSpPr txBox="1"/>
          <p:nvPr/>
        </p:nvSpPr>
        <p:spPr>
          <a:xfrm>
            <a:off x="7315200" y="2636520"/>
            <a:ext cx="1066800" cy="646331"/>
          </a:xfrm>
          <a:prstGeom prst="rect">
            <a:avLst/>
          </a:prstGeom>
          <a:noFill/>
        </p:spPr>
        <p:txBody>
          <a:bodyPr wrap="square" rtlCol="0">
            <a:spAutoFit/>
          </a:bodyPr>
          <a:lstStyle/>
          <a:p>
            <a:r>
              <a:rPr lang="en-AU" dirty="0">
                <a:solidFill>
                  <a:schemeClr val="bg1"/>
                </a:solidFill>
              </a:rPr>
              <a:t>Here now</a:t>
            </a:r>
          </a:p>
        </p:txBody>
      </p:sp>
      <p:sp>
        <p:nvSpPr>
          <p:cNvPr id="7" name="TextBox 6"/>
          <p:cNvSpPr txBox="1"/>
          <p:nvPr/>
        </p:nvSpPr>
        <p:spPr>
          <a:xfrm>
            <a:off x="5730240" y="3458468"/>
            <a:ext cx="2735580" cy="646331"/>
          </a:xfrm>
          <a:prstGeom prst="rect">
            <a:avLst/>
          </a:prstGeom>
          <a:noFill/>
        </p:spPr>
        <p:txBody>
          <a:bodyPr wrap="square" rtlCol="0">
            <a:spAutoFit/>
          </a:bodyPr>
          <a:lstStyle/>
          <a:p>
            <a:r>
              <a:rPr lang="en-AU" dirty="0">
                <a:solidFill>
                  <a:schemeClr val="bg1"/>
                </a:solidFill>
              </a:rPr>
              <a:t>How bad is removing a certain planning unit?</a:t>
            </a:r>
          </a:p>
        </p:txBody>
      </p:sp>
      <p:cxnSp>
        <p:nvCxnSpPr>
          <p:cNvPr id="8" name="Straight Arrow Connector 7"/>
          <p:cNvCxnSpPr>
            <a:stCxn id="5" idx="1"/>
          </p:cNvCxnSpPr>
          <p:nvPr/>
        </p:nvCxnSpPr>
        <p:spPr>
          <a:xfrm flipH="1" flipV="1">
            <a:off x="6941820" y="2959685"/>
            <a:ext cx="37338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134100" y="3351047"/>
            <a:ext cx="563880" cy="182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3794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BC2C-1F0C-477F-8C3B-A6DDBCCBF220}"/>
              </a:ext>
            </a:extLst>
          </p:cNvPr>
          <p:cNvSpPr>
            <a:spLocks noGrp="1"/>
          </p:cNvSpPr>
          <p:nvPr>
            <p:ph type="title"/>
          </p:nvPr>
        </p:nvSpPr>
        <p:spPr>
          <a:xfrm>
            <a:off x="0" y="238999"/>
            <a:ext cx="9075420" cy="812561"/>
          </a:xfrm>
        </p:spPr>
        <p:txBody>
          <a:bodyPr>
            <a:normAutofit fontScale="90000"/>
          </a:bodyPr>
          <a:lstStyle/>
          <a:p>
            <a:r>
              <a:rPr lang="en-AU" dirty="0"/>
              <a:t>Zonation doesn’t use targets, doesn’t that make it more robust?</a:t>
            </a:r>
          </a:p>
        </p:txBody>
      </p:sp>
      <p:sp>
        <p:nvSpPr>
          <p:cNvPr id="3" name="TextBox 2"/>
          <p:cNvSpPr txBox="1"/>
          <p:nvPr/>
        </p:nvSpPr>
        <p:spPr>
          <a:xfrm>
            <a:off x="5859780" y="1446911"/>
            <a:ext cx="3093720" cy="2308324"/>
          </a:xfrm>
          <a:prstGeom prst="rect">
            <a:avLst/>
          </a:prstGeom>
          <a:noFill/>
        </p:spPr>
        <p:txBody>
          <a:bodyPr wrap="square" rtlCol="0">
            <a:spAutoFit/>
          </a:bodyPr>
          <a:lstStyle/>
          <a:p>
            <a:r>
              <a:rPr lang="en-AU" sz="2400" dirty="0"/>
              <a:t>Examples of different trade-off curves:</a:t>
            </a:r>
          </a:p>
          <a:p>
            <a:pPr marL="285750" indent="-285750">
              <a:buFont typeface="Arial" panose="020B0604020202020204" pitchFamily="34" charset="0"/>
              <a:buChar char="•"/>
            </a:pPr>
            <a:r>
              <a:rPr lang="en-AU" sz="2400" dirty="0">
                <a:solidFill>
                  <a:srgbClr val="00B0F0"/>
                </a:solidFill>
              </a:rPr>
              <a:t>Rare species</a:t>
            </a:r>
          </a:p>
          <a:p>
            <a:pPr marL="285750" indent="-285750">
              <a:buFont typeface="Arial" panose="020B0604020202020204" pitchFamily="34" charset="0"/>
              <a:buChar char="•"/>
            </a:pPr>
            <a:r>
              <a:rPr lang="en-AU" sz="2400" dirty="0">
                <a:solidFill>
                  <a:srgbClr val="00B050"/>
                </a:solidFill>
              </a:rPr>
              <a:t>Generalist species</a:t>
            </a:r>
          </a:p>
          <a:p>
            <a:pPr marL="285750" indent="-285750">
              <a:buFont typeface="Arial" panose="020B0604020202020204" pitchFamily="34" charset="0"/>
              <a:buChar char="•"/>
            </a:pPr>
            <a:r>
              <a:rPr lang="en-AU" sz="2400" dirty="0">
                <a:solidFill>
                  <a:srgbClr val="D000A8"/>
                </a:solidFill>
              </a:rPr>
              <a:t>Culturally important species</a:t>
            </a:r>
          </a:p>
        </p:txBody>
      </p:sp>
      <p:cxnSp>
        <p:nvCxnSpPr>
          <p:cNvPr id="6" name="Straight Connector 5"/>
          <p:cNvCxnSpPr/>
          <p:nvPr/>
        </p:nvCxnSpPr>
        <p:spPr>
          <a:xfrm>
            <a:off x="822960" y="1562100"/>
            <a:ext cx="0" cy="2781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2960" y="4343400"/>
            <a:ext cx="43053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9180" y="4701540"/>
            <a:ext cx="6126480" cy="369332"/>
          </a:xfrm>
          <a:prstGeom prst="rect">
            <a:avLst/>
          </a:prstGeom>
          <a:noFill/>
        </p:spPr>
        <p:txBody>
          <a:bodyPr wrap="square" rtlCol="0">
            <a:spAutoFit/>
          </a:bodyPr>
          <a:lstStyle/>
          <a:p>
            <a:r>
              <a:rPr lang="en-AU" dirty="0"/>
              <a:t>Proportion of distribution remaining</a:t>
            </a:r>
          </a:p>
        </p:txBody>
      </p:sp>
      <p:sp>
        <p:nvSpPr>
          <p:cNvPr id="12" name="TextBox 11"/>
          <p:cNvSpPr txBox="1"/>
          <p:nvPr/>
        </p:nvSpPr>
        <p:spPr>
          <a:xfrm rot="16200000">
            <a:off x="113848" y="2768084"/>
            <a:ext cx="806258" cy="369332"/>
          </a:xfrm>
          <a:prstGeom prst="rect">
            <a:avLst/>
          </a:prstGeom>
          <a:noFill/>
        </p:spPr>
        <p:txBody>
          <a:bodyPr wrap="square" rtlCol="0">
            <a:spAutoFit/>
          </a:bodyPr>
          <a:lstStyle/>
          <a:p>
            <a:r>
              <a:rPr lang="en-AU" dirty="0"/>
              <a:t>Value</a:t>
            </a:r>
          </a:p>
        </p:txBody>
      </p:sp>
      <p:sp>
        <p:nvSpPr>
          <p:cNvPr id="11" name="TextBox 10"/>
          <p:cNvSpPr txBox="1"/>
          <p:nvPr/>
        </p:nvSpPr>
        <p:spPr>
          <a:xfrm>
            <a:off x="822960" y="4372096"/>
            <a:ext cx="868680" cy="369332"/>
          </a:xfrm>
          <a:prstGeom prst="rect">
            <a:avLst/>
          </a:prstGeom>
          <a:noFill/>
        </p:spPr>
        <p:txBody>
          <a:bodyPr wrap="square" rtlCol="0">
            <a:spAutoFit/>
          </a:bodyPr>
          <a:lstStyle/>
          <a:p>
            <a:r>
              <a:rPr lang="en-AU" dirty="0"/>
              <a:t>0%</a:t>
            </a:r>
          </a:p>
        </p:txBody>
      </p:sp>
      <p:sp>
        <p:nvSpPr>
          <p:cNvPr id="14" name="TextBox 13"/>
          <p:cNvSpPr txBox="1"/>
          <p:nvPr/>
        </p:nvSpPr>
        <p:spPr>
          <a:xfrm>
            <a:off x="4594257" y="4368285"/>
            <a:ext cx="868680" cy="369332"/>
          </a:xfrm>
          <a:prstGeom prst="rect">
            <a:avLst/>
          </a:prstGeom>
          <a:noFill/>
        </p:spPr>
        <p:txBody>
          <a:bodyPr wrap="square" rtlCol="0">
            <a:spAutoFit/>
          </a:bodyPr>
          <a:lstStyle/>
          <a:p>
            <a:r>
              <a:rPr lang="en-AU" dirty="0"/>
              <a:t>100%</a:t>
            </a:r>
          </a:p>
        </p:txBody>
      </p:sp>
      <p:sp>
        <p:nvSpPr>
          <p:cNvPr id="15" name="TextBox 14"/>
          <p:cNvSpPr txBox="1"/>
          <p:nvPr/>
        </p:nvSpPr>
        <p:spPr>
          <a:xfrm>
            <a:off x="507032" y="4042652"/>
            <a:ext cx="388620" cy="369332"/>
          </a:xfrm>
          <a:prstGeom prst="rect">
            <a:avLst/>
          </a:prstGeom>
          <a:noFill/>
        </p:spPr>
        <p:txBody>
          <a:bodyPr wrap="square" rtlCol="0">
            <a:spAutoFit/>
          </a:bodyPr>
          <a:lstStyle/>
          <a:p>
            <a:r>
              <a:rPr lang="en-AU" dirty="0"/>
              <a:t>0</a:t>
            </a:r>
          </a:p>
        </p:txBody>
      </p:sp>
      <p:sp>
        <p:nvSpPr>
          <p:cNvPr id="16" name="TextBox 15"/>
          <p:cNvSpPr txBox="1"/>
          <p:nvPr/>
        </p:nvSpPr>
        <p:spPr>
          <a:xfrm>
            <a:off x="446373" y="1533405"/>
            <a:ext cx="510540" cy="369332"/>
          </a:xfrm>
          <a:prstGeom prst="rect">
            <a:avLst/>
          </a:prstGeom>
          <a:noFill/>
        </p:spPr>
        <p:txBody>
          <a:bodyPr wrap="square" rtlCol="0">
            <a:spAutoFit/>
          </a:bodyPr>
          <a:lstStyle/>
          <a:p>
            <a:r>
              <a:rPr lang="en-AU" dirty="0"/>
              <a:t>1</a:t>
            </a:r>
          </a:p>
        </p:txBody>
      </p:sp>
      <p:sp>
        <p:nvSpPr>
          <p:cNvPr id="17" name="TextBox 16"/>
          <p:cNvSpPr txBox="1"/>
          <p:nvPr/>
        </p:nvSpPr>
        <p:spPr>
          <a:xfrm>
            <a:off x="2541270" y="4372096"/>
            <a:ext cx="868680" cy="369332"/>
          </a:xfrm>
          <a:prstGeom prst="rect">
            <a:avLst/>
          </a:prstGeom>
          <a:noFill/>
        </p:spPr>
        <p:txBody>
          <a:bodyPr wrap="square" rtlCol="0">
            <a:spAutoFit/>
          </a:bodyPr>
          <a:lstStyle/>
          <a:p>
            <a:r>
              <a:rPr lang="en-AU" dirty="0"/>
              <a:t>50%</a:t>
            </a:r>
          </a:p>
        </p:txBody>
      </p:sp>
      <p:sp>
        <p:nvSpPr>
          <p:cNvPr id="24" name="Freeform 23"/>
          <p:cNvSpPr/>
          <p:nvPr/>
        </p:nvSpPr>
        <p:spPr>
          <a:xfrm>
            <a:off x="914400" y="1638300"/>
            <a:ext cx="4221480" cy="2651760"/>
          </a:xfrm>
          <a:custGeom>
            <a:avLst/>
            <a:gdLst>
              <a:gd name="connsiteX0" fmla="*/ 0 w 4221480"/>
              <a:gd name="connsiteY0" fmla="*/ 2651760 h 2651760"/>
              <a:gd name="connsiteX1" fmla="*/ 975360 w 4221480"/>
              <a:gd name="connsiteY1" fmla="*/ 1478280 h 2651760"/>
              <a:gd name="connsiteX2" fmla="*/ 4221480 w 4221480"/>
              <a:gd name="connsiteY2" fmla="*/ 0 h 2651760"/>
            </a:gdLst>
            <a:ahLst/>
            <a:cxnLst>
              <a:cxn ang="0">
                <a:pos x="connsiteX0" y="connsiteY0"/>
              </a:cxn>
              <a:cxn ang="0">
                <a:pos x="connsiteX1" y="connsiteY1"/>
              </a:cxn>
              <a:cxn ang="0">
                <a:pos x="connsiteX2" y="connsiteY2"/>
              </a:cxn>
            </a:cxnLst>
            <a:rect l="l" t="t" r="r" b="b"/>
            <a:pathLst>
              <a:path w="4221480" h="2651760">
                <a:moveTo>
                  <a:pt x="0" y="2651760"/>
                </a:moveTo>
                <a:cubicBezTo>
                  <a:pt x="135890" y="2286000"/>
                  <a:pt x="271780" y="1920240"/>
                  <a:pt x="975360" y="1478280"/>
                </a:cubicBezTo>
                <a:cubicBezTo>
                  <a:pt x="1678940" y="1036320"/>
                  <a:pt x="2950210" y="518160"/>
                  <a:pt x="4221480" y="0"/>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28"/>
          <p:cNvSpPr/>
          <p:nvPr/>
        </p:nvSpPr>
        <p:spPr>
          <a:xfrm>
            <a:off x="914400" y="1611041"/>
            <a:ext cx="4229100" cy="2663779"/>
          </a:xfrm>
          <a:custGeom>
            <a:avLst/>
            <a:gdLst>
              <a:gd name="connsiteX0" fmla="*/ 0 w 4229100"/>
              <a:gd name="connsiteY0" fmla="*/ 2663779 h 2663779"/>
              <a:gd name="connsiteX1" fmla="*/ 53340 w 4229100"/>
              <a:gd name="connsiteY1" fmla="*/ 1337899 h 2663779"/>
              <a:gd name="connsiteX2" fmla="*/ 99060 w 4229100"/>
              <a:gd name="connsiteY2" fmla="*/ 240619 h 2663779"/>
              <a:gd name="connsiteX3" fmla="*/ 472440 w 4229100"/>
              <a:gd name="connsiteY3" fmla="*/ 50119 h 2663779"/>
              <a:gd name="connsiteX4" fmla="*/ 2438400 w 4229100"/>
              <a:gd name="connsiteY4" fmla="*/ 4399 h 2663779"/>
              <a:gd name="connsiteX5" fmla="*/ 4229100 w 4229100"/>
              <a:gd name="connsiteY5" fmla="*/ 4399 h 266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9100" h="2663779">
                <a:moveTo>
                  <a:pt x="0" y="2663779"/>
                </a:moveTo>
                <a:cubicBezTo>
                  <a:pt x="18415" y="2202769"/>
                  <a:pt x="36830" y="1741759"/>
                  <a:pt x="53340" y="1337899"/>
                </a:cubicBezTo>
                <a:cubicBezTo>
                  <a:pt x="69850" y="934039"/>
                  <a:pt x="29210" y="455249"/>
                  <a:pt x="99060" y="240619"/>
                </a:cubicBezTo>
                <a:cubicBezTo>
                  <a:pt x="168910" y="25989"/>
                  <a:pt x="82550" y="89489"/>
                  <a:pt x="472440" y="50119"/>
                </a:cubicBezTo>
                <a:cubicBezTo>
                  <a:pt x="862330" y="10749"/>
                  <a:pt x="1812290" y="12019"/>
                  <a:pt x="2438400" y="4399"/>
                </a:cubicBezTo>
                <a:cubicBezTo>
                  <a:pt x="3064510" y="-3221"/>
                  <a:pt x="3646805" y="589"/>
                  <a:pt x="4229100" y="4399"/>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02" name="Freeform 4101"/>
          <p:cNvSpPr/>
          <p:nvPr/>
        </p:nvSpPr>
        <p:spPr>
          <a:xfrm>
            <a:off x="952500" y="1684020"/>
            <a:ext cx="4198620" cy="2613660"/>
          </a:xfrm>
          <a:custGeom>
            <a:avLst/>
            <a:gdLst>
              <a:gd name="connsiteX0" fmla="*/ 0 w 4198620"/>
              <a:gd name="connsiteY0" fmla="*/ 2613660 h 2613660"/>
              <a:gd name="connsiteX1" fmla="*/ 2674620 w 4198620"/>
              <a:gd name="connsiteY1" fmla="*/ 2491740 h 2613660"/>
              <a:gd name="connsiteX2" fmla="*/ 3550920 w 4198620"/>
              <a:gd name="connsiteY2" fmla="*/ 2110740 h 2613660"/>
              <a:gd name="connsiteX3" fmla="*/ 3962400 w 4198620"/>
              <a:gd name="connsiteY3" fmla="*/ 1021080 h 2613660"/>
              <a:gd name="connsiteX4" fmla="*/ 4198620 w 4198620"/>
              <a:gd name="connsiteY4" fmla="*/ 0 h 261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620" h="2613660">
                <a:moveTo>
                  <a:pt x="0" y="2613660"/>
                </a:moveTo>
                <a:cubicBezTo>
                  <a:pt x="1041400" y="2594610"/>
                  <a:pt x="2082800" y="2575560"/>
                  <a:pt x="2674620" y="2491740"/>
                </a:cubicBezTo>
                <a:cubicBezTo>
                  <a:pt x="3266440" y="2407920"/>
                  <a:pt x="3336290" y="2355850"/>
                  <a:pt x="3550920" y="2110740"/>
                </a:cubicBezTo>
                <a:cubicBezTo>
                  <a:pt x="3765550" y="1865630"/>
                  <a:pt x="3854450" y="1372870"/>
                  <a:pt x="3962400" y="1021080"/>
                </a:cubicBezTo>
                <a:cubicBezTo>
                  <a:pt x="4070350" y="669290"/>
                  <a:pt x="4134485" y="334645"/>
                  <a:pt x="4198620" y="0"/>
                </a:cubicBezTo>
              </a:path>
            </a:pathLst>
          </a:custGeom>
          <a:noFill/>
          <a:ln>
            <a:solidFill>
              <a:srgbClr val="D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104" name="Straight Arrow Connector 4103"/>
          <p:cNvCxnSpPr/>
          <p:nvPr/>
        </p:nvCxnSpPr>
        <p:spPr>
          <a:xfrm flipH="1" flipV="1">
            <a:off x="4877377" y="3492223"/>
            <a:ext cx="881439" cy="507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05" name="TextBox 4104"/>
          <p:cNvSpPr txBox="1"/>
          <p:nvPr/>
        </p:nvSpPr>
        <p:spPr>
          <a:xfrm>
            <a:off x="5751195" y="3812861"/>
            <a:ext cx="2868930" cy="923330"/>
          </a:xfrm>
          <a:prstGeom prst="rect">
            <a:avLst/>
          </a:prstGeom>
          <a:noFill/>
        </p:spPr>
        <p:txBody>
          <a:bodyPr wrap="square" rtlCol="0">
            <a:spAutoFit/>
          </a:bodyPr>
          <a:lstStyle/>
          <a:p>
            <a:r>
              <a:rPr lang="en-AU" dirty="0"/>
              <a:t>Going below ~90% coverage causes steep drop in performance</a:t>
            </a:r>
          </a:p>
        </p:txBody>
      </p:sp>
      <p:sp>
        <p:nvSpPr>
          <p:cNvPr id="43" name="TextBox 42"/>
          <p:cNvSpPr txBox="1"/>
          <p:nvPr/>
        </p:nvSpPr>
        <p:spPr>
          <a:xfrm>
            <a:off x="1404636" y="1738074"/>
            <a:ext cx="2893695" cy="923330"/>
          </a:xfrm>
          <a:prstGeom prst="rect">
            <a:avLst/>
          </a:prstGeom>
          <a:noFill/>
        </p:spPr>
        <p:txBody>
          <a:bodyPr wrap="square" rtlCol="0">
            <a:spAutoFit/>
          </a:bodyPr>
          <a:lstStyle/>
          <a:p>
            <a:r>
              <a:rPr lang="en-AU" dirty="0"/>
              <a:t>Only going below 5% coverage causes </a:t>
            </a:r>
          </a:p>
          <a:p>
            <a:r>
              <a:rPr lang="en-AU" dirty="0"/>
              <a:t>steep drop</a:t>
            </a:r>
          </a:p>
        </p:txBody>
      </p:sp>
      <p:sp>
        <p:nvSpPr>
          <p:cNvPr id="44" name="TextBox 43"/>
          <p:cNvSpPr txBox="1"/>
          <p:nvPr/>
        </p:nvSpPr>
        <p:spPr>
          <a:xfrm>
            <a:off x="2894346" y="2587466"/>
            <a:ext cx="2081212" cy="1477328"/>
          </a:xfrm>
          <a:prstGeom prst="rect">
            <a:avLst/>
          </a:prstGeom>
          <a:noFill/>
        </p:spPr>
        <p:txBody>
          <a:bodyPr wrap="square" rtlCol="0">
            <a:spAutoFit/>
          </a:bodyPr>
          <a:lstStyle/>
          <a:p>
            <a:r>
              <a:rPr lang="en-AU" dirty="0"/>
              <a:t>Fairly steady decrease in performance with reduction in coverage</a:t>
            </a:r>
          </a:p>
        </p:txBody>
      </p:sp>
      <p:cxnSp>
        <p:nvCxnSpPr>
          <p:cNvPr id="46" name="Straight Arrow Connector 45"/>
          <p:cNvCxnSpPr>
            <a:stCxn id="44" idx="1"/>
          </p:cNvCxnSpPr>
          <p:nvPr/>
        </p:nvCxnSpPr>
        <p:spPr>
          <a:xfrm flipH="1" flipV="1">
            <a:off x="2071235" y="3106521"/>
            <a:ext cx="823111" cy="2196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1138890" y="1738075"/>
            <a:ext cx="250506" cy="326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2828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E511-0ABF-4A42-96ED-845A79DB51EA}"/>
              </a:ext>
            </a:extLst>
          </p:cNvPr>
          <p:cNvSpPr>
            <a:spLocks noGrp="1"/>
          </p:cNvSpPr>
          <p:nvPr>
            <p:ph type="title"/>
          </p:nvPr>
        </p:nvSpPr>
        <p:spPr>
          <a:xfrm>
            <a:off x="0" y="0"/>
            <a:ext cx="9009246" cy="798674"/>
          </a:xfrm>
        </p:spPr>
        <p:txBody>
          <a:bodyPr>
            <a:normAutofit/>
          </a:bodyPr>
          <a:lstStyle/>
          <a:p>
            <a:r>
              <a:rPr lang="en-AU" sz="2800" dirty="0"/>
              <a:t>You really think people will listen to a computer?</a:t>
            </a:r>
          </a:p>
        </p:txBody>
      </p:sp>
      <p:sp>
        <p:nvSpPr>
          <p:cNvPr id="4" name="TextBox 3">
            <a:extLst>
              <a:ext uri="{FF2B5EF4-FFF2-40B4-BE49-F238E27FC236}">
                <a16:creationId xmlns:a16="http://schemas.microsoft.com/office/drawing/2014/main" id="{E9EEC4DF-451D-4079-BE16-0363B70A1E56}"/>
              </a:ext>
            </a:extLst>
          </p:cNvPr>
          <p:cNvSpPr txBox="1"/>
          <p:nvPr/>
        </p:nvSpPr>
        <p:spPr>
          <a:xfrm>
            <a:off x="0" y="678154"/>
            <a:ext cx="9144000" cy="4154984"/>
          </a:xfrm>
          <a:prstGeom prst="rect">
            <a:avLst/>
          </a:prstGeom>
          <a:noFill/>
        </p:spPr>
        <p:txBody>
          <a:bodyPr wrap="square" rtlCol="0">
            <a:spAutoFit/>
          </a:bodyPr>
          <a:lstStyle/>
          <a:p>
            <a:r>
              <a:rPr lang="en-AU" sz="2400" dirty="0"/>
              <a:t>Systemic conservation planning helps:</a:t>
            </a:r>
          </a:p>
          <a:p>
            <a:pPr marL="285750" indent="-285750">
              <a:buFont typeface="Arial" panose="020B0604020202020204" pitchFamily="34" charset="0"/>
              <a:buChar char="•"/>
            </a:pPr>
            <a:r>
              <a:rPr lang="en-AU" sz="2400" dirty="0"/>
              <a:t>support decision making – it doesn’t make decisions or dictate them</a:t>
            </a:r>
          </a:p>
          <a:p>
            <a:pPr marL="285750" indent="-285750">
              <a:buFont typeface="Arial" panose="020B0604020202020204" pitchFamily="34" charset="0"/>
              <a:buChar char="•"/>
            </a:pPr>
            <a:r>
              <a:rPr lang="en-AU" sz="2400" dirty="0"/>
              <a:t>identify priority areas (just because the algorithm doesn’t say a place is a priority doesn’t necessarily mean it’s not important!)</a:t>
            </a:r>
          </a:p>
          <a:p>
            <a:pPr marL="285750" indent="-285750">
              <a:buFont typeface="Arial" panose="020B0604020202020204" pitchFamily="34" charset="0"/>
              <a:buChar char="•"/>
            </a:pPr>
            <a:r>
              <a:rPr lang="en-AU" sz="2400" dirty="0"/>
              <a:t>facilitate</a:t>
            </a:r>
            <a:r>
              <a:rPr lang="en-AU" sz="2400" i="1" dirty="0"/>
              <a:t> </a:t>
            </a:r>
            <a:r>
              <a:rPr lang="en-AU" sz="2400" dirty="0"/>
              <a:t>discussions between stakeholders by navigating trade-offs</a:t>
            </a:r>
          </a:p>
          <a:p>
            <a:pPr marL="285750" indent="-285750">
              <a:buFont typeface="Arial" panose="020B0604020202020204" pitchFamily="34" charset="0"/>
              <a:buChar char="•"/>
            </a:pPr>
            <a:r>
              <a:rPr lang="en-AU" sz="2400" dirty="0"/>
              <a:t>land-use and sea-scape planning by considering multiple zones (e.g. prioritizing places for recreational fishing and conservation) </a:t>
            </a:r>
          </a:p>
          <a:p>
            <a:pPr marL="285750" indent="-285750">
              <a:buFont typeface="Arial" panose="020B0604020202020204" pitchFamily="34" charset="0"/>
              <a:buChar char="•"/>
            </a:pPr>
            <a:r>
              <a:rPr lang="en-AU" sz="2400" dirty="0"/>
              <a:t>real-world decision making, such as Great Barrier Reef (Australia), Gulf of California (Mexico), Cape Floristic Region, (South Africa), and marine planning (Montserrat)</a:t>
            </a:r>
          </a:p>
          <a:p>
            <a:pPr marL="285750" indent="-285750">
              <a:buFont typeface="Arial" panose="020B0604020202020204" pitchFamily="34" charset="0"/>
              <a:buChar char="•"/>
            </a:pPr>
            <a:endParaRPr lang="en-AU" sz="2400" dirty="0"/>
          </a:p>
        </p:txBody>
      </p:sp>
      <p:sp>
        <p:nvSpPr>
          <p:cNvPr id="6" name="TextBox 5">
            <a:extLst>
              <a:ext uri="{FF2B5EF4-FFF2-40B4-BE49-F238E27FC236}">
                <a16:creationId xmlns:a16="http://schemas.microsoft.com/office/drawing/2014/main" id="{0E1BD032-682C-43FC-A94F-CB0914300AB6}"/>
              </a:ext>
            </a:extLst>
          </p:cNvPr>
          <p:cNvSpPr txBox="1"/>
          <p:nvPr/>
        </p:nvSpPr>
        <p:spPr>
          <a:xfrm>
            <a:off x="4235116" y="4312503"/>
            <a:ext cx="4976262" cy="830997"/>
          </a:xfrm>
          <a:prstGeom prst="rect">
            <a:avLst/>
          </a:prstGeom>
          <a:noFill/>
        </p:spPr>
        <p:txBody>
          <a:bodyPr wrap="square" rtlCol="0">
            <a:spAutoFit/>
          </a:bodyPr>
          <a:lstStyle/>
          <a:p>
            <a:r>
              <a:rPr lang="en-AU" sz="1200" dirty="0"/>
              <a:t>Cowling et al. (2003) Biol Cons, DOI:10.1016/S0006-3207(02)00425-1</a:t>
            </a:r>
          </a:p>
          <a:p>
            <a:r>
              <a:rPr lang="en-AU" sz="1200" dirty="0"/>
              <a:t>Álvarez-Romero et al. (2013) Aquatic </a:t>
            </a:r>
            <a:r>
              <a:rPr lang="en-AU" sz="1200" dirty="0" err="1"/>
              <a:t>Conserv</a:t>
            </a:r>
            <a:r>
              <a:rPr lang="en-AU" sz="1200" dirty="0"/>
              <a:t>, DOI:10.1002/aqc.2334</a:t>
            </a:r>
          </a:p>
          <a:p>
            <a:r>
              <a:rPr lang="en-AU" sz="1200" dirty="0"/>
              <a:t>Fernandes et al. (2005) </a:t>
            </a:r>
            <a:r>
              <a:rPr lang="en-AU" sz="1200" dirty="0" err="1"/>
              <a:t>Conserv</a:t>
            </a:r>
            <a:r>
              <a:rPr lang="en-AU" sz="1200" dirty="0"/>
              <a:t> Biol, DOI:10.1111/j.1523-1739.2005.00302.x</a:t>
            </a:r>
          </a:p>
          <a:p>
            <a:r>
              <a:rPr lang="en-AU" sz="1200" dirty="0"/>
              <a:t>Flower et al. (2020) </a:t>
            </a:r>
            <a:r>
              <a:rPr lang="en-AU" sz="1200" dirty="0" err="1"/>
              <a:t>Conserv</a:t>
            </a:r>
            <a:r>
              <a:rPr lang="en-AU" sz="1200" dirty="0"/>
              <a:t> Sci </a:t>
            </a:r>
            <a:r>
              <a:rPr lang="en-AU" sz="1200" dirty="0" err="1"/>
              <a:t>Prac</a:t>
            </a:r>
            <a:r>
              <a:rPr lang="en-AU" sz="1200" dirty="0"/>
              <a:t>, DOI:10.1111/csp2.158</a:t>
            </a:r>
          </a:p>
        </p:txBody>
      </p:sp>
    </p:spTree>
    <p:extLst>
      <p:ext uri="{BB962C8B-B14F-4D97-AF65-F5344CB8AC3E}">
        <p14:creationId xmlns:p14="http://schemas.microsoft.com/office/powerpoint/2010/main" val="7347938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251461" y="1845320"/>
            <a:ext cx="4773109" cy="23453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53340" y="205979"/>
            <a:ext cx="8633460" cy="975121"/>
          </a:xfrm>
        </p:spPr>
        <p:txBody>
          <a:bodyPr>
            <a:normAutofit fontScale="90000"/>
          </a:bodyPr>
          <a:lstStyle/>
          <a:p>
            <a:r>
              <a:rPr lang="en-AU" dirty="0"/>
              <a:t>Isn’t conservation planning just something Australian’s do?</a:t>
            </a:r>
          </a:p>
        </p:txBody>
      </p:sp>
      <p:pic>
        <p:nvPicPr>
          <p:cNvPr id="1026" name="Picture 2" descr="Fig. 2"/>
          <p:cNvPicPr>
            <a:picLocks noChangeAspect="1" noChangeArrowheads="1"/>
          </p:cNvPicPr>
          <p:nvPr/>
        </p:nvPicPr>
        <p:blipFill rotWithShape="1">
          <a:blip r:embed="rId3">
            <a:extLst>
              <a:ext uri="{28A0092B-C50C-407E-A947-70E740481C1C}">
                <a14:useLocalDpi xmlns:a14="http://schemas.microsoft.com/office/drawing/2010/main" val="0"/>
              </a:ext>
            </a:extLst>
          </a:blip>
          <a:srcRect b="5142"/>
          <a:stretch/>
        </p:blipFill>
        <p:spPr bwMode="auto">
          <a:xfrm>
            <a:off x="473935" y="1893337"/>
            <a:ext cx="4328159" cy="20173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71899" y="4774168"/>
            <a:ext cx="6972101" cy="369332"/>
          </a:xfrm>
          <a:prstGeom prst="rect">
            <a:avLst/>
          </a:prstGeom>
        </p:spPr>
        <p:txBody>
          <a:bodyPr wrap="none">
            <a:spAutoFit/>
          </a:bodyPr>
          <a:lstStyle/>
          <a:p>
            <a:r>
              <a:rPr lang="en-AU" dirty="0"/>
              <a:t>Ribeiro &amp; </a:t>
            </a:r>
            <a:r>
              <a:rPr lang="en-AU" dirty="0" err="1"/>
              <a:t>Atadeu</a:t>
            </a:r>
            <a:r>
              <a:rPr lang="en-AU" dirty="0"/>
              <a:t> (2019) J. Nat. </a:t>
            </a:r>
            <a:r>
              <a:rPr lang="en-AU" dirty="0" err="1"/>
              <a:t>Conserv</a:t>
            </a:r>
            <a:r>
              <a:rPr lang="en-AU" dirty="0"/>
              <a:t>., DOI:10.1016/j.jnc.2019.125714</a:t>
            </a:r>
          </a:p>
        </p:txBody>
      </p:sp>
      <p:grpSp>
        <p:nvGrpSpPr>
          <p:cNvPr id="7" name="Group 6"/>
          <p:cNvGrpSpPr/>
          <p:nvPr/>
        </p:nvGrpSpPr>
        <p:grpSpPr>
          <a:xfrm>
            <a:off x="5146489" y="1852435"/>
            <a:ext cx="3837491" cy="2351594"/>
            <a:chOff x="4890303" y="2091929"/>
            <a:chExt cx="3570791" cy="2188162"/>
          </a:xfrm>
        </p:grpSpPr>
        <p:pic>
          <p:nvPicPr>
            <p:cNvPr id="1028" name="Picture 4" descr="Fig. 1"/>
            <p:cNvPicPr>
              <a:picLocks noChangeAspect="1" noChangeArrowheads="1"/>
            </p:cNvPicPr>
            <p:nvPr/>
          </p:nvPicPr>
          <p:blipFill rotWithShape="1">
            <a:blip r:embed="rId4">
              <a:extLst>
                <a:ext uri="{28A0092B-C50C-407E-A947-70E740481C1C}">
                  <a14:useLocalDpi xmlns:a14="http://schemas.microsoft.com/office/drawing/2010/main" val="0"/>
                </a:ext>
              </a:extLst>
            </a:blip>
            <a:srcRect l="903" t="36823" r="54877" b="37033"/>
            <a:stretch/>
          </p:blipFill>
          <p:spPr bwMode="auto">
            <a:xfrm>
              <a:off x="4890303" y="2091929"/>
              <a:ext cx="3570791" cy="21881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890303" y="2091929"/>
              <a:ext cx="298917" cy="225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 name="Rectangle 7"/>
          <p:cNvSpPr/>
          <p:nvPr/>
        </p:nvSpPr>
        <p:spPr>
          <a:xfrm>
            <a:off x="373380" y="3858965"/>
            <a:ext cx="4773109" cy="369332"/>
          </a:xfrm>
          <a:prstGeom prst="rect">
            <a:avLst/>
          </a:prstGeom>
        </p:spPr>
        <p:txBody>
          <a:bodyPr wrap="square">
            <a:spAutoFit/>
          </a:bodyPr>
          <a:lstStyle/>
          <a:p>
            <a:r>
              <a:rPr lang="en-AU" dirty="0">
                <a:solidFill>
                  <a:schemeClr val="bg1"/>
                </a:solidFill>
              </a:rPr>
              <a:t>N° of highly-cited papers, based on study area</a:t>
            </a:r>
          </a:p>
        </p:txBody>
      </p:sp>
    </p:spTree>
    <p:extLst>
      <p:ext uri="{BB962C8B-B14F-4D97-AF65-F5344CB8AC3E}">
        <p14:creationId xmlns:p14="http://schemas.microsoft.com/office/powerpoint/2010/main" val="227125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3B5396BD-66C6-3F0F-5048-51EEA077FD21}"/>
              </a:ext>
            </a:extLst>
          </p:cNvPr>
          <p:cNvSpPr txBox="1">
            <a:spLocks/>
          </p:cNvSpPr>
          <p:nvPr/>
        </p:nvSpPr>
        <p:spPr>
          <a:xfrm>
            <a:off x="354" y="857250"/>
            <a:ext cx="3891355" cy="42130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Framework for evaluating ongoing management, prioritizing new actions, and monitoring their effectiveness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Objective driven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Stakeholder inclusive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Informed by data</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AU" sz="2400" b="0" i="0" u="none" strike="noStrike" kern="1200" cap="none" spc="0" normalizeH="0" baseline="0" noProof="0" dirty="0">
                <a:ln>
                  <a:noFill/>
                </a:ln>
                <a:solidFill>
                  <a:prstClr val="white"/>
                </a:solidFill>
                <a:effectLst/>
                <a:uLnTx/>
                <a:uFillTx/>
                <a:latin typeface="Calibri"/>
                <a:ea typeface="+mn-ea"/>
                <a:cs typeface="+mn-cs"/>
              </a:rPr>
              <a:t>Transparent + reproducible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AU" sz="24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A37CB632-44E8-AF1F-0BFB-58759B61E972}"/>
              </a:ext>
            </a:extLst>
          </p:cNvPr>
          <p:cNvGrpSpPr/>
          <p:nvPr/>
        </p:nvGrpSpPr>
        <p:grpSpPr>
          <a:xfrm>
            <a:off x="3891709" y="857250"/>
            <a:ext cx="5153537" cy="3996242"/>
            <a:chOff x="4084568" y="839080"/>
            <a:chExt cx="4859078" cy="3633029"/>
          </a:xfrm>
        </p:grpSpPr>
        <p:grpSp>
          <p:nvGrpSpPr>
            <p:cNvPr id="12" name="Group 11">
              <a:extLst>
                <a:ext uri="{FF2B5EF4-FFF2-40B4-BE49-F238E27FC236}">
                  <a16:creationId xmlns:a16="http://schemas.microsoft.com/office/drawing/2014/main" id="{67CC2A34-1BC5-455D-D2F6-A30DDCF13924}"/>
                </a:ext>
              </a:extLst>
            </p:cNvPr>
            <p:cNvGrpSpPr/>
            <p:nvPr/>
          </p:nvGrpSpPr>
          <p:grpSpPr>
            <a:xfrm>
              <a:off x="4084568" y="839080"/>
              <a:ext cx="4859078" cy="3631698"/>
              <a:chOff x="3891517" y="1008527"/>
              <a:chExt cx="4859078" cy="3631698"/>
            </a:xfrm>
          </p:grpSpPr>
          <p:pic>
            <p:nvPicPr>
              <p:cNvPr id="1026" name="Picture 2">
                <a:extLst>
                  <a:ext uri="{FF2B5EF4-FFF2-40B4-BE49-F238E27FC236}">
                    <a16:creationId xmlns:a16="http://schemas.microsoft.com/office/drawing/2014/main" id="{DA16E8E4-376D-E2E3-CCFF-4560C67F1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1517" y="1008527"/>
                <a:ext cx="4859078" cy="36316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E49B943-942F-3921-2E89-979A7710813F}"/>
                  </a:ext>
                </a:extLst>
              </p:cNvPr>
              <p:cNvSpPr/>
              <p:nvPr/>
            </p:nvSpPr>
            <p:spPr>
              <a:xfrm>
                <a:off x="3891517" y="1008527"/>
                <a:ext cx="418213" cy="21776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59041F22-F4C8-B1D7-6504-2BF494A62F70}"/>
                  </a:ext>
                </a:extLst>
              </p:cNvPr>
              <p:cNvSpPr/>
              <p:nvPr/>
            </p:nvSpPr>
            <p:spPr>
              <a:xfrm>
                <a:off x="8191500" y="1008527"/>
                <a:ext cx="322520" cy="1852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5900F152-C79F-DA5E-F76B-45B3C947DE46}"/>
                  </a:ext>
                </a:extLst>
              </p:cNvPr>
              <p:cNvSpPr/>
              <p:nvPr/>
            </p:nvSpPr>
            <p:spPr>
              <a:xfrm>
                <a:off x="8154187" y="3379194"/>
                <a:ext cx="322520" cy="1852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0" name="Rectangle 9">
              <a:extLst>
                <a:ext uri="{FF2B5EF4-FFF2-40B4-BE49-F238E27FC236}">
                  <a16:creationId xmlns:a16="http://schemas.microsoft.com/office/drawing/2014/main" id="{C9A2D9C6-8BF8-DBEE-F633-CD8E94129AC1}"/>
                </a:ext>
              </a:extLst>
            </p:cNvPr>
            <p:cNvSpPr/>
            <p:nvPr/>
          </p:nvSpPr>
          <p:spPr>
            <a:xfrm>
              <a:off x="7667145" y="4324509"/>
              <a:ext cx="322520" cy="1476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1" name="TextBox 10">
            <a:extLst>
              <a:ext uri="{FF2B5EF4-FFF2-40B4-BE49-F238E27FC236}">
                <a16:creationId xmlns:a16="http://schemas.microsoft.com/office/drawing/2014/main" id="{523567B8-FD30-FED2-CF11-7340CE0DEF1F}"/>
              </a:ext>
            </a:extLst>
          </p:cNvPr>
          <p:cNvSpPr txBox="1"/>
          <p:nvPr/>
        </p:nvSpPr>
        <p:spPr>
          <a:xfrm>
            <a:off x="4572000" y="4888328"/>
            <a:ext cx="47210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white"/>
                </a:solidFill>
                <a:effectLst/>
                <a:uLnTx/>
                <a:uFillTx/>
                <a:latin typeface="Calibri"/>
                <a:ea typeface="+mn-ea"/>
                <a:cs typeface="+mn-cs"/>
              </a:rPr>
              <a:t>Pressey &amp; </a:t>
            </a:r>
            <a:r>
              <a:rPr kumimoji="0" lang="en-NZ" sz="1200" b="0" i="0" u="none" strike="noStrike" kern="1200" cap="none" spc="0" normalizeH="0" baseline="0" noProof="0" dirty="0" err="1">
                <a:ln>
                  <a:noFill/>
                </a:ln>
                <a:solidFill>
                  <a:prstClr val="white"/>
                </a:solidFill>
                <a:effectLst/>
                <a:uLnTx/>
                <a:uFillTx/>
                <a:latin typeface="Calibri"/>
                <a:ea typeface="+mn-ea"/>
                <a:cs typeface="+mn-cs"/>
              </a:rPr>
              <a:t>Botrill</a:t>
            </a:r>
            <a:r>
              <a:rPr kumimoji="0" lang="en-NZ" sz="1200" b="0" i="0" u="none" strike="noStrike" kern="1200" cap="none" spc="0" normalizeH="0" baseline="0" noProof="0" dirty="0">
                <a:ln>
                  <a:noFill/>
                </a:ln>
                <a:solidFill>
                  <a:prstClr val="white"/>
                </a:solidFill>
                <a:effectLst/>
                <a:uLnTx/>
                <a:uFillTx/>
                <a:latin typeface="Calibri"/>
                <a:ea typeface="+mn-ea"/>
                <a:cs typeface="+mn-cs"/>
              </a:rPr>
              <a:t> 2009 https://doi.org/10.1017/S0030605309990500</a:t>
            </a:r>
          </a:p>
        </p:txBody>
      </p:sp>
      <p:sp>
        <p:nvSpPr>
          <p:cNvPr id="18" name="Title 1">
            <a:extLst>
              <a:ext uri="{FF2B5EF4-FFF2-40B4-BE49-F238E27FC236}">
                <a16:creationId xmlns:a16="http://schemas.microsoft.com/office/drawing/2014/main" id="{E946DF8E-CD7B-E868-D299-845B2955D9A3}"/>
              </a:ext>
            </a:extLst>
          </p:cNvPr>
          <p:cNvSpPr txBox="1">
            <a:spLocks/>
          </p:cNvSpPr>
          <p:nvPr/>
        </p:nvSpPr>
        <p:spPr>
          <a:xfrm>
            <a:off x="852377" y="22067"/>
            <a:ext cx="7439246" cy="65322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NZ" sz="3200" b="1" i="0" u="none" strike="noStrike" kern="1200" cap="none" spc="0" normalizeH="0" baseline="0" noProof="0" dirty="0">
                <a:ln>
                  <a:noFill/>
                </a:ln>
                <a:solidFill>
                  <a:prstClr val="white"/>
                </a:solidFill>
                <a:effectLst/>
                <a:uLnTx/>
                <a:uFillTx/>
                <a:latin typeface="Calibri"/>
                <a:ea typeface="+mj-ea"/>
                <a:cs typeface="+mj-cs"/>
              </a:rPr>
              <a:t>Systematic conservation planning (SCP)</a:t>
            </a:r>
          </a:p>
        </p:txBody>
      </p:sp>
      <p:sp>
        <p:nvSpPr>
          <p:cNvPr id="22" name="TextBox 21">
            <a:extLst>
              <a:ext uri="{FF2B5EF4-FFF2-40B4-BE49-F238E27FC236}">
                <a16:creationId xmlns:a16="http://schemas.microsoft.com/office/drawing/2014/main" id="{85677337-1516-3F69-99B8-C95F0543C3C5}"/>
              </a:ext>
            </a:extLst>
          </p:cNvPr>
          <p:cNvSpPr txBox="1"/>
          <p:nvPr/>
        </p:nvSpPr>
        <p:spPr>
          <a:xfrm>
            <a:off x="4680600" y="1960033"/>
            <a:ext cx="3161650"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a:ea typeface="+mn-ea"/>
                <a:cs typeface="+mn-cs"/>
              </a:rPr>
              <a:t>Identifying fundamental objectives</a:t>
            </a:r>
          </a:p>
        </p:txBody>
      </p:sp>
      <p:sp>
        <p:nvSpPr>
          <p:cNvPr id="23" name="TextBox 22">
            <a:extLst>
              <a:ext uri="{FF2B5EF4-FFF2-40B4-BE49-F238E27FC236}">
                <a16:creationId xmlns:a16="http://schemas.microsoft.com/office/drawing/2014/main" id="{67C7D7A4-DFE7-7654-190A-F1693BA0AAE9}"/>
              </a:ext>
            </a:extLst>
          </p:cNvPr>
          <p:cNvSpPr txBox="1"/>
          <p:nvPr/>
        </p:nvSpPr>
        <p:spPr>
          <a:xfrm>
            <a:off x="4680600" y="2940668"/>
            <a:ext cx="3161650"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a:ea typeface="+mn-ea"/>
                <a:cs typeface="+mn-cs"/>
              </a:rPr>
              <a:t>Setting conservation targets</a:t>
            </a:r>
          </a:p>
        </p:txBody>
      </p:sp>
      <p:sp>
        <p:nvSpPr>
          <p:cNvPr id="14" name="TextBox 13">
            <a:extLst>
              <a:ext uri="{FF2B5EF4-FFF2-40B4-BE49-F238E27FC236}">
                <a16:creationId xmlns:a16="http://schemas.microsoft.com/office/drawing/2014/main" id="{E7E09947-1DBC-3747-2A4D-03C82015D3BD}"/>
              </a:ext>
            </a:extLst>
          </p:cNvPr>
          <p:cNvSpPr txBox="1"/>
          <p:nvPr/>
        </p:nvSpPr>
        <p:spPr>
          <a:xfrm>
            <a:off x="4675051" y="3596836"/>
            <a:ext cx="3148950"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200" b="0" i="0" u="none" strike="noStrike" kern="1200" cap="none" spc="0" normalizeH="0" baseline="0" noProof="0" dirty="0">
                <a:ln>
                  <a:noFill/>
                </a:ln>
                <a:solidFill>
                  <a:prstClr val="black"/>
                </a:solidFill>
                <a:effectLst/>
                <a:uLnTx/>
                <a:uFillTx/>
                <a:latin typeface="Calibri"/>
                <a:ea typeface="+mn-ea"/>
                <a:cs typeface="+mn-cs"/>
              </a:rPr>
              <a:t>Selecting priority areas for conservation</a:t>
            </a:r>
          </a:p>
        </p:txBody>
      </p:sp>
      <p:sp>
        <p:nvSpPr>
          <p:cNvPr id="3" name="Rectangle 2">
            <a:extLst>
              <a:ext uri="{FF2B5EF4-FFF2-40B4-BE49-F238E27FC236}">
                <a16:creationId xmlns:a16="http://schemas.microsoft.com/office/drawing/2014/main" id="{4FDE054D-1CC8-A37A-10C7-AF414BEFE4C0}"/>
              </a:ext>
            </a:extLst>
          </p:cNvPr>
          <p:cNvSpPr/>
          <p:nvPr/>
        </p:nvSpPr>
        <p:spPr>
          <a:xfrm flipV="1">
            <a:off x="4479636" y="3555999"/>
            <a:ext cx="2904719" cy="372088"/>
          </a:xfrm>
          <a:prstGeom prst="rect">
            <a:avLst/>
          </a:prstGeom>
          <a:noFill/>
          <a:ln w="76200">
            <a:solidFill>
              <a:srgbClr val="00B0F0"/>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Z"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2">
            <a:extLst>
              <a:ext uri="{FF2B5EF4-FFF2-40B4-BE49-F238E27FC236}">
                <a16:creationId xmlns:a16="http://schemas.microsoft.com/office/drawing/2014/main" id="{9F0AF9F3-5726-26CA-1A99-D0243E328B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1867" y="3007314"/>
            <a:ext cx="479044" cy="54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007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11111</TotalTime>
  <Words>5599</Words>
  <Application>Microsoft Office PowerPoint</Application>
  <PresentationFormat>On-screen Show (16:9)</PresentationFormat>
  <Paragraphs>1723</Paragraphs>
  <Slides>87</Slides>
  <Notes>8</Notes>
  <HiddenSlides>15</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87</vt:i4>
      </vt:variant>
    </vt:vector>
  </HeadingPairs>
  <TitlesOfParts>
    <vt:vector size="96" baseType="lpstr">
      <vt:lpstr>Arial</vt:lpstr>
      <vt:lpstr>Calibri</vt:lpstr>
      <vt:lpstr>Courier New</vt:lpstr>
      <vt:lpstr>Symbol</vt:lpstr>
      <vt:lpstr>Times New Roman</vt:lpstr>
      <vt:lpstr>Whitney-Book</vt:lpstr>
      <vt:lpstr>Wingdings</vt:lpstr>
      <vt:lpstr>Office Theme</vt:lpstr>
      <vt:lpstr>2_Office Theme</vt:lpstr>
      <vt:lpstr>prioritizr Systematic conservation planning in R R</vt:lpstr>
      <vt:lpstr>Team</vt:lpstr>
      <vt:lpstr>Biodiversity in crisis</vt:lpstr>
      <vt:lpstr>Conservation decision making is hard</vt:lpstr>
      <vt:lpstr>How to inform conservation decisions?</vt:lpstr>
      <vt:lpstr>How to inform conservation decisions?</vt:lpstr>
      <vt:lpstr>Systematic conservation planning</vt:lpstr>
      <vt:lpstr>Systematic conservation planning (SCP)</vt:lpstr>
      <vt:lpstr>PowerPoint Presentation</vt:lpstr>
      <vt:lpstr>Terminology: “planning units”</vt:lpstr>
      <vt:lpstr>Terminology: “feature”</vt:lpstr>
      <vt:lpstr>Terminology: “target”</vt:lpstr>
      <vt:lpstr>Terminology: “zone”</vt:lpstr>
      <vt:lpstr>PowerPoint Presentation</vt:lpstr>
      <vt:lpstr>Principle of connectivity</vt:lpstr>
      <vt:lpstr>Principle of connectivity</vt:lpstr>
      <vt:lpstr>Accounting for connectivity</vt:lpstr>
      <vt:lpstr>Principle of comprehensiveness</vt:lpstr>
      <vt:lpstr>PowerPoint Presentation</vt:lpstr>
      <vt:lpstr>Principle of adequacy</vt:lpstr>
      <vt:lpstr>PowerPoint Presentation</vt:lpstr>
      <vt:lpstr>PowerPoint Presentation</vt:lpstr>
      <vt:lpstr>PowerPoint Presentation</vt:lpstr>
      <vt:lpstr>PowerPoint Presentation</vt:lpstr>
      <vt:lpstr>PowerPoint Presentation</vt:lpstr>
      <vt:lpstr>Principle of representativeness</vt:lpstr>
      <vt:lpstr>PowerPoint Presentation</vt:lpstr>
      <vt:lpstr>Principle of efficiency</vt:lpstr>
      <vt:lpstr>Accounting for efficiency – get good cost data</vt:lpstr>
      <vt:lpstr>Principle of complementarity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Conservation planning as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Accounting for existing conservation areas</vt:lpstr>
      <vt:lpstr>Accounting for efficiency</vt:lpstr>
      <vt:lpstr>Accounting for adequacy, comprehensiveness, and representativeness</vt:lpstr>
      <vt:lpstr>Accounting for connectivity</vt:lpstr>
      <vt:lpstr>What if connectivity = 1/distance?</vt:lpstr>
      <vt:lpstr>PowerPoint Presentation</vt:lpstr>
      <vt:lpstr>prioritizr</vt:lpstr>
      <vt:lpstr>PowerPoint Presentation</vt:lpstr>
      <vt:lpstr>PowerPoint Presentation</vt:lpstr>
      <vt:lpstr>PowerPoint Presentation</vt:lpstr>
      <vt:lpstr>Human-readable code</vt:lpstr>
      <vt:lpstr>PowerPoint Presentation</vt:lpstr>
      <vt:lpstr>Getting help</vt:lpstr>
      <vt:lpstr>Demo</vt:lpstr>
      <vt:lpstr>PowerPoint Presentation</vt:lpstr>
      <vt:lpstr>Can’t we just protect places with the greatest species richness/diversity?</vt:lpstr>
      <vt:lpstr>Biogeography says you get more species with larger area, so why not just maximize total amount of land inside protected areas?</vt:lpstr>
      <vt:lpstr>Focussing on protected area size creates perverse incentives</vt:lpstr>
      <vt:lpstr>Focussing on protected area size creates perverse incentives</vt:lpstr>
      <vt:lpstr>Focussing on protected area size creates perverse incentives</vt:lpstr>
      <vt:lpstr>Focussing on protected area size creates perverse incentives</vt:lpstr>
      <vt:lpstr>Can’t we just use a scoring system (formula) to rank candidate protected areas?</vt:lpstr>
      <vt:lpstr>Can’t we just use a scoring system (formula)  to rank candidate protected areas?</vt:lpstr>
      <vt:lpstr>Can’t we just use a scoring system (formula)  to rank candidate protected areas?</vt:lpstr>
      <vt:lpstr>Look, I’m sure I could come up with a better formula?</vt:lpstr>
      <vt:lpstr>Representation targets don’t seem scientific, can’t the algorithm optimize this for me?</vt:lpstr>
      <vt:lpstr>Zonation doesn’t use targets, doesn’t that make it more robust?</vt:lpstr>
      <vt:lpstr>Zonation doesn’t use targets, doesn’t that make it more robust?</vt:lpstr>
      <vt:lpstr>You really think people will listen to a computer?</vt:lpstr>
      <vt:lpstr>Isn’t conservation planning just something Australian’s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Richard Schuster</cp:lastModifiedBy>
  <cp:revision>1249</cp:revision>
  <dcterms:created xsi:type="dcterms:W3CDTF">2006-08-16T00:00:00Z</dcterms:created>
  <dcterms:modified xsi:type="dcterms:W3CDTF">2025-10-30T20:28:04Z</dcterms:modified>
</cp:coreProperties>
</file>